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slides/slide99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ppt/slides/slide106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Override PartName="/ppt/notesSlides/notesSlide18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notesSlides/notesSlide25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commentAuthors.xml" ContentType="application/vnd.openxmlformats-officedocument.presentationml.commentAuthors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slides/slide79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8"/>
  </p:notesMasterIdLst>
  <p:handoutMasterIdLst>
    <p:handoutMasterId r:id="rId109"/>
  </p:handoutMasterIdLst>
  <p:sldIdLst>
    <p:sldId id="1458" r:id="rId2"/>
    <p:sldId id="1313" r:id="rId3"/>
    <p:sldId id="1314" r:id="rId4"/>
    <p:sldId id="1315" r:id="rId5"/>
    <p:sldId id="1316" r:id="rId6"/>
    <p:sldId id="1317" r:id="rId7"/>
    <p:sldId id="1318" r:id="rId8"/>
    <p:sldId id="1319" r:id="rId9"/>
    <p:sldId id="1320" r:id="rId10"/>
    <p:sldId id="1321" r:id="rId11"/>
    <p:sldId id="1322" r:id="rId12"/>
    <p:sldId id="1323" r:id="rId13"/>
    <p:sldId id="1324" r:id="rId14"/>
    <p:sldId id="1325" r:id="rId15"/>
    <p:sldId id="1326" r:id="rId16"/>
    <p:sldId id="1327" r:id="rId17"/>
    <p:sldId id="1328" r:id="rId18"/>
    <p:sldId id="1329" r:id="rId19"/>
    <p:sldId id="1330" r:id="rId20"/>
    <p:sldId id="1331" r:id="rId21"/>
    <p:sldId id="1332" r:id="rId22"/>
    <p:sldId id="1333" r:id="rId23"/>
    <p:sldId id="1334" r:id="rId24"/>
    <p:sldId id="1335" r:id="rId25"/>
    <p:sldId id="1336" r:id="rId26"/>
    <p:sldId id="1337" r:id="rId27"/>
    <p:sldId id="1338" r:id="rId28"/>
    <p:sldId id="1339" r:id="rId29"/>
    <p:sldId id="1340" r:id="rId30"/>
    <p:sldId id="1341" r:id="rId31"/>
    <p:sldId id="1342" r:id="rId32"/>
    <p:sldId id="1343" r:id="rId33"/>
    <p:sldId id="1344" r:id="rId34"/>
    <p:sldId id="1345" r:id="rId35"/>
    <p:sldId id="1346" r:id="rId36"/>
    <p:sldId id="1347" r:id="rId37"/>
    <p:sldId id="1348" r:id="rId38"/>
    <p:sldId id="1349" r:id="rId39"/>
    <p:sldId id="1350" r:id="rId40"/>
    <p:sldId id="1351" r:id="rId41"/>
    <p:sldId id="1352" r:id="rId42"/>
    <p:sldId id="1353" r:id="rId43"/>
    <p:sldId id="1354" r:id="rId44"/>
    <p:sldId id="1355" r:id="rId45"/>
    <p:sldId id="1356" r:id="rId46"/>
    <p:sldId id="1357" r:id="rId47"/>
    <p:sldId id="1358" r:id="rId48"/>
    <p:sldId id="1359" r:id="rId49"/>
    <p:sldId id="1360" r:id="rId50"/>
    <p:sldId id="1361" r:id="rId51"/>
    <p:sldId id="1362" r:id="rId52"/>
    <p:sldId id="1363" r:id="rId53"/>
    <p:sldId id="1364" r:id="rId54"/>
    <p:sldId id="1365" r:id="rId55"/>
    <p:sldId id="1366" r:id="rId56"/>
    <p:sldId id="1367" r:id="rId57"/>
    <p:sldId id="1368" r:id="rId58"/>
    <p:sldId id="1369" r:id="rId59"/>
    <p:sldId id="1370" r:id="rId60"/>
    <p:sldId id="1371" r:id="rId61"/>
    <p:sldId id="1372" r:id="rId62"/>
    <p:sldId id="1373" r:id="rId63"/>
    <p:sldId id="1374" r:id="rId64"/>
    <p:sldId id="1375" r:id="rId65"/>
    <p:sldId id="1376" r:id="rId66"/>
    <p:sldId id="1377" r:id="rId67"/>
    <p:sldId id="1378" r:id="rId68"/>
    <p:sldId id="1442" r:id="rId69"/>
    <p:sldId id="1380" r:id="rId70"/>
    <p:sldId id="1381" r:id="rId71"/>
    <p:sldId id="1382" r:id="rId72"/>
    <p:sldId id="1454" r:id="rId73"/>
    <p:sldId id="1455" r:id="rId74"/>
    <p:sldId id="1456" r:id="rId75"/>
    <p:sldId id="1457" r:id="rId76"/>
    <p:sldId id="1387" r:id="rId77"/>
    <p:sldId id="1388" r:id="rId78"/>
    <p:sldId id="1389" r:id="rId79"/>
    <p:sldId id="1390" r:id="rId80"/>
    <p:sldId id="1391" r:id="rId81"/>
    <p:sldId id="1392" r:id="rId82"/>
    <p:sldId id="1393" r:id="rId83"/>
    <p:sldId id="1394" r:id="rId84"/>
    <p:sldId id="1395" r:id="rId85"/>
    <p:sldId id="1396" r:id="rId86"/>
    <p:sldId id="1397" r:id="rId87"/>
    <p:sldId id="1398" r:id="rId88"/>
    <p:sldId id="1399" r:id="rId89"/>
    <p:sldId id="1400" r:id="rId90"/>
    <p:sldId id="1401" r:id="rId91"/>
    <p:sldId id="1402" r:id="rId92"/>
    <p:sldId id="1403" r:id="rId93"/>
    <p:sldId id="1404" r:id="rId94"/>
    <p:sldId id="1405" r:id="rId95"/>
    <p:sldId id="1406" r:id="rId96"/>
    <p:sldId id="1407" r:id="rId97"/>
    <p:sldId id="1408" r:id="rId98"/>
    <p:sldId id="1409" r:id="rId99"/>
    <p:sldId id="1410" r:id="rId100"/>
    <p:sldId id="1411" r:id="rId101"/>
    <p:sldId id="1412" r:id="rId102"/>
    <p:sldId id="1413" r:id="rId103"/>
    <p:sldId id="1414" r:id="rId104"/>
    <p:sldId id="1415" r:id="rId105"/>
    <p:sldId id="1416" r:id="rId106"/>
    <p:sldId id="1453" r:id="rId107"/>
  </p:sldIdLst>
  <p:sldSz cx="9144000" cy="6858000" type="screen4x3"/>
  <p:notesSz cx="6810375" cy="9942513"/>
  <p:defaultTextStyle>
    <a:defPPr>
      <a:defRPr lang="ru-RU"/>
    </a:defPPr>
    <a:lvl1pPr algn="ctr" rtl="0" fontAlgn="base">
      <a:spcBef>
        <a:spcPct val="0"/>
      </a:spcBef>
      <a:spcAft>
        <a:spcPct val="0"/>
      </a:spcAft>
      <a:defRPr b="1" kern="1200">
        <a:solidFill>
          <a:schemeClr val="bg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b="1" kern="1200">
        <a:solidFill>
          <a:schemeClr val="bg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b="1" kern="1200">
        <a:solidFill>
          <a:schemeClr val="bg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b="1" kern="1200">
        <a:solidFill>
          <a:schemeClr val="bg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b="1" kern="1200">
        <a:solidFill>
          <a:schemeClr val="bg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b="1" kern="1200">
        <a:solidFill>
          <a:schemeClr val="bg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b="1" kern="1200">
        <a:solidFill>
          <a:schemeClr val="bg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b="1" kern="1200">
        <a:solidFill>
          <a:schemeClr val="bg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b="1" kern="1200">
        <a:solidFill>
          <a:schemeClr val="bg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NICK" initials="N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66FF"/>
    <a:srgbClr val="FF9933"/>
    <a:srgbClr val="00FFFF"/>
    <a:srgbClr val="FF6600"/>
    <a:srgbClr val="00FF00"/>
    <a:srgbClr val="FF99FF"/>
    <a:srgbClr val="0000CC"/>
    <a:srgbClr val="FF6699"/>
    <a:srgbClr val="FF9999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15682" autoAdjust="0"/>
    <p:restoredTop sz="94565" autoAdjust="0"/>
  </p:normalViewPr>
  <p:slideViewPr>
    <p:cSldViewPr>
      <p:cViewPr>
        <p:scale>
          <a:sx n="70" d="100"/>
          <a:sy n="70" d="100"/>
        </p:scale>
        <p:origin x="-1684" y="-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slide" Target="slides/slide101.xml"/><Relationship Id="rId110" Type="http://schemas.openxmlformats.org/officeDocument/2006/relationships/commentAuthors" Target="commentAuthor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handoutMaster" Target="handoutMasters/handoutMaster1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51162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7637" y="1"/>
            <a:ext cx="2951162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7F7FCE-FA7F-43DB-8D3E-E310BF40BA95}" type="datetimeFigureOut">
              <a:rPr lang="ru-RU" smtClean="0"/>
              <a:pPr/>
              <a:t>25.03.2025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3662"/>
            <a:ext cx="2951162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7637" y="9443662"/>
            <a:ext cx="2951162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15598C-3C07-4BED-835D-A775E257946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2951162" cy="497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7637" y="1"/>
            <a:ext cx="2951162" cy="497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163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9163" y="746125"/>
            <a:ext cx="4972050" cy="37290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038" y="4722694"/>
            <a:ext cx="5448300" cy="4474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3662"/>
            <a:ext cx="2951162" cy="497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7637" y="9443662"/>
            <a:ext cx="2951162" cy="497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3B46086F-DC21-45BE-B8B9-BF87333AD66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7712CFC-AD28-4E34-8346-845B470B8CAC}" type="slidenum">
              <a:rPr lang="ru-RU" smtClean="0"/>
              <a:pPr/>
              <a:t>1</a:t>
            </a:fld>
            <a:endParaRPr lang="ru-RU" dirty="0" smtClean="0"/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8C2B08E-710A-4490-9566-BD6BCE8328CE}" type="slidenum">
              <a:rPr lang="ru-RU" smtClean="0"/>
              <a:pPr/>
              <a:t>31</a:t>
            </a:fld>
            <a:endParaRPr lang="ru-RU" dirty="0" smtClean="0"/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8C2B08E-710A-4490-9566-BD6BCE8328CE}" type="slidenum">
              <a:rPr lang="ru-RU" smtClean="0"/>
              <a:pPr/>
              <a:t>32</a:t>
            </a:fld>
            <a:endParaRPr lang="ru-RU" dirty="0" smtClean="0"/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8C2B08E-710A-4490-9566-BD6BCE8328CE}" type="slidenum">
              <a:rPr lang="ru-RU" smtClean="0"/>
              <a:pPr/>
              <a:t>33</a:t>
            </a:fld>
            <a:endParaRPr lang="ru-RU" dirty="0" smtClean="0"/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8C2B08E-710A-4490-9566-BD6BCE8328CE}" type="slidenum">
              <a:rPr lang="ru-RU" smtClean="0"/>
              <a:pPr/>
              <a:t>34</a:t>
            </a:fld>
            <a:endParaRPr lang="ru-RU" dirty="0" smtClean="0"/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68B09A1-6D98-4256-AF29-3537C987EA7F}" type="slidenum">
              <a:rPr lang="ru-RU" smtClean="0"/>
              <a:pPr/>
              <a:t>35</a:t>
            </a:fld>
            <a:endParaRPr lang="ru-RU" dirty="0" smtClean="0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8C2B08E-710A-4490-9566-BD6BCE8328CE}" type="slidenum">
              <a:rPr lang="ru-RU" smtClean="0"/>
              <a:pPr/>
              <a:t>53</a:t>
            </a:fld>
            <a:endParaRPr lang="ru-RU" dirty="0" smtClean="0"/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8C2B08E-710A-4490-9566-BD6BCE8328CE}" type="slidenum">
              <a:rPr lang="ru-RU" smtClean="0"/>
              <a:pPr/>
              <a:t>56</a:t>
            </a:fld>
            <a:endParaRPr lang="ru-RU" dirty="0" smtClean="0"/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8C2B08E-710A-4490-9566-BD6BCE8328CE}" type="slidenum">
              <a:rPr lang="ru-RU" smtClean="0"/>
              <a:pPr/>
              <a:t>57</a:t>
            </a:fld>
            <a:endParaRPr lang="ru-RU" dirty="0" smtClean="0"/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8C2B08E-710A-4490-9566-BD6BCE8328CE}" type="slidenum">
              <a:rPr lang="ru-RU" smtClean="0"/>
              <a:pPr/>
              <a:t>58</a:t>
            </a:fld>
            <a:endParaRPr lang="ru-RU" dirty="0" smtClean="0"/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8C2B08E-710A-4490-9566-BD6BCE8328CE}" type="slidenum">
              <a:rPr lang="ru-RU" smtClean="0"/>
              <a:pPr/>
              <a:t>59</a:t>
            </a:fld>
            <a:endParaRPr lang="ru-RU" dirty="0" smtClean="0"/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9BDF801-A44E-41AF-9113-8E8712E62452}" type="slidenum">
              <a:rPr lang="ru-RU" smtClean="0"/>
              <a:pPr/>
              <a:t>2</a:t>
            </a:fld>
            <a:endParaRPr lang="ru-RU" dirty="0" smtClean="0"/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68B09A1-6D98-4256-AF29-3537C987EA7F}" type="slidenum">
              <a:rPr lang="ru-RU" smtClean="0"/>
              <a:pPr/>
              <a:t>61</a:t>
            </a:fld>
            <a:endParaRPr lang="ru-RU" dirty="0" smtClean="0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68B09A1-6D98-4256-AF29-3537C987EA7F}" type="slidenum">
              <a:rPr lang="ru-RU" smtClean="0"/>
              <a:pPr/>
              <a:t>62</a:t>
            </a:fld>
            <a:endParaRPr lang="ru-RU" dirty="0" smtClean="0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DC7A89D-FC77-4694-A0BD-C54045013223}" type="slidenum">
              <a:rPr lang="ru-RU" smtClean="0"/>
              <a:pPr/>
              <a:t>64</a:t>
            </a:fld>
            <a:endParaRPr lang="ru-RU" dirty="0" smtClean="0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3870BED-6994-4A56-8F39-495DA9DBACBD}" type="slidenum">
              <a:rPr lang="ru-RU"/>
              <a:pPr/>
              <a:t>72</a:t>
            </a:fld>
            <a:endParaRPr lang="ru-RU" dirty="0"/>
          </a:p>
        </p:txBody>
      </p:sp>
      <p:sp>
        <p:nvSpPr>
          <p:cNvPr id="51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3870BED-6994-4A56-8F39-495DA9DBACBD}" type="slidenum">
              <a:rPr lang="ru-RU"/>
              <a:pPr/>
              <a:t>73</a:t>
            </a:fld>
            <a:endParaRPr lang="ru-RU" dirty="0"/>
          </a:p>
        </p:txBody>
      </p:sp>
      <p:sp>
        <p:nvSpPr>
          <p:cNvPr id="51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3870BED-6994-4A56-8F39-495DA9DBACBD}" type="slidenum">
              <a:rPr lang="ru-RU"/>
              <a:pPr/>
              <a:t>74</a:t>
            </a:fld>
            <a:endParaRPr lang="ru-RU" dirty="0"/>
          </a:p>
        </p:txBody>
      </p:sp>
      <p:sp>
        <p:nvSpPr>
          <p:cNvPr id="51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3870BED-6994-4A56-8F39-495DA9DBACBD}" type="slidenum">
              <a:rPr lang="ru-RU"/>
              <a:pPr/>
              <a:t>75</a:t>
            </a:fld>
            <a:endParaRPr lang="ru-RU" dirty="0"/>
          </a:p>
        </p:txBody>
      </p:sp>
      <p:sp>
        <p:nvSpPr>
          <p:cNvPr id="51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AF4F1A2-C08F-45E3-9D62-72FBB29867FE}" type="slidenum">
              <a:rPr lang="ru-RU" smtClean="0"/>
              <a:pPr/>
              <a:t>80</a:t>
            </a:fld>
            <a:endParaRPr lang="ru-RU" dirty="0" smtClean="0"/>
          </a:p>
        </p:txBody>
      </p:sp>
      <p:sp>
        <p:nvSpPr>
          <p:cNvPr id="59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68B09A1-6D98-4256-AF29-3537C987EA7F}" type="slidenum">
              <a:rPr lang="ru-RU" smtClean="0"/>
              <a:pPr/>
              <a:t>93</a:t>
            </a:fld>
            <a:endParaRPr lang="ru-RU" dirty="0" smtClean="0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62E42F3-76DD-4516-AE5B-AD9B3320FA3E}" type="slidenum">
              <a:rPr lang="ru-RU" smtClean="0"/>
              <a:pPr/>
              <a:t>94</a:t>
            </a:fld>
            <a:endParaRPr lang="ru-RU" dirty="0" smtClean="0"/>
          </a:p>
        </p:txBody>
      </p:sp>
      <p:sp>
        <p:nvSpPr>
          <p:cNvPr id="645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2F795D4-A5D6-4DB8-AB05-416C1EC8B2C7}" type="slidenum">
              <a:rPr lang="ru-RU" smtClean="0"/>
              <a:pPr/>
              <a:t>4</a:t>
            </a:fld>
            <a:endParaRPr lang="ru-RU" dirty="0" smtClean="0"/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68B09A1-6D98-4256-AF29-3537C987EA7F}" type="slidenum">
              <a:rPr lang="ru-RU" smtClean="0"/>
              <a:pPr/>
              <a:t>95</a:t>
            </a:fld>
            <a:endParaRPr lang="ru-RU" dirty="0" smtClean="0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68B09A1-6D98-4256-AF29-3537C987EA7F}" type="slidenum">
              <a:rPr lang="ru-RU" smtClean="0"/>
              <a:pPr/>
              <a:t>96</a:t>
            </a:fld>
            <a:endParaRPr lang="ru-RU" dirty="0" smtClean="0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DC7A89D-FC77-4694-A0BD-C54045013223}" type="slidenum">
              <a:rPr lang="ru-RU" smtClean="0"/>
              <a:pPr/>
              <a:t>102</a:t>
            </a:fld>
            <a:endParaRPr lang="ru-RU" dirty="0" smtClean="0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D94C6DA-C361-4579-954D-B3AC7A378109}" type="slidenum">
              <a:rPr lang="ru-RU" smtClean="0"/>
              <a:pPr/>
              <a:t>103</a:t>
            </a:fld>
            <a:endParaRPr lang="ru-RU" dirty="0" smtClean="0"/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2A8202F-ACA6-463A-8199-F1F640EDB6F2}" type="slidenum">
              <a:rPr lang="ru-RU" smtClean="0"/>
              <a:pPr/>
              <a:t>106</a:t>
            </a:fld>
            <a:endParaRPr lang="ru-RU" dirty="0" smtClean="0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68B09A1-6D98-4256-AF29-3537C987EA7F}" type="slidenum">
              <a:rPr lang="ru-RU" smtClean="0"/>
              <a:pPr/>
              <a:t>19</a:t>
            </a:fld>
            <a:endParaRPr lang="ru-RU" dirty="0" smtClean="0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68B09A1-6D98-4256-AF29-3537C987EA7F}" type="slidenum">
              <a:rPr lang="ru-RU" smtClean="0"/>
              <a:pPr/>
              <a:t>20</a:t>
            </a:fld>
            <a:endParaRPr lang="ru-RU" dirty="0" smtClean="0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68B09A1-6D98-4256-AF29-3537C987EA7F}" type="slidenum">
              <a:rPr lang="ru-RU" smtClean="0"/>
              <a:pPr/>
              <a:t>21</a:t>
            </a:fld>
            <a:endParaRPr lang="ru-RU" dirty="0" smtClean="0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68B09A1-6D98-4256-AF29-3537C987EA7F}" type="slidenum">
              <a:rPr lang="ru-RU" smtClean="0"/>
              <a:pPr/>
              <a:t>22</a:t>
            </a:fld>
            <a:endParaRPr lang="ru-RU" dirty="0" smtClean="0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68B09A1-6D98-4256-AF29-3537C987EA7F}" type="slidenum">
              <a:rPr lang="ru-RU" smtClean="0"/>
              <a:pPr/>
              <a:t>24</a:t>
            </a:fld>
            <a:endParaRPr lang="ru-RU" dirty="0" smtClean="0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68B09A1-6D98-4256-AF29-3537C987EA7F}" type="slidenum">
              <a:rPr lang="ru-RU" smtClean="0"/>
              <a:pPr/>
              <a:t>25</a:t>
            </a:fld>
            <a:endParaRPr lang="ru-RU" dirty="0" smtClean="0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F8887A-717B-4F43-AA8C-DF4C38AA485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72B8C7-BED2-4F32-B772-A7232E5372F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2126C6-B591-4D8F-A3D8-1CF19B816FF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 dirty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8B77E7-FD35-498C-A525-8882D7831D7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Заголовок, клип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Клип 2"/>
          <p:cNvSpPr>
            <a:spLocks noGrp="1"/>
          </p:cNvSpPr>
          <p:nvPr>
            <p:ph type="clipArt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9107BD-E5B4-4B06-92BF-D19D5BBE93C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4AF7E0-E58F-4EEA-8D4E-EF48D462C47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C918CA-F719-4368-A2B7-15C22CBC43A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38E601-685E-413C-A945-C0CBA470E34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02C590-5032-49BF-8182-8AF3FA43A09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8B6CE5-23E6-45F3-B6CD-888F37AE716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24FE41-4911-4D45-9BF0-E919685306C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5AD1E1-0929-4F7D-BF78-8E171209271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2C175B-66C6-438F-B2FD-841B8D0B72E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E3BBA833-2A96-44E6-B6D0-521DCAB1EC7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2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80000" y="2340000"/>
            <a:ext cx="8784000" cy="1440000"/>
          </a:xfrm>
        </p:spPr>
        <p:txBody>
          <a:bodyPr anchor="ctr" anchorCtr="1"/>
          <a:lstStyle/>
          <a:p>
            <a:pPr eaLnBrk="1" hangingPunct="1"/>
            <a:r>
              <a:rPr lang="ru-RU" sz="2800" b="1" dirty="0" smtClean="0">
                <a:solidFill>
                  <a:schemeClr val="bg1"/>
                </a:solidFill>
              </a:rPr>
              <a:t>Н. И. Бирюков, Д. С </a:t>
            </a:r>
            <a:r>
              <a:rPr lang="ru-RU" sz="2800" b="1" dirty="0" err="1" smtClean="0">
                <a:solidFill>
                  <a:schemeClr val="bg1"/>
                </a:solidFill>
              </a:rPr>
              <a:t>Горшенёв</a:t>
            </a:r>
            <a:r>
              <a:rPr lang="ru-RU" sz="2800" b="1" dirty="0" smtClean="0">
                <a:solidFill>
                  <a:schemeClr val="bg1"/>
                </a:solidFill>
              </a:rPr>
              <a:t>, О. М. Решетова</a:t>
            </a:r>
            <a:r>
              <a:rPr lang="ru-RU" sz="4000" b="1" dirty="0" smtClean="0">
                <a:solidFill>
                  <a:schemeClr val="bg1"/>
                </a:solidFill>
              </a:rPr>
              <a:t/>
            </a:r>
            <a:br>
              <a:rPr lang="ru-RU" sz="4000" b="1" dirty="0" smtClean="0">
                <a:solidFill>
                  <a:schemeClr val="bg1"/>
                </a:solidFill>
              </a:rPr>
            </a:br>
            <a:r>
              <a:rPr lang="ru-RU" sz="1200" b="1" dirty="0" smtClean="0">
                <a:solidFill>
                  <a:schemeClr val="bg1"/>
                </a:solidFill>
              </a:rPr>
              <a:t/>
            </a:r>
            <a:br>
              <a:rPr lang="ru-RU" sz="1200" b="1" dirty="0" smtClean="0">
                <a:solidFill>
                  <a:schemeClr val="bg1"/>
                </a:solidFill>
              </a:rPr>
            </a:br>
            <a:r>
              <a:rPr lang="ru-RU" sz="4000" b="1" dirty="0" smtClean="0">
                <a:solidFill>
                  <a:schemeClr val="bg1"/>
                </a:solidFill>
              </a:rPr>
              <a:t>Основы формальной логики</a:t>
            </a:r>
            <a:endParaRPr lang="ru-RU" sz="3600" b="1" dirty="0" smtClean="0">
              <a:solidFill>
                <a:schemeClr val="bg1"/>
              </a:solidFill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90513" y="4320000"/>
            <a:ext cx="8561387" cy="2304000"/>
          </a:xfrm>
          <a:noFill/>
        </p:spPr>
        <p:txBody>
          <a:bodyPr/>
          <a:lstStyle/>
          <a:p>
            <a:pPr eaLnBrk="1" hangingPunct="1"/>
            <a:r>
              <a:rPr lang="ru-RU" sz="2400" b="1" dirty="0" smtClean="0">
                <a:solidFill>
                  <a:schemeClr val="bg1"/>
                </a:solidFill>
              </a:rPr>
              <a:t>Глава 10</a:t>
            </a:r>
            <a:br>
              <a:rPr lang="ru-RU" sz="2400" b="1" dirty="0" smtClean="0">
                <a:solidFill>
                  <a:schemeClr val="bg1"/>
                </a:solidFill>
              </a:rPr>
            </a:br>
            <a:r>
              <a:rPr lang="ru-RU" sz="1600" b="1" dirty="0" smtClean="0">
                <a:solidFill>
                  <a:schemeClr val="bg1"/>
                </a:solidFill>
              </a:rPr>
              <a:t/>
            </a:r>
            <a:br>
              <a:rPr lang="ru-RU" sz="1600" b="1" dirty="0" smtClean="0">
                <a:solidFill>
                  <a:schemeClr val="bg1"/>
                </a:solidFill>
              </a:rPr>
            </a:br>
            <a:r>
              <a:rPr lang="ru-RU" sz="4000" b="1" dirty="0" smtClean="0">
                <a:solidFill>
                  <a:schemeClr val="bg1"/>
                </a:solidFill>
              </a:rPr>
              <a:t>Доказательство </a:t>
            </a:r>
            <a:br>
              <a:rPr lang="ru-RU" sz="4000" b="1" dirty="0" smtClean="0">
                <a:solidFill>
                  <a:schemeClr val="bg1"/>
                </a:solidFill>
              </a:rPr>
            </a:br>
            <a:r>
              <a:rPr lang="ru-RU" sz="4000" b="1" dirty="0" smtClean="0">
                <a:solidFill>
                  <a:schemeClr val="bg1"/>
                </a:solidFill>
              </a:rPr>
              <a:t>и опровержение</a:t>
            </a:r>
          </a:p>
        </p:txBody>
      </p:sp>
      <p:pic>
        <p:nvPicPr>
          <p:cNvPr id="7" name="Picture 3" descr="D:\Disk_N\NICK\POWERPOINT\=Archive\Безимени-3 копия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6000" y="540000"/>
            <a:ext cx="1295400" cy="847725"/>
          </a:xfrm>
          <a:prstGeom prst="rect">
            <a:avLst/>
          </a:prstGeom>
          <a:noFill/>
        </p:spPr>
      </p:pic>
      <p:pic>
        <p:nvPicPr>
          <p:cNvPr id="8" name="Picture 6" descr="chouet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7992000" y="576007"/>
            <a:ext cx="708660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1443038" y="539750"/>
            <a:ext cx="64008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ru-RU" sz="2000" b="1" dirty="0">
                <a:solidFill>
                  <a:schemeClr val="bg1"/>
                </a:solidFill>
              </a:rPr>
              <a:t>МОСКОВСКИЙ ГОСУДАРСТВЕННЫЙ ИНСТИТУТ МЕЖДУНАРОДНЫХ ОТНОШЕНИЙ</a:t>
            </a:r>
            <a:br>
              <a:rPr lang="ru-RU" sz="2000" b="1" dirty="0">
                <a:solidFill>
                  <a:schemeClr val="bg1"/>
                </a:solidFill>
              </a:rPr>
            </a:br>
            <a:r>
              <a:rPr lang="ru-RU" sz="2000" b="1" dirty="0">
                <a:solidFill>
                  <a:schemeClr val="bg1"/>
                </a:solidFill>
              </a:rPr>
              <a:t/>
            </a:r>
            <a:br>
              <a:rPr lang="ru-RU" sz="2000" b="1" dirty="0">
                <a:solidFill>
                  <a:schemeClr val="bg1"/>
                </a:solidFill>
              </a:rPr>
            </a:br>
            <a:r>
              <a:rPr lang="ru-RU" sz="2000" b="1" dirty="0">
                <a:solidFill>
                  <a:schemeClr val="bg1"/>
                </a:solidFill>
              </a:rPr>
              <a:t>Кафедра </a:t>
            </a:r>
            <a:r>
              <a:rPr lang="ru-RU" sz="2000" b="1" dirty="0" smtClean="0">
                <a:solidFill>
                  <a:schemeClr val="bg1"/>
                </a:solidFill>
              </a:rPr>
              <a:t>философии</a:t>
            </a:r>
            <a:r>
              <a:rPr lang="en-US" sz="2000" b="1" dirty="0" smtClean="0">
                <a:solidFill>
                  <a:schemeClr val="bg1"/>
                </a:solidFill>
              </a:rPr>
              <a:t> </a:t>
            </a:r>
            <a:r>
              <a:rPr lang="ru-RU" sz="2000" b="1" dirty="0" smtClean="0">
                <a:solidFill>
                  <a:schemeClr val="bg1"/>
                </a:solidFill>
              </a:rPr>
              <a:t>им. А. Ф. Шишкина</a:t>
            </a:r>
            <a:endParaRPr lang="ru-RU" sz="2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25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80000" y="828000"/>
            <a:ext cx="8784000" cy="5868000"/>
          </a:xfrm>
          <a:noFill/>
        </p:spPr>
        <p:txBody>
          <a:bodyPr/>
          <a:lstStyle/>
          <a:p>
            <a:pPr eaLnBrk="1" hangingPunct="1">
              <a:buFont typeface="Wingdings" pitchFamily="2" charset="2"/>
              <a:buChar char="q"/>
            </a:pPr>
            <a:r>
              <a:rPr lang="ru-RU" sz="2000" b="1" dirty="0" smtClean="0">
                <a:solidFill>
                  <a:srgbClr val="FFFF00"/>
                </a:solidFill>
              </a:rPr>
              <a:t>Основное требование к тезису:</a:t>
            </a:r>
          </a:p>
          <a:p>
            <a:pPr marL="540000" lvl="1" eaLnBrk="1" hangingPunct="1">
              <a:buClr>
                <a:schemeClr val="bg1"/>
              </a:buClr>
              <a:buFontTx/>
              <a:buChar char="•"/>
            </a:pPr>
            <a:r>
              <a:rPr lang="ru-RU" sz="1800" b="1" dirty="0" smtClean="0">
                <a:solidFill>
                  <a:schemeClr val="bg1"/>
                </a:solidFill>
              </a:rPr>
              <a:t>Тезис</a:t>
            </a:r>
            <a:r>
              <a:rPr lang="ru-RU" sz="1800" b="1" dirty="0" smtClean="0">
                <a:solidFill>
                  <a:srgbClr val="00FF00"/>
                </a:solidFill>
              </a:rPr>
              <a:t> должен быть </a:t>
            </a:r>
            <a:r>
              <a:rPr lang="ru-RU" sz="1800" b="1" dirty="0" smtClean="0">
                <a:solidFill>
                  <a:srgbClr val="00FFFF"/>
                </a:solidFill>
              </a:rPr>
              <a:t>истинным суждением</a:t>
            </a:r>
            <a:r>
              <a:rPr lang="ru-RU" sz="1800" b="1" dirty="0" smtClean="0">
                <a:solidFill>
                  <a:schemeClr val="bg1"/>
                </a:solidFill>
              </a:rPr>
              <a:t>. </a:t>
            </a:r>
          </a:p>
          <a:p>
            <a:pPr eaLnBrk="1" hangingPunct="1">
              <a:buFont typeface="Wingdings" pitchFamily="2" charset="2"/>
              <a:buChar char="q"/>
            </a:pPr>
            <a:r>
              <a:rPr lang="ru-RU" sz="2000" b="1" dirty="0" smtClean="0">
                <a:solidFill>
                  <a:srgbClr val="FFFF00"/>
                </a:solidFill>
              </a:rPr>
              <a:t>Правила тезиса:</a:t>
            </a:r>
          </a:p>
          <a:p>
            <a:pPr marL="540000" lvl="1" eaLnBrk="1" hangingPunct="1">
              <a:buFontTx/>
              <a:buChar char="•"/>
            </a:pPr>
            <a:r>
              <a:rPr lang="ru-RU" sz="1800" b="1" dirty="0" smtClean="0">
                <a:solidFill>
                  <a:schemeClr val="bg1"/>
                </a:solidFill>
              </a:rPr>
              <a:t>Тезис </a:t>
            </a:r>
            <a:r>
              <a:rPr lang="ru-RU" sz="1800" b="1" dirty="0" smtClean="0">
                <a:solidFill>
                  <a:srgbClr val="00FF00"/>
                </a:solidFill>
              </a:rPr>
              <a:t>должен быть </a:t>
            </a:r>
            <a:r>
              <a:rPr lang="ru-RU" sz="1800" b="1" dirty="0" smtClean="0">
                <a:solidFill>
                  <a:schemeClr val="bg1"/>
                </a:solidFill>
              </a:rPr>
              <a:t>суждением </a:t>
            </a:r>
            <a:r>
              <a:rPr lang="ru-RU" sz="1800" b="1" dirty="0" smtClean="0">
                <a:solidFill>
                  <a:srgbClr val="00FFFF"/>
                </a:solidFill>
              </a:rPr>
              <a:t>ясным</a:t>
            </a:r>
            <a:r>
              <a:rPr lang="ru-RU" sz="1800" b="1" dirty="0" smtClean="0">
                <a:solidFill>
                  <a:schemeClr val="bg1"/>
                </a:solidFill>
              </a:rPr>
              <a:t> и </a:t>
            </a:r>
            <a:r>
              <a:rPr lang="ru-RU" sz="1800" b="1" dirty="0" smtClean="0">
                <a:solidFill>
                  <a:srgbClr val="00FFFF"/>
                </a:solidFill>
              </a:rPr>
              <a:t>точно определённым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</a:p>
          <a:p>
            <a:pPr marL="540000" lvl="1" eaLnBrk="1" hangingPunct="1">
              <a:buFontTx/>
              <a:buChar char="•"/>
            </a:pPr>
            <a:r>
              <a:rPr lang="ru-RU" sz="1800" b="1" dirty="0" smtClean="0">
                <a:solidFill>
                  <a:schemeClr val="bg1"/>
                </a:solidFill>
              </a:rPr>
              <a:t>Тезис </a:t>
            </a:r>
            <a:r>
              <a:rPr lang="ru-RU" sz="1800" b="1" dirty="0" smtClean="0">
                <a:solidFill>
                  <a:srgbClr val="00FF00"/>
                </a:solidFill>
              </a:rPr>
              <a:t>должен оставаться </a:t>
            </a:r>
            <a:r>
              <a:rPr lang="ru-RU" sz="1800" b="1" dirty="0" smtClean="0">
                <a:solidFill>
                  <a:srgbClr val="00FFFF"/>
                </a:solidFill>
              </a:rPr>
              <a:t>тождественным</a:t>
            </a:r>
            <a:r>
              <a:rPr lang="ru-RU" sz="1800" b="1" dirty="0" smtClean="0">
                <a:solidFill>
                  <a:schemeClr val="bg1"/>
                </a:solidFill>
              </a:rPr>
              <a:t>, </a:t>
            </a:r>
            <a:br>
              <a:rPr lang="ru-RU" sz="1800" b="1" dirty="0" smtClean="0">
                <a:solidFill>
                  <a:schemeClr val="bg1"/>
                </a:solidFill>
              </a:rPr>
            </a:br>
            <a:r>
              <a:rPr lang="ru-RU" sz="1800" b="1" dirty="0" smtClean="0">
                <a:solidFill>
                  <a:schemeClr val="bg1"/>
                </a:solidFill>
              </a:rPr>
              <a:t>т. е. одним и тем же на протяжении всего доказательства.</a:t>
            </a:r>
          </a:p>
          <a:p>
            <a:pPr marL="540000" lvl="1" eaLnBrk="1" hangingPunct="1">
              <a:buFontTx/>
              <a:buChar char="•"/>
            </a:pPr>
            <a:r>
              <a:rPr lang="ru-RU" sz="1800" b="1" dirty="0" smtClean="0">
                <a:solidFill>
                  <a:schemeClr val="bg1"/>
                </a:solidFill>
              </a:rPr>
              <a:t>Тезис </a:t>
            </a:r>
            <a:r>
              <a:rPr lang="ru-RU" sz="1800" b="1" dirty="0" smtClean="0">
                <a:solidFill>
                  <a:srgbClr val="FF66FF"/>
                </a:solidFill>
              </a:rPr>
              <a:t>не должен содержать в себе</a:t>
            </a:r>
            <a:r>
              <a:rPr lang="ru-RU" sz="1800" b="1" dirty="0" smtClean="0">
                <a:solidFill>
                  <a:srgbClr val="00FF00"/>
                </a:solidFill>
              </a:rPr>
              <a:t> </a:t>
            </a:r>
            <a:r>
              <a:rPr lang="ru-RU" sz="1800" b="1" dirty="0" smtClean="0">
                <a:solidFill>
                  <a:srgbClr val="00FFFF"/>
                </a:solidFill>
              </a:rPr>
              <a:t>логическое противоречие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  <a:endParaRPr lang="ru-RU" sz="1800" b="1" dirty="0" smtClean="0">
              <a:solidFill>
                <a:schemeClr val="bg1"/>
              </a:solidFill>
            </a:endParaRPr>
          </a:p>
          <a:p>
            <a:pPr lvl="1" eaLnBrk="1" hangingPunct="1">
              <a:buClr>
                <a:srgbClr val="FF7C80"/>
              </a:buClr>
              <a:buFont typeface="Courier New" pitchFamily="49" charset="0"/>
              <a:buChar char="o"/>
            </a:pPr>
            <a:r>
              <a:rPr lang="ru-RU" sz="1700" b="1" dirty="0" smtClean="0">
                <a:solidFill>
                  <a:srgbClr val="FF7C80"/>
                </a:solidFill>
              </a:rPr>
              <a:t>Бельгия – самая маленькая страна в Европе, но Люксембург ещё меньше.</a:t>
            </a:r>
          </a:p>
          <a:p>
            <a:pPr marL="972000" lvl="2" eaLnBrk="1" hangingPunct="1">
              <a:buFont typeface="Wingdings" pitchFamily="2" charset="2"/>
              <a:buChar char="§"/>
            </a:pPr>
            <a:r>
              <a:rPr lang="ru-RU" sz="1600" b="1" dirty="0" smtClean="0">
                <a:solidFill>
                  <a:schemeClr val="bg1"/>
                </a:solidFill>
              </a:rPr>
              <a:t>Нельзя быть и считаться самым маленьким, если есть что-то меньшее.</a:t>
            </a:r>
            <a:endParaRPr lang="en-US" sz="1600" b="1" dirty="0" smtClean="0">
              <a:solidFill>
                <a:srgbClr val="FF66FF"/>
              </a:solidFill>
            </a:endParaRPr>
          </a:p>
          <a:p>
            <a:pPr lvl="1" eaLnBrk="1" hangingPunct="1">
              <a:buClr>
                <a:srgbClr val="FF66FF"/>
              </a:buClr>
              <a:buFont typeface="Courier New" pitchFamily="49" charset="0"/>
              <a:buChar char="o"/>
            </a:pPr>
            <a:r>
              <a:rPr lang="ru-RU" sz="1700" b="1" dirty="0" smtClean="0">
                <a:solidFill>
                  <a:srgbClr val="FF7C80"/>
                </a:solidFill>
              </a:rPr>
              <a:t>Фальстаф был смельчак, но трусоват.</a:t>
            </a:r>
          </a:p>
          <a:p>
            <a:pPr marL="972000" lvl="2" eaLnBrk="1" hangingPunct="1">
              <a:buFont typeface="Wingdings" pitchFamily="2" charset="2"/>
              <a:buChar char="§"/>
            </a:pPr>
            <a:r>
              <a:rPr lang="ru-RU" sz="1600" b="1" dirty="0" smtClean="0">
                <a:solidFill>
                  <a:schemeClr val="bg1"/>
                </a:solidFill>
              </a:rPr>
              <a:t>Смельчаки трусоватыми не бывают.</a:t>
            </a:r>
            <a:endParaRPr lang="en-US" sz="1600" b="1" dirty="0" smtClean="0">
              <a:solidFill>
                <a:srgbClr val="FF66FF"/>
              </a:solidFill>
            </a:endParaRPr>
          </a:p>
        </p:txBody>
      </p:sp>
      <p:sp>
        <p:nvSpPr>
          <p:cNvPr id="3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080000"/>
          </a:xfrm>
          <a:noFill/>
        </p:spPr>
        <p:txBody>
          <a:bodyPr anchor="ctr" anchorCtr="1"/>
          <a:lstStyle/>
          <a:p>
            <a:pPr eaLnBrk="1" hangingPunct="1"/>
            <a:r>
              <a:rPr lang="ru-RU" sz="2800" b="1" dirty="0" smtClean="0">
                <a:solidFill>
                  <a:schemeClr val="bg1"/>
                </a:solidFill>
              </a:rPr>
              <a:t>Тезис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5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25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25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5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925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925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5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925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925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5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925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925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54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9254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9254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2547" grpId="0" build="p" bldLvl="5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Косвенное доказательство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Апагогическое косвенное доказательство</a:t>
            </a:r>
          </a:p>
        </p:txBody>
      </p:sp>
      <p:sp>
        <p:nvSpPr>
          <p:cNvPr id="5601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6000" y="3852000"/>
            <a:ext cx="9144000" cy="3204000"/>
          </a:xfrm>
          <a:noFill/>
        </p:spPr>
        <p:txBody>
          <a:bodyPr/>
          <a:lstStyle/>
          <a:p>
            <a:pPr eaLnBrk="1" hangingPunct="1"/>
            <a:r>
              <a:rPr lang="ru-RU" sz="1600" b="1" dirty="0" smtClean="0">
                <a:solidFill>
                  <a:schemeClr val="bg1"/>
                </a:solidFill>
              </a:rPr>
              <a:t>Предположим, мы решили доказать, что </a:t>
            </a:r>
            <a:r>
              <a:rPr lang="ru-RU" sz="1600" b="1" dirty="0" smtClean="0">
                <a:solidFill>
                  <a:srgbClr val="FF66FF"/>
                </a:solidFill>
              </a:rPr>
              <a:t>всякое яблоко – красное</a:t>
            </a:r>
            <a:r>
              <a:rPr lang="ru-RU" sz="1600" b="1" dirty="0" smtClean="0">
                <a:solidFill>
                  <a:schemeClr val="bg1"/>
                </a:solidFill>
              </a:rPr>
              <a:t>,</a:t>
            </a:r>
            <a:r>
              <a:rPr lang="ru-RU" sz="1600" b="1" dirty="0" smtClean="0">
                <a:solidFill>
                  <a:srgbClr val="FF00FF"/>
                </a:solidFill>
              </a:rPr>
              <a:t> </a:t>
            </a:r>
            <a:r>
              <a:rPr lang="ru-RU" sz="1600" b="1" dirty="0" smtClean="0">
                <a:solidFill>
                  <a:schemeClr val="bg1"/>
                </a:solidFill>
              </a:rPr>
              <a:t>«от противного».</a:t>
            </a:r>
          </a:p>
          <a:p>
            <a:pPr eaLnBrk="1" hangingPunct="1"/>
            <a:r>
              <a:rPr lang="ru-RU" sz="1600" b="1" dirty="0" smtClean="0">
                <a:solidFill>
                  <a:schemeClr val="bg1"/>
                </a:solidFill>
              </a:rPr>
              <a:t>Допустив «противный» тезис, что </a:t>
            </a:r>
            <a:r>
              <a:rPr lang="ru-RU" sz="1600" b="1" dirty="0" smtClean="0">
                <a:solidFill>
                  <a:srgbClr val="00FF00"/>
                </a:solidFill>
              </a:rPr>
              <a:t>всякое яблоко – зелёное</a:t>
            </a:r>
            <a:r>
              <a:rPr lang="ru-RU" sz="1600" b="1" dirty="0" smtClean="0">
                <a:solidFill>
                  <a:schemeClr val="bg1"/>
                </a:solidFill>
              </a:rPr>
              <a:t>, мы без труда докажем его ложность, просто предъявив одно незелёное (например, </a:t>
            </a:r>
            <a:r>
              <a:rPr lang="ru-RU" sz="1600" b="1" dirty="0" smtClean="0">
                <a:solidFill>
                  <a:srgbClr val="FF66FF"/>
                </a:solidFill>
              </a:rPr>
              <a:t>красное</a:t>
            </a:r>
            <a:r>
              <a:rPr lang="ru-RU" sz="1600" b="1" dirty="0" smtClean="0">
                <a:solidFill>
                  <a:schemeClr val="bg1"/>
                </a:solidFill>
              </a:rPr>
              <a:t>) яблоко.</a:t>
            </a:r>
          </a:p>
          <a:p>
            <a:pPr eaLnBrk="1" hangingPunct="1"/>
            <a:r>
              <a:rPr lang="ru-RU" sz="1600" b="1" dirty="0" smtClean="0">
                <a:solidFill>
                  <a:schemeClr val="bg1"/>
                </a:solidFill>
              </a:rPr>
              <a:t>Но из </a:t>
            </a:r>
            <a:r>
              <a:rPr lang="ru-RU" sz="1600" b="1" dirty="0" smtClean="0">
                <a:solidFill>
                  <a:srgbClr val="FF66FF"/>
                </a:solidFill>
              </a:rPr>
              <a:t>ложности</a:t>
            </a:r>
            <a:r>
              <a:rPr lang="ru-RU" sz="1600" b="1" dirty="0" smtClean="0">
                <a:solidFill>
                  <a:schemeClr val="bg1"/>
                </a:solidFill>
              </a:rPr>
              <a:t> общеутвердительного суждения </a:t>
            </a:r>
            <a:r>
              <a:rPr lang="ru-RU" sz="1600" b="1" dirty="0" smtClean="0">
                <a:solidFill>
                  <a:srgbClr val="00FF00"/>
                </a:solidFill>
              </a:rPr>
              <a:t>«всякое яблоко зелёное»</a:t>
            </a:r>
            <a:r>
              <a:rPr lang="ru-RU" sz="1600" b="1" dirty="0" smtClean="0">
                <a:solidFill>
                  <a:schemeClr val="bg1"/>
                </a:solidFill>
              </a:rPr>
              <a:t> </a:t>
            </a:r>
            <a:br>
              <a:rPr lang="ru-RU" sz="1600" b="1" dirty="0" smtClean="0">
                <a:solidFill>
                  <a:schemeClr val="bg1"/>
                </a:solidFill>
              </a:rPr>
            </a:br>
            <a:r>
              <a:rPr lang="ru-RU" sz="1600" b="1" dirty="0" smtClean="0">
                <a:solidFill>
                  <a:schemeClr val="bg1"/>
                </a:solidFill>
              </a:rPr>
              <a:t>не следует </a:t>
            </a:r>
            <a:r>
              <a:rPr lang="ru-RU" sz="1600" b="1" dirty="0" smtClean="0">
                <a:solidFill>
                  <a:srgbClr val="00FF00"/>
                </a:solidFill>
              </a:rPr>
              <a:t>истинность</a:t>
            </a:r>
            <a:r>
              <a:rPr lang="ru-RU" sz="1600" b="1" dirty="0" smtClean="0">
                <a:solidFill>
                  <a:schemeClr val="bg1"/>
                </a:solidFill>
              </a:rPr>
              <a:t> общеутвердительного же суждения </a:t>
            </a:r>
            <a:r>
              <a:rPr lang="ru-RU" sz="1600" b="1" dirty="0" smtClean="0">
                <a:solidFill>
                  <a:srgbClr val="FF66FF"/>
                </a:solidFill>
              </a:rPr>
              <a:t>«всякое яблоко красное»</a:t>
            </a:r>
            <a:r>
              <a:rPr lang="ru-RU" sz="1600" b="1" dirty="0" smtClean="0">
                <a:solidFill>
                  <a:schemeClr val="bg1"/>
                </a:solidFill>
              </a:rPr>
              <a:t>: противные (контрарные) суждения не могут быть </a:t>
            </a:r>
            <a:r>
              <a:rPr lang="ru-RU" sz="1600" b="1" dirty="0" smtClean="0">
                <a:solidFill>
                  <a:srgbClr val="00FF00"/>
                </a:solidFill>
              </a:rPr>
              <a:t>оба истинными</a:t>
            </a:r>
            <a:r>
              <a:rPr lang="ru-RU" sz="1600" b="1" dirty="0" smtClean="0">
                <a:solidFill>
                  <a:schemeClr val="bg1"/>
                </a:solidFill>
              </a:rPr>
              <a:t>, </a:t>
            </a:r>
            <a:br>
              <a:rPr lang="ru-RU" sz="1600" b="1" dirty="0" smtClean="0">
                <a:solidFill>
                  <a:schemeClr val="bg1"/>
                </a:solidFill>
              </a:rPr>
            </a:br>
            <a:r>
              <a:rPr lang="ru-RU" sz="1600" b="1" dirty="0" smtClean="0">
                <a:solidFill>
                  <a:schemeClr val="bg1"/>
                </a:solidFill>
              </a:rPr>
              <a:t>но вполне могут оказаться </a:t>
            </a:r>
            <a:r>
              <a:rPr lang="ru-RU" sz="1600" b="1" dirty="0" smtClean="0">
                <a:solidFill>
                  <a:srgbClr val="00FF00"/>
                </a:solidFill>
              </a:rPr>
              <a:t>оба ложными</a:t>
            </a:r>
            <a:r>
              <a:rPr lang="ru-RU" sz="1600" b="1" dirty="0" smtClean="0">
                <a:solidFill>
                  <a:schemeClr val="bg1"/>
                </a:solidFill>
              </a:rPr>
              <a:t>.</a:t>
            </a:r>
          </a:p>
          <a:p>
            <a:pPr eaLnBrk="1" hangingPunct="1"/>
            <a:r>
              <a:rPr lang="ru-RU" sz="1600" b="1" dirty="0" smtClean="0">
                <a:solidFill>
                  <a:schemeClr val="bg1"/>
                </a:solidFill>
              </a:rPr>
              <a:t>Для того чтобы апагогически доказать, что </a:t>
            </a:r>
            <a:r>
              <a:rPr lang="ru-RU" sz="1600" b="1" dirty="0" smtClean="0">
                <a:solidFill>
                  <a:srgbClr val="FF66FF"/>
                </a:solidFill>
              </a:rPr>
              <a:t>всякое яблоко – красное</a:t>
            </a:r>
            <a:r>
              <a:rPr lang="ru-RU" sz="1600" b="1" dirty="0" smtClean="0">
                <a:solidFill>
                  <a:schemeClr val="bg1"/>
                </a:solidFill>
              </a:rPr>
              <a:t>,</a:t>
            </a:r>
            <a:r>
              <a:rPr lang="ru-RU" sz="1600" b="1" dirty="0" smtClean="0">
                <a:solidFill>
                  <a:srgbClr val="FF0066"/>
                </a:solidFill>
              </a:rPr>
              <a:t> </a:t>
            </a:r>
            <a:r>
              <a:rPr lang="ru-RU" sz="1600" b="1" dirty="0" smtClean="0">
                <a:solidFill>
                  <a:schemeClr val="bg1"/>
                </a:solidFill>
              </a:rPr>
              <a:t>нам </a:t>
            </a:r>
            <a:br>
              <a:rPr lang="ru-RU" sz="1600" b="1" dirty="0" smtClean="0">
                <a:solidFill>
                  <a:schemeClr val="bg1"/>
                </a:solidFill>
              </a:rPr>
            </a:br>
            <a:r>
              <a:rPr lang="ru-RU" sz="1600" b="1" dirty="0" smtClean="0">
                <a:solidFill>
                  <a:schemeClr val="bg1"/>
                </a:solidFill>
              </a:rPr>
              <a:t>следовало бы доказать </a:t>
            </a:r>
            <a:r>
              <a:rPr lang="ru-RU" sz="1600" b="1" dirty="0" smtClean="0">
                <a:solidFill>
                  <a:srgbClr val="FF66FF"/>
                </a:solidFill>
              </a:rPr>
              <a:t>ложность</a:t>
            </a:r>
            <a:r>
              <a:rPr lang="ru-RU" sz="1600" b="1" dirty="0" smtClean="0">
                <a:solidFill>
                  <a:schemeClr val="bg1"/>
                </a:solidFill>
              </a:rPr>
              <a:t> частноотрицательного суждения </a:t>
            </a:r>
            <a:r>
              <a:rPr lang="ru-RU" sz="1600" b="1" dirty="0" smtClean="0">
                <a:solidFill>
                  <a:srgbClr val="00FF00"/>
                </a:solidFill>
              </a:rPr>
              <a:t>«некоторые яблоки не красные»</a:t>
            </a:r>
            <a:r>
              <a:rPr lang="ru-RU" sz="1600" b="1" dirty="0" smtClean="0">
                <a:solidFill>
                  <a:schemeClr val="bg1"/>
                </a:solidFill>
              </a:rPr>
              <a:t>, что нам не удастся просто потому, что это суждение опровергается фактами: красные яблоки таки существуют.</a:t>
            </a:r>
          </a:p>
        </p:txBody>
      </p:sp>
      <p:sp>
        <p:nvSpPr>
          <p:cNvPr id="560132" name="Text Box 4"/>
          <p:cNvSpPr txBox="1">
            <a:spLocks noChangeArrowheads="1"/>
          </p:cNvSpPr>
          <p:nvPr/>
        </p:nvSpPr>
        <p:spPr bwMode="auto">
          <a:xfrm>
            <a:off x="612000" y="1440000"/>
            <a:ext cx="8280000" cy="23400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r>
              <a:rPr lang="ru-RU" dirty="0"/>
              <a:t>Апагогическое косвенное доказательство известно также как </a:t>
            </a:r>
            <a:br>
              <a:rPr lang="ru-RU" dirty="0"/>
            </a:br>
            <a:r>
              <a:rPr lang="ru-RU" dirty="0">
                <a:solidFill>
                  <a:srgbClr val="00FFFF"/>
                </a:solidFill>
              </a:rPr>
              <a:t>«доказательство от противного»</a:t>
            </a:r>
            <a:r>
              <a:rPr lang="ru-RU" dirty="0"/>
              <a:t>, хотя это наименование неточно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и может ввести в заблуждение – не столько в отношении самого доказательства, сколько в отношении смысла термина </a:t>
            </a:r>
            <a:r>
              <a:rPr lang="ru-RU" dirty="0" smtClean="0">
                <a:solidFill>
                  <a:srgbClr val="FFFF00"/>
                </a:solidFill>
              </a:rPr>
              <a:t>«противное»</a:t>
            </a:r>
            <a:r>
              <a:rPr lang="ru-RU" dirty="0" smtClean="0"/>
              <a:t>. Дело в том, что в языке логики различаются две разновидности противоположности: </a:t>
            </a:r>
            <a:r>
              <a:rPr lang="ru-RU" dirty="0" smtClean="0">
                <a:solidFill>
                  <a:srgbClr val="FFFF00"/>
                </a:solidFill>
              </a:rPr>
              <a:t>противоречие</a:t>
            </a:r>
            <a:r>
              <a:rPr lang="ru-RU" dirty="0" smtClean="0"/>
              <a:t> и </a:t>
            </a:r>
            <a:r>
              <a:rPr lang="ru-RU" dirty="0" smtClean="0">
                <a:solidFill>
                  <a:srgbClr val="FFFF00"/>
                </a:solidFill>
              </a:rPr>
              <a:t>противность</a:t>
            </a:r>
            <a:r>
              <a:rPr lang="ru-RU" dirty="0" smtClean="0"/>
              <a:t>, и данный вид доказательства основан на том, что не могут быть оба </a:t>
            </a:r>
            <a:r>
              <a:rPr lang="ru-RU" dirty="0" smtClean="0">
                <a:solidFill>
                  <a:srgbClr val="00FF00"/>
                </a:solidFill>
              </a:rPr>
              <a:t>ложными</a:t>
            </a:r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/>
              <a:t>два </a:t>
            </a:r>
            <a:r>
              <a:rPr lang="ru-RU" dirty="0" smtClean="0">
                <a:solidFill>
                  <a:srgbClr val="00FFFF"/>
                </a:solidFill>
              </a:rPr>
              <a:t>противоречащих</a:t>
            </a:r>
            <a:r>
              <a:rPr lang="ru-RU" dirty="0" smtClean="0"/>
              <a:t> суждения, а два </a:t>
            </a:r>
            <a:r>
              <a:rPr lang="ru-RU" dirty="0" smtClean="0">
                <a:solidFill>
                  <a:srgbClr val="00FFFF"/>
                </a:solidFill>
              </a:rPr>
              <a:t>контрарных</a:t>
            </a:r>
            <a:r>
              <a:rPr lang="ru-RU" dirty="0" smtClean="0"/>
              <a:t> как раз могут.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0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60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60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0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60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60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01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601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601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01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601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601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01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601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601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0131" grpId="0" build="p"/>
      <p:bldP spid="560132" grpId="0" animBg="1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556" name="Text Box 4"/>
          <p:cNvSpPr txBox="1">
            <a:spLocks noChangeArrowheads="1"/>
          </p:cNvSpPr>
          <p:nvPr/>
        </p:nvSpPr>
        <p:spPr bwMode="auto">
          <a:xfrm>
            <a:off x="288000" y="1476000"/>
            <a:ext cx="4176000" cy="1980000"/>
          </a:xfrm>
          <a:prstGeom prst="rect">
            <a:avLst/>
          </a:prstGeom>
          <a:noFill/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r>
              <a:rPr lang="ru-RU" sz="2000" dirty="0" smtClean="0">
                <a:solidFill>
                  <a:srgbClr val="FFFF00"/>
                </a:solidFill>
              </a:rPr>
              <a:t>Прямое доказательство</a:t>
            </a:r>
            <a:r>
              <a:rPr lang="ru-RU" sz="2000" dirty="0" smtClean="0"/>
              <a:t> – </a:t>
            </a:r>
            <a:r>
              <a:rPr lang="ru-RU" sz="2000" dirty="0">
                <a:solidFill>
                  <a:srgbClr val="FFFF00"/>
                </a:solidFill>
              </a:rPr>
              <a:t/>
            </a:r>
            <a:br>
              <a:rPr lang="ru-RU" sz="2000" dirty="0">
                <a:solidFill>
                  <a:srgbClr val="FFFF00"/>
                </a:solidFill>
              </a:rPr>
            </a:br>
            <a:r>
              <a:rPr lang="ru-RU" dirty="0" smtClean="0"/>
              <a:t>доказательство, апеллирующее </a:t>
            </a:r>
            <a:br>
              <a:rPr lang="ru-RU" dirty="0" smtClean="0"/>
            </a:br>
            <a:r>
              <a:rPr lang="ru-RU" dirty="0" smtClean="0"/>
              <a:t>к </a:t>
            </a:r>
            <a:r>
              <a:rPr lang="ru-RU" dirty="0" smtClean="0">
                <a:solidFill>
                  <a:srgbClr val="00FFFF"/>
                </a:solidFill>
              </a:rPr>
              <a:t>закону достаточного основания</a:t>
            </a:r>
            <a:r>
              <a:rPr lang="ru-RU" dirty="0" smtClean="0"/>
              <a:t>:</a:t>
            </a:r>
            <a:r>
              <a:rPr lang="ru-RU" dirty="0" smtClean="0">
                <a:solidFill>
                  <a:srgbClr val="00FFFF"/>
                </a:solidFill>
              </a:rPr>
              <a:t> </a:t>
            </a:r>
            <a:r>
              <a:rPr lang="ru-RU" dirty="0" smtClean="0"/>
              <a:t>истинность тезиса выводится </a:t>
            </a:r>
            <a:br>
              <a:rPr lang="ru-RU" dirty="0" smtClean="0"/>
            </a:br>
            <a:r>
              <a:rPr lang="ru-RU" dirty="0" smtClean="0"/>
              <a:t>из совокупности каких-либо достоверных начал.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4680000" y="1476000"/>
            <a:ext cx="4176000" cy="1980000"/>
          </a:xfrm>
          <a:prstGeom prst="rect">
            <a:avLst/>
          </a:prstGeom>
          <a:noFill/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r>
              <a:rPr lang="ru-RU" sz="2000" dirty="0" smtClean="0">
                <a:solidFill>
                  <a:srgbClr val="FFFF00"/>
                </a:solidFill>
              </a:rPr>
              <a:t>Косвенное доказательство</a:t>
            </a:r>
            <a:r>
              <a:rPr lang="ru-RU" sz="2000" dirty="0" smtClean="0"/>
              <a:t> –</a:t>
            </a:r>
            <a:r>
              <a:rPr lang="ru-RU" sz="2000" dirty="0" smtClean="0">
                <a:solidFill>
                  <a:srgbClr val="FFFF00"/>
                </a:solidFill>
              </a:rPr>
              <a:t> </a:t>
            </a:r>
            <a:br>
              <a:rPr lang="ru-RU" sz="2000" dirty="0" smtClean="0">
                <a:solidFill>
                  <a:srgbClr val="FFFF00"/>
                </a:solidFill>
              </a:rPr>
            </a:br>
            <a:r>
              <a:rPr lang="ru-RU" dirty="0" smtClean="0"/>
              <a:t>доказательство, апеллирующее </a:t>
            </a:r>
            <a:br>
              <a:rPr lang="ru-RU" dirty="0" smtClean="0"/>
            </a:br>
            <a:r>
              <a:rPr lang="ru-RU" dirty="0" smtClean="0"/>
              <a:t>к </a:t>
            </a:r>
            <a:r>
              <a:rPr lang="ru-RU" dirty="0" smtClean="0">
                <a:solidFill>
                  <a:srgbClr val="00FFFF"/>
                </a:solidFill>
              </a:rPr>
              <a:t>закону исключённого третьего</a:t>
            </a:r>
            <a:r>
              <a:rPr lang="ru-RU" dirty="0" smtClean="0"/>
              <a:t>: истинность тезиса </a:t>
            </a:r>
            <a:br>
              <a:rPr lang="ru-RU" dirty="0" smtClean="0"/>
            </a:br>
            <a:r>
              <a:rPr lang="ru-RU" dirty="0" smtClean="0"/>
              <a:t>выводится из </a:t>
            </a:r>
            <a:r>
              <a:rPr lang="ru-RU" dirty="0" smtClean="0">
                <a:solidFill>
                  <a:srgbClr val="FF66FF"/>
                </a:solidFill>
              </a:rPr>
              <a:t>ложности</a:t>
            </a:r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/>
              <a:t>его отрицания.</a:t>
            </a:r>
            <a:endParaRPr lang="ru-RU" sz="1600" dirty="0">
              <a:solidFill>
                <a:srgbClr val="00FFFF"/>
              </a:solidFill>
            </a:endParaRP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288000" y="5076000"/>
            <a:ext cx="4176000" cy="1620000"/>
          </a:xfrm>
          <a:prstGeom prst="rect">
            <a:avLst/>
          </a:prstGeom>
          <a:noFill/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r>
              <a:rPr lang="ru-RU" dirty="0" smtClean="0">
                <a:solidFill>
                  <a:srgbClr val="FFFF00"/>
                </a:solidFill>
              </a:rPr>
              <a:t>Апагогическое доказательство </a:t>
            </a:r>
            <a:r>
              <a:rPr lang="ru-RU" dirty="0">
                <a:solidFill>
                  <a:srgbClr val="FFFF00"/>
                </a:solidFill>
              </a:rPr>
              <a:t/>
            </a:r>
            <a:br>
              <a:rPr lang="ru-RU" dirty="0">
                <a:solidFill>
                  <a:srgbClr val="FFFF00"/>
                </a:solidFill>
              </a:rPr>
            </a:br>
            <a:r>
              <a:rPr lang="ru-RU" dirty="0" smtClean="0"/>
              <a:t>(</a:t>
            </a:r>
            <a:r>
              <a:rPr lang="ru-RU" i="1" dirty="0" smtClean="0"/>
              <a:t>греч.</a:t>
            </a:r>
            <a:r>
              <a:rPr lang="ru-RU" dirty="0" smtClean="0"/>
              <a:t> </a:t>
            </a:r>
            <a:r>
              <a:rPr lang="el-GR" dirty="0" smtClean="0">
                <a:solidFill>
                  <a:srgbClr val="00FF00"/>
                </a:solidFill>
              </a:rPr>
              <a:t>απαγωγή</a:t>
            </a:r>
            <a:r>
              <a:rPr lang="ru-RU" dirty="0" smtClean="0"/>
              <a:t>, уводящий) – </a:t>
            </a:r>
            <a:br>
              <a:rPr lang="ru-RU" dirty="0" smtClean="0"/>
            </a:br>
            <a:r>
              <a:rPr lang="ru-RU" dirty="0" smtClean="0"/>
              <a:t>доказательство, основанное на том, что отрицание тезиса ведёт </a:t>
            </a:r>
            <a:br>
              <a:rPr lang="ru-RU" dirty="0" smtClean="0"/>
            </a:br>
            <a:r>
              <a:rPr lang="ru-RU" dirty="0" smtClean="0"/>
              <a:t>к </a:t>
            </a:r>
            <a:r>
              <a:rPr lang="ru-RU" dirty="0" smtClean="0">
                <a:solidFill>
                  <a:srgbClr val="FF66FF"/>
                </a:solidFill>
              </a:rPr>
              <a:t>нелепости</a:t>
            </a:r>
            <a:r>
              <a:rPr lang="ru-RU" dirty="0" smtClean="0"/>
              <a:t> или </a:t>
            </a:r>
            <a:r>
              <a:rPr lang="ru-RU" dirty="0" smtClean="0">
                <a:solidFill>
                  <a:srgbClr val="FF66FF"/>
                </a:solidFill>
              </a:rPr>
              <a:t>противоречию</a:t>
            </a:r>
            <a:r>
              <a:rPr lang="ru-RU" dirty="0" smtClean="0"/>
              <a:t>. 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4680000" y="5076000"/>
            <a:ext cx="4176000" cy="1620000"/>
          </a:xfrm>
          <a:prstGeom prst="rect">
            <a:avLst/>
          </a:prstGeom>
          <a:noFill/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square" lIns="90000" rIns="90000" anchor="ctr" anchorCtr="1"/>
          <a:lstStyle/>
          <a:p>
            <a:r>
              <a:rPr lang="ru-RU" dirty="0" smtClean="0">
                <a:solidFill>
                  <a:srgbClr val="FFFF00"/>
                </a:solidFill>
              </a:rPr>
              <a:t>Разделительное доказательство</a:t>
            </a:r>
            <a:r>
              <a:rPr lang="ru-RU" dirty="0" smtClean="0"/>
              <a:t> –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dirty="0">
                <a:solidFill>
                  <a:srgbClr val="FFFF00"/>
                </a:solidFill>
              </a:rPr>
              <a:t/>
            </a:r>
            <a:br>
              <a:rPr lang="ru-RU" dirty="0">
                <a:solidFill>
                  <a:srgbClr val="FFFF00"/>
                </a:solidFill>
              </a:rPr>
            </a:br>
            <a:r>
              <a:rPr lang="ru-RU" dirty="0" smtClean="0"/>
              <a:t>доказательство, заключающееся </a:t>
            </a:r>
            <a:br>
              <a:rPr lang="ru-RU" dirty="0" smtClean="0"/>
            </a:br>
            <a:r>
              <a:rPr lang="ru-RU" dirty="0" smtClean="0"/>
              <a:t>в утверждении альтернативы, </a:t>
            </a:r>
            <a:br>
              <a:rPr lang="ru-RU" dirty="0" smtClean="0"/>
            </a:br>
            <a:r>
              <a:rPr lang="ru-RU" dirty="0" smtClean="0"/>
              <a:t>на том основании, что </a:t>
            </a:r>
            <a:r>
              <a:rPr lang="ru-RU" dirty="0" smtClean="0">
                <a:solidFill>
                  <a:srgbClr val="00FFFF"/>
                </a:solidFill>
              </a:rPr>
              <a:t>всякая другая</a:t>
            </a:r>
            <a:r>
              <a:rPr lang="ru-RU" dirty="0" smtClean="0"/>
              <a:t> альтернатива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dirty="0" smtClean="0">
                <a:solidFill>
                  <a:srgbClr val="FF66FF"/>
                </a:solidFill>
              </a:rPr>
              <a:t>ложна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9" name="AutoShape 4"/>
          <p:cNvSpPr>
            <a:spLocks noChangeArrowheads="1"/>
          </p:cNvSpPr>
          <p:nvPr/>
        </p:nvSpPr>
        <p:spPr bwMode="auto">
          <a:xfrm>
            <a:off x="360000" y="4392000"/>
            <a:ext cx="4032000" cy="504000"/>
          </a:xfrm>
          <a:prstGeom prst="bevel">
            <a:avLst>
              <a:gd name="adj" fmla="val 12500"/>
            </a:avLst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tIns="72000" anchor="ctr" anchorCtr="1"/>
          <a:lstStyle/>
          <a:p>
            <a:pPr>
              <a:lnSpc>
                <a:spcPct val="80000"/>
              </a:lnSpc>
            </a:pPr>
            <a:r>
              <a:rPr lang="ru-RU" dirty="0" smtClean="0">
                <a:solidFill>
                  <a:srgbClr val="0000FF"/>
                </a:solidFill>
              </a:rPr>
              <a:t>Апагогическое доказательство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10" name="AutoShape 4"/>
          <p:cNvSpPr>
            <a:spLocks noChangeArrowheads="1"/>
          </p:cNvSpPr>
          <p:nvPr/>
        </p:nvSpPr>
        <p:spPr bwMode="auto">
          <a:xfrm>
            <a:off x="4752000" y="4392000"/>
            <a:ext cx="4032000" cy="504000"/>
          </a:xfrm>
          <a:prstGeom prst="bevel">
            <a:avLst>
              <a:gd name="adj" fmla="val 12500"/>
            </a:avLst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lIns="72000" tIns="72000" rIns="72000" anchor="ctr"/>
          <a:lstStyle/>
          <a:p>
            <a:pPr>
              <a:lnSpc>
                <a:spcPct val="80000"/>
              </a:lnSpc>
            </a:pPr>
            <a:r>
              <a:rPr lang="ru-RU" dirty="0" smtClean="0">
                <a:solidFill>
                  <a:srgbClr val="0000FF"/>
                </a:solidFill>
              </a:rPr>
              <a:t>Разделительное доказательство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11" name="Line 5"/>
          <p:cNvSpPr>
            <a:spLocks noChangeShapeType="1"/>
          </p:cNvSpPr>
          <p:nvPr/>
        </p:nvSpPr>
        <p:spPr bwMode="auto">
          <a:xfrm>
            <a:off x="2376000" y="3960000"/>
            <a:ext cx="288000" cy="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algn="ctr">
              <a:lnSpc>
                <a:spcPct val="80000"/>
              </a:lnSpc>
            </a:pPr>
            <a:endParaRPr lang="ru-RU" dirty="0"/>
          </a:p>
        </p:txBody>
      </p:sp>
      <p:sp>
        <p:nvSpPr>
          <p:cNvPr id="12" name="Line 12"/>
          <p:cNvSpPr>
            <a:spLocks noChangeShapeType="1"/>
          </p:cNvSpPr>
          <p:nvPr/>
        </p:nvSpPr>
        <p:spPr bwMode="auto">
          <a:xfrm>
            <a:off x="6480000" y="3960000"/>
            <a:ext cx="288000" cy="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algn="ctr">
              <a:lnSpc>
                <a:spcPct val="80000"/>
              </a:lnSpc>
            </a:pPr>
            <a:endParaRPr lang="ru-RU" dirty="0"/>
          </a:p>
        </p:txBody>
      </p:sp>
      <p:cxnSp>
        <p:nvCxnSpPr>
          <p:cNvPr id="13" name="AutoShape 7"/>
          <p:cNvCxnSpPr>
            <a:cxnSpLocks noChangeShapeType="1"/>
          </p:cNvCxnSpPr>
          <p:nvPr/>
        </p:nvCxnSpPr>
        <p:spPr bwMode="auto">
          <a:xfrm>
            <a:off x="2376000" y="3960000"/>
            <a:ext cx="1588" cy="432000"/>
          </a:xfrm>
          <a:prstGeom prst="straightConnector1">
            <a:avLst/>
          </a:prstGeom>
          <a:noFill/>
          <a:ln w="25400">
            <a:solidFill>
              <a:schemeClr val="bg1"/>
            </a:solidFill>
            <a:round/>
            <a:headEnd/>
            <a:tailEnd type="triangle"/>
          </a:ln>
        </p:spPr>
      </p:cxnSp>
      <p:cxnSp>
        <p:nvCxnSpPr>
          <p:cNvPr id="14" name="AutoShape 7"/>
          <p:cNvCxnSpPr>
            <a:cxnSpLocks noChangeShapeType="1"/>
          </p:cNvCxnSpPr>
          <p:nvPr/>
        </p:nvCxnSpPr>
        <p:spPr bwMode="auto">
          <a:xfrm>
            <a:off x="6768000" y="3960000"/>
            <a:ext cx="0" cy="432000"/>
          </a:xfrm>
          <a:prstGeom prst="straightConnector1">
            <a:avLst/>
          </a:prstGeom>
          <a:noFill/>
          <a:ln w="25400">
            <a:solidFill>
              <a:schemeClr val="bg1"/>
            </a:solidFill>
            <a:round/>
            <a:headEnd/>
            <a:tailEnd type="triangle"/>
          </a:ln>
        </p:spPr>
      </p:cxnSp>
      <p:sp>
        <p:nvSpPr>
          <p:cNvPr id="1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Виды доказательства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Косвенное доказательство</a:t>
            </a:r>
          </a:p>
        </p:txBody>
      </p:sp>
      <p:sp>
        <p:nvSpPr>
          <p:cNvPr id="8" name="AutoShape 4"/>
          <p:cNvSpPr>
            <a:spLocks noChangeArrowheads="1"/>
          </p:cNvSpPr>
          <p:nvPr/>
        </p:nvSpPr>
        <p:spPr bwMode="auto">
          <a:xfrm>
            <a:off x="2664000" y="3636000"/>
            <a:ext cx="3816000" cy="576000"/>
          </a:xfrm>
          <a:prstGeom prst="bevel">
            <a:avLst>
              <a:gd name="adj" fmla="val 12500"/>
            </a:avLst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tIns="72000" anchor="ctr"/>
          <a:lstStyle/>
          <a:p>
            <a:pPr algn="ctr">
              <a:lnSpc>
                <a:spcPct val="80000"/>
              </a:lnSpc>
            </a:pPr>
            <a:r>
              <a:rPr lang="ru-RU" sz="2000" dirty="0" smtClean="0">
                <a:solidFill>
                  <a:srgbClr val="FF0000"/>
                </a:solidFill>
              </a:rPr>
              <a:t>Косвенное доказательство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2" grpId="0" animBg="1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16" name="AutoShape 16"/>
          <p:cNvSpPr>
            <a:spLocks noChangeAspect="1" noChangeArrowheads="1"/>
          </p:cNvSpPr>
          <p:nvPr/>
        </p:nvSpPr>
        <p:spPr bwMode="auto">
          <a:xfrm>
            <a:off x="2880000" y="2700000"/>
            <a:ext cx="576000" cy="576000"/>
          </a:xfrm>
          <a:prstGeom prst="diamond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80000"/>
              </a:lnSpc>
            </a:pPr>
            <a:r>
              <a:rPr lang="ru-RU" sz="1400" dirty="0" smtClean="0">
                <a:solidFill>
                  <a:srgbClr val="0000FF"/>
                </a:solidFill>
              </a:rPr>
              <a:t>или</a:t>
            </a:r>
            <a:endParaRPr lang="ru-RU" sz="1600" b="0" dirty="0"/>
          </a:p>
        </p:txBody>
      </p:sp>
      <p:sp>
        <p:nvSpPr>
          <p:cNvPr id="128002" name="AutoShape 2"/>
          <p:cNvSpPr>
            <a:spLocks noChangeArrowheads="1"/>
          </p:cNvSpPr>
          <p:nvPr/>
        </p:nvSpPr>
        <p:spPr bwMode="auto">
          <a:xfrm>
            <a:off x="1944000" y="4356000"/>
            <a:ext cx="900000" cy="504000"/>
          </a:xfrm>
          <a:prstGeom prst="rightArrow">
            <a:avLst>
              <a:gd name="adj1" fmla="val 50000"/>
              <a:gd name="adj2" fmla="val 4683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tIns="36000" bIns="0" anchor="ctr" anchorCtr="1"/>
          <a:lstStyle/>
          <a:p>
            <a:pPr algn="ctr">
              <a:lnSpc>
                <a:spcPct val="80000"/>
              </a:lnSpc>
            </a:pPr>
            <a:r>
              <a:rPr lang="ru-RU" sz="1600" dirty="0">
                <a:solidFill>
                  <a:srgbClr val="0000FF"/>
                </a:solidFill>
              </a:rPr>
              <a:t>есть</a:t>
            </a:r>
          </a:p>
        </p:txBody>
      </p:sp>
      <p:sp>
        <p:nvSpPr>
          <p:cNvPr id="128003" name="AutoShape 3"/>
          <p:cNvSpPr>
            <a:spLocks noChangeArrowheads="1"/>
          </p:cNvSpPr>
          <p:nvPr/>
        </p:nvSpPr>
        <p:spPr bwMode="auto">
          <a:xfrm>
            <a:off x="1872000" y="3420000"/>
            <a:ext cx="1044000" cy="504000"/>
          </a:xfrm>
          <a:prstGeom prst="rightArrow">
            <a:avLst>
              <a:gd name="adj1" fmla="val 50000"/>
              <a:gd name="adj2" fmla="val 4683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tIns="36000" bIns="0" anchor="ctr" anchorCtr="1"/>
          <a:lstStyle/>
          <a:p>
            <a:pPr algn="ctr">
              <a:lnSpc>
                <a:spcPct val="80000"/>
              </a:lnSpc>
            </a:pPr>
            <a:r>
              <a:rPr lang="ru-RU" sz="1600" dirty="0">
                <a:solidFill>
                  <a:srgbClr val="0000FF"/>
                </a:solidFill>
              </a:rPr>
              <a:t>не есть</a:t>
            </a:r>
          </a:p>
        </p:txBody>
      </p:sp>
      <p:sp>
        <p:nvSpPr>
          <p:cNvPr id="128004" name="AutoShape 4"/>
          <p:cNvSpPr>
            <a:spLocks noChangeArrowheads="1"/>
          </p:cNvSpPr>
          <p:nvPr/>
        </p:nvSpPr>
        <p:spPr bwMode="auto">
          <a:xfrm>
            <a:off x="1404000" y="2736000"/>
            <a:ext cx="900000" cy="504000"/>
          </a:xfrm>
          <a:prstGeom prst="rightArrow">
            <a:avLst>
              <a:gd name="adj1" fmla="val 50000"/>
              <a:gd name="adj2" fmla="val 4683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tIns="36000" bIns="0" anchor="ctr" anchorCtr="1"/>
          <a:lstStyle/>
          <a:p>
            <a:pPr algn="ctr">
              <a:lnSpc>
                <a:spcPct val="80000"/>
              </a:lnSpc>
            </a:pPr>
            <a:r>
              <a:rPr lang="ru-RU" sz="1600" dirty="0">
                <a:solidFill>
                  <a:srgbClr val="0000FF"/>
                </a:solidFill>
              </a:rPr>
              <a:t>есть</a:t>
            </a:r>
          </a:p>
        </p:txBody>
      </p:sp>
      <p:sp>
        <p:nvSpPr>
          <p:cNvPr id="128006" name="Oval 6"/>
          <p:cNvSpPr>
            <a:spLocks noChangeAspect="1" noChangeArrowheads="1"/>
          </p:cNvSpPr>
          <p:nvPr/>
        </p:nvSpPr>
        <p:spPr bwMode="auto">
          <a:xfrm>
            <a:off x="864000" y="2700000"/>
            <a:ext cx="576000" cy="5760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400" dirty="0">
                <a:solidFill>
                  <a:srgbClr val="0000FF"/>
                </a:solidFill>
              </a:rPr>
              <a:t>S</a:t>
            </a:r>
            <a:endParaRPr lang="ru-RU" sz="2400" dirty="0">
              <a:solidFill>
                <a:srgbClr val="0000FF"/>
              </a:solidFill>
            </a:endParaRPr>
          </a:p>
        </p:txBody>
      </p:sp>
      <p:sp>
        <p:nvSpPr>
          <p:cNvPr id="128007" name="Oval 7"/>
          <p:cNvSpPr>
            <a:spLocks noChangeAspect="1" noChangeArrowheads="1"/>
          </p:cNvSpPr>
          <p:nvPr/>
        </p:nvSpPr>
        <p:spPr bwMode="auto">
          <a:xfrm>
            <a:off x="2304000" y="2700000"/>
            <a:ext cx="576000" cy="5760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400" dirty="0">
                <a:solidFill>
                  <a:srgbClr val="FF0000"/>
                </a:solidFill>
              </a:rPr>
              <a:t>P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128008" name="Oval 8"/>
          <p:cNvSpPr>
            <a:spLocks noChangeAspect="1" noChangeArrowheads="1"/>
          </p:cNvSpPr>
          <p:nvPr/>
        </p:nvSpPr>
        <p:spPr bwMode="auto">
          <a:xfrm>
            <a:off x="3456000" y="2700000"/>
            <a:ext cx="576001" cy="5760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400" dirty="0">
                <a:solidFill>
                  <a:srgbClr val="006600"/>
                </a:solidFill>
              </a:rPr>
              <a:t>Q</a:t>
            </a:r>
            <a:endParaRPr lang="ru-RU" sz="2400" dirty="0">
              <a:solidFill>
                <a:srgbClr val="006600"/>
              </a:solidFill>
            </a:endParaRPr>
          </a:p>
        </p:txBody>
      </p:sp>
      <p:sp>
        <p:nvSpPr>
          <p:cNvPr id="128009" name="Oval 9"/>
          <p:cNvSpPr>
            <a:spLocks noChangeAspect="1" noChangeArrowheads="1"/>
          </p:cNvSpPr>
          <p:nvPr/>
        </p:nvSpPr>
        <p:spPr bwMode="auto">
          <a:xfrm>
            <a:off x="1332000" y="3384000"/>
            <a:ext cx="576000" cy="5760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400" dirty="0">
                <a:solidFill>
                  <a:srgbClr val="0000FF"/>
                </a:solidFill>
              </a:rPr>
              <a:t>S</a:t>
            </a:r>
            <a:endParaRPr lang="ru-RU" sz="2400" dirty="0">
              <a:solidFill>
                <a:srgbClr val="0000FF"/>
              </a:solidFill>
            </a:endParaRPr>
          </a:p>
        </p:txBody>
      </p:sp>
      <p:sp>
        <p:nvSpPr>
          <p:cNvPr id="128010" name="Oval 10"/>
          <p:cNvSpPr>
            <a:spLocks noChangeAspect="1" noChangeArrowheads="1"/>
          </p:cNvSpPr>
          <p:nvPr/>
        </p:nvSpPr>
        <p:spPr bwMode="auto">
          <a:xfrm>
            <a:off x="2916000" y="3384000"/>
            <a:ext cx="576001" cy="5760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400" dirty="0">
                <a:solidFill>
                  <a:srgbClr val="FF0000"/>
                </a:solidFill>
              </a:rPr>
              <a:t>P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128011" name="Oval 11"/>
          <p:cNvSpPr>
            <a:spLocks noChangeAspect="1" noChangeArrowheads="1"/>
          </p:cNvSpPr>
          <p:nvPr/>
        </p:nvSpPr>
        <p:spPr bwMode="auto">
          <a:xfrm>
            <a:off x="1404000" y="4284000"/>
            <a:ext cx="576000" cy="576001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400" dirty="0">
                <a:solidFill>
                  <a:srgbClr val="0000FF"/>
                </a:solidFill>
              </a:rPr>
              <a:t>S</a:t>
            </a:r>
            <a:endParaRPr lang="ru-RU" sz="2400" dirty="0">
              <a:solidFill>
                <a:srgbClr val="0000FF"/>
              </a:solidFill>
            </a:endParaRPr>
          </a:p>
        </p:txBody>
      </p:sp>
      <p:sp>
        <p:nvSpPr>
          <p:cNvPr id="128012" name="Oval 12"/>
          <p:cNvSpPr>
            <a:spLocks noChangeAspect="1" noChangeArrowheads="1"/>
          </p:cNvSpPr>
          <p:nvPr/>
        </p:nvSpPr>
        <p:spPr bwMode="auto">
          <a:xfrm>
            <a:off x="2844000" y="4284000"/>
            <a:ext cx="576000" cy="5760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400" dirty="0">
                <a:solidFill>
                  <a:srgbClr val="006600"/>
                </a:solidFill>
              </a:rPr>
              <a:t>Q</a:t>
            </a:r>
            <a:endParaRPr lang="ru-RU" sz="2400" dirty="0">
              <a:solidFill>
                <a:srgbClr val="006600"/>
              </a:solidFill>
            </a:endParaRPr>
          </a:p>
        </p:txBody>
      </p:sp>
      <p:sp>
        <p:nvSpPr>
          <p:cNvPr id="128014" name="Rectangle 14"/>
          <p:cNvSpPr>
            <a:spLocks noChangeArrowheads="1"/>
          </p:cNvSpPr>
          <p:nvPr/>
        </p:nvSpPr>
        <p:spPr bwMode="auto">
          <a:xfrm>
            <a:off x="864000" y="4104000"/>
            <a:ext cx="3168000" cy="36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4860000" y="2556000"/>
            <a:ext cx="3960000" cy="720000"/>
          </a:xfrm>
          <a:prstGeom prst="roundRect">
            <a:avLst/>
          </a:prstGeom>
          <a:solidFill>
            <a:schemeClr val="accent1"/>
          </a:solidFill>
          <a:ln w="9525">
            <a:solidFill>
              <a:schemeClr val="tx1"/>
            </a:solidFill>
          </a:ln>
        </p:spPr>
        <p:txBody>
          <a:bodyPr wrap="none" rtlCol="0" anchor="ctr" anchorCtr="0">
            <a:noAutofit/>
          </a:bodyPr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Кораллы у Клары украл 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либо </a:t>
            </a:r>
            <a:r>
              <a:rPr lang="ru-RU" dirty="0" smtClean="0">
                <a:solidFill>
                  <a:srgbClr val="FF0000"/>
                </a:solidFill>
              </a:rPr>
              <a:t>Карл</a:t>
            </a:r>
            <a:r>
              <a:rPr lang="ru-RU" dirty="0" smtClean="0">
                <a:solidFill>
                  <a:srgbClr val="0000FF"/>
                </a:solidFill>
              </a:rPr>
              <a:t>, либо </a:t>
            </a:r>
            <a:r>
              <a:rPr lang="ru-RU" dirty="0" smtClean="0">
                <a:solidFill>
                  <a:srgbClr val="006600"/>
                </a:solidFill>
              </a:rPr>
              <a:t>Карлсон</a:t>
            </a:r>
            <a:r>
              <a:rPr lang="ru-RU" dirty="0" smtClean="0">
                <a:solidFill>
                  <a:srgbClr val="0000FF"/>
                </a:solidFill>
              </a:rPr>
              <a:t>.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860000" y="3384000"/>
            <a:ext cx="3960000" cy="576000"/>
          </a:xfrm>
          <a:prstGeom prst="roundRect">
            <a:avLst/>
          </a:prstGeom>
          <a:solidFill>
            <a:schemeClr val="accent1"/>
          </a:solidFill>
          <a:ln w="9525">
            <a:solidFill>
              <a:schemeClr val="tx1"/>
            </a:solidFill>
          </a:ln>
        </p:spPr>
        <p:txBody>
          <a:bodyPr wrap="none" rtlCol="0" anchor="ctr" anchorCtr="0">
            <a:no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Карл</a:t>
            </a:r>
            <a:r>
              <a:rPr lang="ru-RU" dirty="0" smtClean="0">
                <a:solidFill>
                  <a:srgbClr val="0000FF"/>
                </a:solidFill>
              </a:rPr>
              <a:t> кораллы у Клары не крал.</a:t>
            </a:r>
          </a:p>
        </p:txBody>
      </p:sp>
      <p:sp>
        <p:nvSpPr>
          <p:cNvPr id="20" name="Rectangle 14"/>
          <p:cNvSpPr>
            <a:spLocks noChangeArrowheads="1"/>
          </p:cNvSpPr>
          <p:nvPr/>
        </p:nvSpPr>
        <p:spPr bwMode="auto">
          <a:xfrm>
            <a:off x="4860000" y="4104000"/>
            <a:ext cx="3960000" cy="36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4860000" y="4284000"/>
            <a:ext cx="3960000" cy="576000"/>
          </a:xfrm>
          <a:prstGeom prst="roundRect">
            <a:avLst/>
          </a:prstGeom>
          <a:solidFill>
            <a:schemeClr val="accent1"/>
          </a:solidFill>
          <a:ln w="9525">
            <a:solidFill>
              <a:schemeClr val="tx1"/>
            </a:solidFill>
          </a:ln>
        </p:spPr>
        <p:txBody>
          <a:bodyPr wrap="none" rtlCol="0" anchor="ctr" anchorCtr="0">
            <a:noAutofit/>
          </a:bodyPr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Кораллы у Клары украл </a:t>
            </a:r>
            <a:r>
              <a:rPr lang="ru-RU" dirty="0" smtClean="0">
                <a:solidFill>
                  <a:srgbClr val="006600"/>
                </a:solidFill>
              </a:rPr>
              <a:t>Карлсон</a:t>
            </a:r>
            <a:r>
              <a:rPr lang="ru-RU" dirty="0" smtClean="0">
                <a:solidFill>
                  <a:srgbClr val="0000FF"/>
                </a:solidFill>
              </a:rPr>
              <a:t>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608000" y="5076000"/>
            <a:ext cx="4464000" cy="1548000"/>
          </a:xfrm>
          <a:prstGeom prst="rect">
            <a:avLst/>
          </a:prstGeom>
          <a:noFill/>
        </p:spPr>
        <p:txBody>
          <a:bodyPr wrap="square" lIns="72000" rIns="72000" rtlCol="0" anchor="ctr" anchorCtr="1">
            <a:noAutofit/>
          </a:bodyPr>
          <a:lstStyle/>
          <a:p>
            <a:r>
              <a:rPr lang="ru-RU" sz="1600" dirty="0" smtClean="0">
                <a:solidFill>
                  <a:schemeClr val="accent3"/>
                </a:solidFill>
              </a:rPr>
              <a:t>Это рассуждение будет правильным </a:t>
            </a:r>
            <a:br>
              <a:rPr lang="ru-RU" sz="1600" dirty="0" smtClean="0">
                <a:solidFill>
                  <a:schemeClr val="accent3"/>
                </a:solidFill>
              </a:rPr>
            </a:br>
            <a:r>
              <a:rPr lang="ru-RU" sz="1600" dirty="0" smtClean="0">
                <a:solidFill>
                  <a:schemeClr val="accent3"/>
                </a:solidFill>
              </a:rPr>
              <a:t>лишь в том случае, если есть </a:t>
            </a:r>
            <a:br>
              <a:rPr lang="ru-RU" sz="1600" dirty="0" smtClean="0">
                <a:solidFill>
                  <a:schemeClr val="accent3"/>
                </a:solidFill>
              </a:rPr>
            </a:br>
            <a:r>
              <a:rPr lang="ru-RU" sz="1600" dirty="0" smtClean="0">
                <a:solidFill>
                  <a:srgbClr val="FFFF00"/>
                </a:solidFill>
              </a:rPr>
              <a:t>веские основания исключить</a:t>
            </a:r>
            <a:r>
              <a:rPr lang="ru-RU" sz="1600" dirty="0" smtClean="0">
                <a:solidFill>
                  <a:schemeClr val="accent3"/>
                </a:solidFill>
              </a:rPr>
              <a:t> </a:t>
            </a:r>
            <a:br>
              <a:rPr lang="ru-RU" sz="1600" dirty="0" smtClean="0">
                <a:solidFill>
                  <a:schemeClr val="accent3"/>
                </a:solidFill>
              </a:rPr>
            </a:br>
            <a:r>
              <a:rPr lang="ru-RU" sz="1600" dirty="0" smtClean="0">
                <a:solidFill>
                  <a:srgbClr val="FFFF00"/>
                </a:solidFill>
              </a:rPr>
              <a:t>из списка подозреваемых </a:t>
            </a:r>
            <a:r>
              <a:rPr lang="ru-RU" sz="1600" dirty="0" smtClean="0">
                <a:solidFill>
                  <a:schemeClr val="accent3"/>
                </a:solidFill>
              </a:rPr>
              <a:t/>
            </a:r>
            <a:br>
              <a:rPr lang="ru-RU" sz="1600" dirty="0" smtClean="0">
                <a:solidFill>
                  <a:schemeClr val="accent3"/>
                </a:solidFill>
              </a:rPr>
            </a:br>
            <a:r>
              <a:rPr lang="ru-RU" sz="1600" dirty="0" smtClean="0">
                <a:solidFill>
                  <a:schemeClr val="accent3"/>
                </a:solidFill>
              </a:rPr>
              <a:t>всех, кроме Карла и Карлсона.</a:t>
            </a:r>
            <a:endParaRPr lang="ru-RU" sz="1600" dirty="0">
              <a:solidFill>
                <a:schemeClr val="accent3"/>
              </a:solidFill>
            </a:endParaRPr>
          </a:p>
        </p:txBody>
      </p:sp>
      <p:sp>
        <p:nvSpPr>
          <p:cNvPr id="2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Косвенное доказательство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Разделительное косвенное доказательство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16000" y="5076000"/>
            <a:ext cx="4392000" cy="15480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 anchor="ctr" anchorCtr="1">
            <a:noAutofit/>
          </a:bodyPr>
          <a:lstStyle/>
          <a:p>
            <a:pPr>
              <a:lnSpc>
                <a:spcPct val="95000"/>
              </a:lnSpc>
            </a:pPr>
            <a:r>
              <a:rPr lang="ru-RU" sz="1600" dirty="0" smtClean="0">
                <a:solidFill>
                  <a:srgbClr val="00FF00"/>
                </a:solidFill>
              </a:rPr>
              <a:t>Истинность</a:t>
            </a:r>
            <a:r>
              <a:rPr lang="ru-RU" sz="1600" dirty="0" smtClean="0"/>
              <a:t> </a:t>
            </a:r>
            <a:r>
              <a:rPr lang="ru-RU" sz="1600" dirty="0" smtClean="0">
                <a:solidFill>
                  <a:srgbClr val="00FFFF"/>
                </a:solidFill>
              </a:rPr>
              <a:t>отрицательной</a:t>
            </a:r>
            <a:r>
              <a:rPr lang="ru-RU" sz="1600" dirty="0" smtClean="0"/>
              <a:t> категорической посылки является </a:t>
            </a:r>
            <a:r>
              <a:rPr lang="ru-RU" sz="1600" dirty="0" smtClean="0">
                <a:solidFill>
                  <a:srgbClr val="00FF00"/>
                </a:solidFill>
              </a:rPr>
              <a:t>достаточным основанием</a:t>
            </a:r>
            <a:r>
              <a:rPr lang="ru-RU" sz="1600" dirty="0" smtClean="0"/>
              <a:t> </a:t>
            </a:r>
            <a:r>
              <a:rPr lang="ru-RU" sz="1600" dirty="0" smtClean="0">
                <a:solidFill>
                  <a:srgbClr val="00FFFF"/>
                </a:solidFill>
              </a:rPr>
              <a:t>утвердительного</a:t>
            </a:r>
            <a:r>
              <a:rPr lang="ru-RU" sz="1600" dirty="0" smtClean="0"/>
              <a:t> вывода лишь при условии, что в разделительной посылке </a:t>
            </a:r>
            <a:r>
              <a:rPr lang="ru-RU" sz="1600" dirty="0" smtClean="0">
                <a:solidFill>
                  <a:srgbClr val="FFFF00"/>
                </a:solidFill>
              </a:rPr>
              <a:t>перечислены</a:t>
            </a:r>
            <a:r>
              <a:rPr lang="ru-RU" sz="1600" dirty="0" smtClean="0"/>
              <a:t> </a:t>
            </a:r>
            <a:r>
              <a:rPr lang="ru-RU" sz="1600" u="sng" dirty="0" smtClean="0">
                <a:solidFill>
                  <a:srgbClr val="00FF00"/>
                </a:solidFill>
              </a:rPr>
              <a:t>все</a:t>
            </a:r>
            <a:r>
              <a:rPr lang="ru-RU" sz="1600" dirty="0" smtClean="0"/>
              <a:t> </a:t>
            </a:r>
            <a:r>
              <a:rPr lang="ru-RU" sz="1600" dirty="0" smtClean="0">
                <a:solidFill>
                  <a:srgbClr val="FFFF00"/>
                </a:solidFill>
              </a:rPr>
              <a:t>альтернативы</a:t>
            </a:r>
            <a:r>
              <a:rPr lang="en-US" sz="1600" dirty="0" smtClean="0"/>
              <a:t>)</a:t>
            </a:r>
            <a:r>
              <a:rPr lang="ru-RU" sz="1600" dirty="0" smtClean="0"/>
              <a:t>.</a:t>
            </a:r>
            <a:endParaRPr lang="ru-RU" sz="1600" dirty="0"/>
          </a:p>
        </p:txBody>
      </p:sp>
      <p:sp>
        <p:nvSpPr>
          <p:cNvPr id="27" name="Rectangle 16"/>
          <p:cNvSpPr txBox="1">
            <a:spLocks noChangeArrowheads="1"/>
          </p:cNvSpPr>
          <p:nvPr/>
        </p:nvSpPr>
        <p:spPr bwMode="auto">
          <a:xfrm>
            <a:off x="216000" y="1620000"/>
            <a:ext cx="3744000" cy="9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>
              <a:spcBef>
                <a:spcPct val="20000"/>
              </a:spcBef>
              <a:buClr>
                <a:schemeClr val="bg1"/>
              </a:buClr>
              <a:buFontTx/>
              <a:buChar char="•"/>
              <a:defRPr/>
            </a:pPr>
            <a:r>
              <a:rPr lang="ru-RU" sz="1600" b="1" kern="0" dirty="0" smtClean="0">
                <a:latin typeface="+mn-lt"/>
              </a:rPr>
              <a:t>Вид умозаключения</a:t>
            </a:r>
            <a:r>
              <a:rPr lang="en-US" sz="1600" b="1" kern="0" dirty="0" smtClean="0">
                <a:latin typeface="+mn-lt"/>
              </a:rPr>
              <a:t>:</a:t>
            </a:r>
            <a:r>
              <a:rPr lang="ru-RU" sz="1600" kern="0" dirty="0" smtClean="0">
                <a:latin typeface="+mn-lt"/>
              </a:rPr>
              <a:t> </a:t>
            </a:r>
            <a:r>
              <a:rPr lang="ru-RU" sz="1600" b="1" kern="0" dirty="0" smtClean="0">
                <a:solidFill>
                  <a:srgbClr val="00FFFF"/>
                </a:solidFill>
                <a:latin typeface="+mn-lt"/>
              </a:rPr>
              <a:t>условно- разделительный силлогизм</a:t>
            </a:r>
            <a:endParaRPr lang="en-US" sz="1600" b="1" kern="0" dirty="0" smtClean="0">
              <a:solidFill>
                <a:srgbClr val="00FFFF"/>
              </a:solidFill>
              <a:latin typeface="+mn-lt"/>
            </a:endParaRPr>
          </a:p>
          <a:p>
            <a:pPr marL="342900" indent="-342900" algn="l">
              <a:spcBef>
                <a:spcPct val="20000"/>
              </a:spcBef>
              <a:buClr>
                <a:schemeClr val="bg1"/>
              </a:buClr>
              <a:buFontTx/>
              <a:buChar char="•"/>
              <a:defRPr/>
            </a:pPr>
            <a:r>
              <a:rPr lang="ru-RU" sz="1600" kern="0" dirty="0" smtClean="0"/>
              <a:t>Модус: </a:t>
            </a:r>
            <a:r>
              <a:rPr lang="en-US" sz="1600" kern="0" dirty="0" smtClean="0">
                <a:solidFill>
                  <a:srgbClr val="00FFFF"/>
                </a:solidFill>
              </a:rPr>
              <a:t>modus tollendo ponens</a:t>
            </a:r>
            <a:endParaRPr lang="en-US" sz="1600" b="1" kern="0" dirty="0" smtClean="0">
              <a:solidFill>
                <a:srgbClr val="00FFFF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1000"/>
                                        <p:tgtEl>
                                          <p:spTgt spid="1280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80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80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80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28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5" dur="1000"/>
                                        <p:tgtEl>
                                          <p:spTgt spid="1280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7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80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80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4" dur="1000"/>
                                        <p:tgtEl>
                                          <p:spTgt spid="1280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4" dur="1000"/>
                                        <p:tgtEl>
                                          <p:spTgt spid="1280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500"/>
                            </p:stCondLst>
                            <p:childTnLst>
                              <p:par>
                                <p:cTn id="5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80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80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280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28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500"/>
                            </p:stCondLst>
                            <p:childTnLst>
                              <p:par>
                                <p:cTn id="63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5" dur="1000"/>
                                        <p:tgtEl>
                                          <p:spTgt spid="128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500"/>
                            </p:stCondLst>
                            <p:childTnLst>
                              <p:par>
                                <p:cTn id="67" presetID="15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1280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1280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1280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/>
                                        <p:tgtEl>
                                          <p:spTgt spid="1280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8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2000"/>
                                        <p:tgtEl>
                                          <p:spTgt spid="1280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8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"/>
                            </p:stCondLst>
                            <p:childTnLst>
                              <p:par>
                                <p:cTn id="83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00"/>
                            </p:stCondLst>
                            <p:childTnLst>
                              <p:par>
                                <p:cTn id="88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280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280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500"/>
                            </p:stCondLst>
                            <p:childTnLst>
                              <p:par>
                                <p:cTn id="93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5" dur="1000"/>
                                        <p:tgtEl>
                                          <p:spTgt spid="128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500"/>
                            </p:stCondLst>
                            <p:childTnLst>
                              <p:par>
                                <p:cTn id="9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280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280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280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128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500"/>
                            </p:stCondLst>
                            <p:childTnLst>
                              <p:par>
                                <p:cTn id="104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6" dur="1000"/>
                                        <p:tgtEl>
                                          <p:spTgt spid="128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016" grpId="0" animBg="1"/>
      <p:bldP spid="128016" grpId="1" animBg="1"/>
      <p:bldP spid="128002" grpId="0" animBg="1"/>
      <p:bldP spid="128003" grpId="0" animBg="1"/>
      <p:bldP spid="128004" grpId="0" animBg="1"/>
      <p:bldP spid="128006" grpId="0" animBg="1"/>
      <p:bldP spid="128007" grpId="0" animBg="1"/>
      <p:bldP spid="128007" grpId="1" animBg="1"/>
      <p:bldP spid="128008" grpId="0" animBg="1"/>
      <p:bldP spid="128009" grpId="0" animBg="1"/>
      <p:bldP spid="128010" grpId="0" animBg="1"/>
      <p:bldP spid="128011" grpId="0" animBg="1"/>
      <p:bldP spid="128012" grpId="0" animBg="1"/>
      <p:bldP spid="128014" grpId="0" animBg="1"/>
      <p:bldP spid="18" grpId="0" animBg="1"/>
      <p:bldP spid="19" grpId="0" animBg="1"/>
      <p:bldP spid="20" grpId="0" animBg="1"/>
      <p:bldP spid="21" grpId="0" animBg="1"/>
      <p:bldP spid="22" grpId="0"/>
      <p:bldP spid="26" grpId="0" animBg="1"/>
      <p:bldP spid="27" grpId="0" build="p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965200"/>
          </a:xfrm>
          <a:noFill/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Виды доказательства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Индуктивное и дедуктивное доказательства</a:t>
            </a:r>
          </a:p>
        </p:txBody>
      </p:sp>
      <p:sp>
        <p:nvSpPr>
          <p:cNvPr id="563203" name="Text Box 3"/>
          <p:cNvSpPr txBox="1">
            <a:spLocks noChangeArrowheads="1"/>
          </p:cNvSpPr>
          <p:nvPr/>
        </p:nvSpPr>
        <p:spPr bwMode="auto">
          <a:xfrm>
            <a:off x="250825" y="1440000"/>
            <a:ext cx="4246563" cy="1872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r>
              <a:rPr lang="ru-RU" sz="2000" dirty="0">
                <a:solidFill>
                  <a:srgbClr val="FFFF00"/>
                </a:solidFill>
                <a:cs typeface="Arial" charset="0"/>
              </a:rPr>
              <a:t>Индуктивное доказательство</a:t>
            </a:r>
            <a:r>
              <a:rPr lang="ru-RU" dirty="0"/>
              <a:t> </a:t>
            </a:r>
            <a:r>
              <a:rPr lang="ru-RU" dirty="0" smtClean="0"/>
              <a:t>– 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доказательство, при котором </a:t>
            </a:r>
            <a:r>
              <a:rPr lang="ru-RU" dirty="0"/>
              <a:t>тезис, </a:t>
            </a:r>
            <a:r>
              <a:rPr lang="ru-RU" dirty="0" smtClean="0"/>
              <a:t>являющийся </a:t>
            </a:r>
            <a:r>
              <a:rPr lang="ru-RU" dirty="0" smtClean="0">
                <a:solidFill>
                  <a:srgbClr val="00FFFF"/>
                </a:solidFill>
              </a:rPr>
              <a:t>общим</a:t>
            </a:r>
            <a:r>
              <a:rPr lang="ru-RU" dirty="0" smtClean="0"/>
              <a:t> суждением, обосновывается </a:t>
            </a:r>
            <a:br>
              <a:rPr lang="ru-RU" dirty="0" smtClean="0"/>
            </a:br>
            <a:r>
              <a:rPr lang="ru-RU" dirty="0" smtClean="0"/>
              <a:t>с помощью </a:t>
            </a:r>
            <a:r>
              <a:rPr lang="ru-RU" dirty="0" smtClean="0">
                <a:solidFill>
                  <a:srgbClr val="00FFFF"/>
                </a:solidFill>
              </a:rPr>
              <a:t>единичных</a:t>
            </a:r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/>
              <a:t>или </a:t>
            </a:r>
            <a:r>
              <a:rPr lang="ru-RU" dirty="0" smtClean="0">
                <a:solidFill>
                  <a:srgbClr val="00FFFF"/>
                </a:solidFill>
              </a:rPr>
              <a:t>менее </a:t>
            </a:r>
            <a:r>
              <a:rPr lang="ru-RU" dirty="0">
                <a:solidFill>
                  <a:srgbClr val="00FFFF"/>
                </a:solidFill>
              </a:rPr>
              <a:t>общих </a:t>
            </a:r>
            <a:r>
              <a:rPr lang="ru-RU" dirty="0"/>
              <a:t>суждений.</a:t>
            </a:r>
          </a:p>
        </p:txBody>
      </p:sp>
      <p:sp>
        <p:nvSpPr>
          <p:cNvPr id="563204" name="Text Box 4"/>
          <p:cNvSpPr txBox="1">
            <a:spLocks noChangeArrowheads="1"/>
          </p:cNvSpPr>
          <p:nvPr/>
        </p:nvSpPr>
        <p:spPr bwMode="auto">
          <a:xfrm>
            <a:off x="4678363" y="1440000"/>
            <a:ext cx="4175125" cy="1872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r>
              <a:rPr lang="ru-RU" sz="2000" dirty="0">
                <a:solidFill>
                  <a:srgbClr val="FFFF00"/>
                </a:solidFill>
                <a:cs typeface="Arial" charset="0"/>
              </a:rPr>
              <a:t>Дедуктивное доказательство </a:t>
            </a:r>
            <a:r>
              <a:rPr lang="ru-RU" sz="2000" dirty="0" smtClean="0">
                <a:solidFill>
                  <a:srgbClr val="FFFF00"/>
                </a:solidFill>
                <a:cs typeface="Arial" charset="0"/>
              </a:rPr>
              <a:t>– </a:t>
            </a:r>
            <a:r>
              <a:rPr lang="ru-RU" sz="2000" dirty="0">
                <a:solidFill>
                  <a:srgbClr val="FFFF00"/>
                </a:solidFill>
                <a:cs typeface="Arial" charset="0"/>
              </a:rPr>
              <a:t/>
            </a:r>
            <a:br>
              <a:rPr lang="ru-RU" sz="2000" dirty="0">
                <a:solidFill>
                  <a:srgbClr val="FFFF00"/>
                </a:solidFill>
                <a:cs typeface="Arial" charset="0"/>
              </a:rPr>
            </a:br>
            <a:r>
              <a:rPr lang="ru-RU" dirty="0" smtClean="0"/>
              <a:t>доказательство, 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при котором </a:t>
            </a:r>
            <a:r>
              <a:rPr lang="ru-RU" dirty="0"/>
              <a:t>тезис, </a:t>
            </a:r>
            <a:r>
              <a:rPr lang="ru-RU" dirty="0" smtClean="0"/>
              <a:t>являющийся 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>
                <a:solidFill>
                  <a:srgbClr val="00FFFF"/>
                </a:solidFill>
              </a:rPr>
              <a:t>единичным </a:t>
            </a:r>
            <a:r>
              <a:rPr lang="ru-RU" dirty="0" smtClean="0"/>
              <a:t>или </a:t>
            </a:r>
            <a:r>
              <a:rPr lang="ru-RU" dirty="0" smtClean="0">
                <a:solidFill>
                  <a:srgbClr val="00FFFF"/>
                </a:solidFill>
              </a:rPr>
              <a:t>частным</a:t>
            </a:r>
            <a:r>
              <a:rPr lang="ru-RU" dirty="0">
                <a:solidFill>
                  <a:srgbClr val="00FFFF"/>
                </a:solidFill>
              </a:rPr>
              <a:t> </a:t>
            </a:r>
            <a:r>
              <a:rPr lang="ru-RU" dirty="0" smtClean="0"/>
              <a:t>суждением, подводится 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под </a:t>
            </a:r>
            <a:r>
              <a:rPr lang="ru-RU" dirty="0">
                <a:solidFill>
                  <a:srgbClr val="00FFFF"/>
                </a:solidFill>
              </a:rPr>
              <a:t>общее</a:t>
            </a:r>
            <a:r>
              <a:rPr lang="ru-RU" dirty="0"/>
              <a:t> правило.</a:t>
            </a:r>
          </a:p>
        </p:txBody>
      </p:sp>
      <p:sp>
        <p:nvSpPr>
          <p:cNvPr id="7" name="Содержимое 2"/>
          <p:cNvSpPr txBox="1">
            <a:spLocks/>
          </p:cNvSpPr>
          <p:nvPr/>
        </p:nvSpPr>
        <p:spPr bwMode="auto">
          <a:xfrm>
            <a:off x="216000" y="3384000"/>
            <a:ext cx="4356000" cy="331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252000" marR="0" lvl="0" indent="-252000" algn="l" defTabSz="914400" rtl="0" eaLnBrk="0" fontAlgn="base" latinLnBrk="0" hangingPunct="0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Проблема индукции в том, что этот вид доказательства не исключает 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FF66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ложности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вывода, даже 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если </a:t>
            </a:r>
            <a:b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ни одна из посылок не 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FF66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ложна</a:t>
            </a: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. </a:t>
            </a:r>
          </a:p>
          <a:p>
            <a:pPr marL="252000" marR="0" lvl="0" indent="-252000" algn="l" defTabSz="914400" rtl="0" eaLnBrk="0" fontAlgn="base" latinLnBrk="0" hangingPunct="0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Индуктивное доказательство поэтому в принципе не может считаться </a:t>
            </a:r>
            <a:b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ни 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корректным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,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ни 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правильным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. </a:t>
            </a:r>
            <a:endParaRPr kumimoji="0" lang="en-US" sz="1600" b="1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52000" marR="0" lvl="0" indent="-252000" algn="l" defTabSz="914400" rtl="0" eaLnBrk="0" fontAlgn="base" latinLnBrk="0" hangingPunct="0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Но оно считается</a:t>
            </a:r>
            <a:r>
              <a:rPr kumimoji="0" lang="ru-RU" sz="1600" b="1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сильным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, 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если,</a:t>
            </a: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при условии</a:t>
            </a:r>
            <a:r>
              <a:rPr kumimoji="0" lang="ru-RU" sz="1600" b="1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истинности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посылок, вывод, </a:t>
            </a:r>
            <a:r>
              <a:rPr lang="ru-RU" sz="1600" kern="0" dirty="0" smtClean="0">
                <a:solidFill>
                  <a:srgbClr val="00FFFF"/>
                </a:solidFill>
                <a:latin typeface="+mn-lt"/>
              </a:rPr>
              <a:t>воз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можно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,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истинен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marL="252000" indent="-252000" algn="l" eaLnBrk="0" hangingPunct="0">
              <a:spcBef>
                <a:spcPts val="300"/>
              </a:spcBef>
              <a:buFontTx/>
              <a:buChar char="•"/>
            </a:pPr>
            <a:r>
              <a:rPr lang="ru-RU" sz="1600" dirty="0" smtClean="0"/>
              <a:t>Если доказательство признано </a:t>
            </a:r>
            <a:r>
              <a:rPr lang="ru-RU" sz="1600" dirty="0" smtClean="0">
                <a:solidFill>
                  <a:srgbClr val="00FFFF"/>
                </a:solidFill>
              </a:rPr>
              <a:t>сильным</a:t>
            </a:r>
            <a:r>
              <a:rPr lang="en-US" sz="1600" dirty="0" smtClean="0"/>
              <a:t> </a:t>
            </a:r>
            <a:r>
              <a:rPr lang="ru-RU" sz="1600" dirty="0" smtClean="0"/>
              <a:t>и посылки </a:t>
            </a:r>
            <a:r>
              <a:rPr lang="ru-RU" sz="1600" dirty="0" smtClean="0">
                <a:solidFill>
                  <a:srgbClr val="00FF00"/>
                </a:solidFill>
              </a:rPr>
              <a:t>истинны</a:t>
            </a:r>
            <a:r>
              <a:rPr lang="ru-RU" sz="1600" dirty="0" smtClean="0"/>
              <a:t>,</a:t>
            </a:r>
            <a:r>
              <a:rPr lang="en-US" sz="1600" dirty="0" smtClean="0"/>
              <a:t> </a:t>
            </a:r>
            <a:br>
              <a:rPr lang="en-US" sz="1600" dirty="0" smtClean="0"/>
            </a:br>
            <a:r>
              <a:rPr lang="ru-RU" sz="1600" dirty="0" smtClean="0"/>
              <a:t>оно считается</a:t>
            </a:r>
            <a:r>
              <a:rPr lang="en-US" sz="1600" dirty="0" smtClean="0"/>
              <a:t> </a:t>
            </a:r>
            <a:r>
              <a:rPr lang="ru-RU" sz="1600" dirty="0" smtClean="0">
                <a:solidFill>
                  <a:srgbClr val="00FFFF"/>
                </a:solidFill>
              </a:rPr>
              <a:t>«убедительным»</a:t>
            </a:r>
            <a:r>
              <a:rPr lang="en-US" sz="1600" dirty="0" smtClean="0"/>
              <a:t>.</a:t>
            </a:r>
            <a:endParaRPr lang="ru-RU" sz="1600" dirty="0" smtClean="0"/>
          </a:p>
        </p:txBody>
      </p:sp>
      <p:sp>
        <p:nvSpPr>
          <p:cNvPr id="8" name="Содержимое 3"/>
          <p:cNvSpPr txBox="1">
            <a:spLocks/>
          </p:cNvSpPr>
          <p:nvPr/>
        </p:nvSpPr>
        <p:spPr>
          <a:xfrm>
            <a:off x="4644000" y="3420000"/>
            <a:ext cx="4356000" cy="3816000"/>
          </a:xfrm>
          <a:prstGeom prst="rect">
            <a:avLst/>
          </a:prstGeom>
        </p:spPr>
        <p:txBody>
          <a:bodyPr/>
          <a:lstStyle/>
          <a:p>
            <a:pPr marL="252000" marR="0" lvl="0" indent="-2520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Проблема дедукции в том, </a:t>
            </a:r>
            <a:b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что</a:t>
            </a:r>
            <a:r>
              <a:rPr kumimoji="0" lang="ru-RU" sz="1600" b="1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корректность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доказательства </a:t>
            </a:r>
            <a:b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не</a:t>
            </a:r>
            <a:r>
              <a:rPr kumimoji="0" lang="ru-RU" sz="1600" b="1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гарантирует его 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правильности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:</a:t>
            </a:r>
            <a:r>
              <a:rPr lang="ru-RU" sz="1600" kern="0" dirty="0" smtClean="0">
                <a:latin typeface="+mn-lt"/>
              </a:rPr>
              <a:t> 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доказательство может быть признано</a:t>
            </a:r>
            <a:r>
              <a:rPr kumimoji="0" lang="ru-RU" sz="1600" b="1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корректным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,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даже если какая-то </a:t>
            </a:r>
            <a:b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из</a:t>
            </a:r>
            <a:r>
              <a:rPr kumimoji="0" lang="ru-RU" sz="1600" b="1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посылок или все посылки 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FF66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ложны</a:t>
            </a: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. </a:t>
            </a:r>
          </a:p>
          <a:p>
            <a:pPr marL="252000" marR="0" lvl="0" indent="-2520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Дедуктивное</a:t>
            </a:r>
            <a:r>
              <a:rPr kumimoji="0" lang="ru-RU" sz="1600" b="1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доказательство 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правильно</a:t>
            </a: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,</a:t>
            </a: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если оно</a:t>
            </a: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корректно</a:t>
            </a: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</a:t>
            </a:r>
            <a:r>
              <a:rPr kumimoji="0" lang="ru-RU" sz="1600" b="1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каждая посылка</a:t>
            </a: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истинна</a:t>
            </a: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</a:p>
          <a:p>
            <a:pPr marL="252000" marR="0" lvl="0" indent="-2520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Это значит, что прежде чем</a:t>
            </a:r>
            <a:r>
              <a:rPr lang="ru-RU" sz="1600" kern="0" dirty="0" smtClean="0">
                <a:latin typeface="+mn-lt"/>
              </a:rPr>
              <a:t> 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использовать доводы для</a:t>
            </a:r>
            <a:r>
              <a:rPr lang="ru-RU" sz="1600" kern="0" dirty="0" smtClean="0">
                <a:latin typeface="+mn-lt"/>
              </a:rPr>
              <a:t> 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обоснования тезиса, необходимо</a:t>
            </a:r>
            <a:r>
              <a:rPr kumimoji="0" lang="ru-RU" sz="1600" b="1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обосновать сами доводы</a:t>
            </a: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</a:t>
            </a:r>
            <a:endParaRPr kumimoji="0" lang="ru-RU" sz="1600" b="1" i="0" u="none" strike="noStrike" kern="0" cap="none" spc="0" normalizeH="0" baseline="0" noProof="0" dirty="0" smtClean="0">
              <a:ln>
                <a:noFill/>
              </a:ln>
              <a:solidFill>
                <a:srgbClr val="00FF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63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63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63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63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03" grpId="0" animBg="1"/>
      <p:bldP spid="563204" grpId="0" animBg="1"/>
      <p:bldP spid="7" grpId="0" build="p"/>
      <p:bldP spid="8" grpId="0" build="p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180000" y="274638"/>
            <a:ext cx="8784000" cy="1143000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rgbClr val="FFFF00"/>
                </a:solidFill>
              </a:rPr>
              <a:t>Опровержение</a:t>
            </a:r>
            <a:br>
              <a:rPr lang="ru-RU" sz="3200" b="1" dirty="0" smtClean="0">
                <a:solidFill>
                  <a:srgbClr val="FFFF00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Понятие и логическая сущность опровержения</a:t>
            </a:r>
          </a:p>
        </p:txBody>
      </p:sp>
      <p:sp>
        <p:nvSpPr>
          <p:cNvPr id="565252" name="Text Box 4"/>
          <p:cNvSpPr txBox="1">
            <a:spLocks noChangeArrowheads="1"/>
          </p:cNvSpPr>
          <p:nvPr/>
        </p:nvSpPr>
        <p:spPr bwMode="auto">
          <a:xfrm>
            <a:off x="2880000" y="1980000"/>
            <a:ext cx="3384000" cy="1692000"/>
          </a:xfrm>
          <a:prstGeom prst="rect">
            <a:avLst/>
          </a:prstGeom>
          <a:noFill/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r>
              <a:rPr lang="ru-RU" sz="2000" dirty="0" smtClean="0">
                <a:solidFill>
                  <a:srgbClr val="FFFF00"/>
                </a:solidFill>
              </a:rPr>
              <a:t>Опровержение </a:t>
            </a:r>
            <a:r>
              <a:rPr lang="ru-RU" sz="2000" dirty="0">
                <a:solidFill>
                  <a:srgbClr val="FFFF00"/>
                </a:solidFill>
              </a:rPr>
              <a:t/>
            </a:r>
            <a:br>
              <a:rPr lang="ru-RU" sz="2000" dirty="0">
                <a:solidFill>
                  <a:srgbClr val="FFFF00"/>
                </a:solidFill>
              </a:rPr>
            </a:br>
            <a:r>
              <a:rPr lang="ru-RU" dirty="0" smtClean="0"/>
              <a:t>(</a:t>
            </a:r>
            <a:r>
              <a:rPr lang="ru-RU" i="1" dirty="0" smtClean="0"/>
              <a:t>лат</a:t>
            </a:r>
            <a:r>
              <a:rPr lang="ru-RU" dirty="0" smtClean="0"/>
              <a:t>. </a:t>
            </a:r>
            <a:r>
              <a:rPr lang="en-US" dirty="0" smtClean="0">
                <a:solidFill>
                  <a:srgbClr val="00FF00"/>
                </a:solidFill>
              </a:rPr>
              <a:t>refutacio</a:t>
            </a:r>
            <a:r>
              <a:rPr lang="en-US" dirty="0" smtClean="0"/>
              <a:t>) </a:t>
            </a:r>
            <a:r>
              <a:rPr lang="ru-RU" dirty="0" smtClean="0"/>
              <a:t>– </a:t>
            </a:r>
            <a:br>
              <a:rPr lang="ru-RU" dirty="0" smtClean="0"/>
            </a:br>
            <a:r>
              <a:rPr lang="ru-RU" dirty="0" smtClean="0"/>
              <a:t>доказательство </a:t>
            </a:r>
            <a:r>
              <a:rPr lang="ru-RU" dirty="0" smtClean="0">
                <a:solidFill>
                  <a:srgbClr val="FF66FF"/>
                </a:solidFill>
              </a:rPr>
              <a:t>ложности</a:t>
            </a:r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/>
              <a:t>или </a:t>
            </a:r>
            <a:r>
              <a:rPr lang="ru-RU" dirty="0" smtClean="0">
                <a:solidFill>
                  <a:srgbClr val="FF66FF"/>
                </a:solidFill>
              </a:rPr>
              <a:t>несостоятельности</a:t>
            </a:r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/>
              <a:t>какого-либо </a:t>
            </a:r>
            <a:r>
              <a:rPr lang="ru-RU" dirty="0"/>
              <a:t>тезиса.</a:t>
            </a:r>
          </a:p>
        </p:txBody>
      </p:sp>
      <p:sp>
        <p:nvSpPr>
          <p:cNvPr id="565253" name="Text Box 5"/>
          <p:cNvSpPr txBox="1">
            <a:spLocks noChangeArrowheads="1"/>
          </p:cNvSpPr>
          <p:nvPr/>
        </p:nvSpPr>
        <p:spPr bwMode="auto">
          <a:xfrm>
            <a:off x="0" y="4932000"/>
            <a:ext cx="9144000" cy="12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 anchorCtr="1"/>
          <a:lstStyle/>
          <a:p>
            <a:r>
              <a:rPr lang="ru-RU" dirty="0" smtClean="0"/>
              <a:t>Опровержение представляет собой разновидность </a:t>
            </a:r>
            <a:r>
              <a:rPr lang="ru-RU" dirty="0" smtClean="0">
                <a:solidFill>
                  <a:srgbClr val="00FFFF"/>
                </a:solidFill>
              </a:rPr>
              <a:t>логического вывода</a:t>
            </a:r>
            <a:r>
              <a:rPr lang="ru-RU" dirty="0" smtClean="0"/>
              <a:t>, </a:t>
            </a:r>
          </a:p>
          <a:p>
            <a:r>
              <a:rPr lang="ru-RU" dirty="0" smtClean="0"/>
              <a:t>особенностью которой является то, что процедура умозаключения используется в данном случае для </a:t>
            </a:r>
            <a:r>
              <a:rPr lang="ru-RU" dirty="0" smtClean="0">
                <a:solidFill>
                  <a:srgbClr val="00FFFF"/>
                </a:solidFill>
              </a:rPr>
              <a:t>доказательства</a:t>
            </a:r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/>
              <a:t>не </a:t>
            </a:r>
            <a:r>
              <a:rPr lang="ru-RU" dirty="0" smtClean="0">
                <a:solidFill>
                  <a:srgbClr val="00FF00"/>
                </a:solidFill>
              </a:rPr>
              <a:t>истинности</a:t>
            </a:r>
            <a:r>
              <a:rPr lang="ru-RU" dirty="0" smtClean="0"/>
              <a:t>, а </a:t>
            </a:r>
            <a:r>
              <a:rPr lang="ru-RU" dirty="0">
                <a:solidFill>
                  <a:srgbClr val="FF66FF"/>
                </a:solidFill>
              </a:rPr>
              <a:t>ложности</a:t>
            </a:r>
            <a:r>
              <a:rPr lang="ru-RU" dirty="0"/>
              <a:t> тезиса.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340000" y="4104000"/>
            <a:ext cx="446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noAutofit/>
          </a:bodyPr>
          <a:lstStyle/>
          <a:p>
            <a:r>
              <a:rPr lang="ru-RU" sz="1800" b="1" dirty="0" smtClean="0">
                <a:solidFill>
                  <a:srgbClr val="FFFFFF"/>
                </a:solidFill>
              </a:rPr>
              <a:t>Н. И. Кондаков. Логический словарь</a:t>
            </a:r>
            <a:endParaRPr lang="ru-RU" sz="1800" b="1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5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652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652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52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652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652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52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652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652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5252" grpId="0" animBg="1"/>
      <p:bldP spid="565253" grpId="0" build="p"/>
      <p:bldP spid="5" grpId="0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Опровержение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Основные способы опровержения</a:t>
            </a:r>
            <a:endParaRPr lang="ru-RU" sz="3200" b="1" dirty="0" smtClean="0">
              <a:solidFill>
                <a:schemeClr val="bg1"/>
              </a:solidFill>
            </a:endParaRPr>
          </a:p>
        </p:txBody>
      </p:sp>
      <p:sp>
        <p:nvSpPr>
          <p:cNvPr id="5662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4000" y="1440000"/>
            <a:ext cx="8856000" cy="5292000"/>
          </a:xfrm>
        </p:spPr>
        <p:txBody>
          <a:bodyPr/>
          <a:lstStyle/>
          <a:p>
            <a:pPr eaLnBrk="1" hangingPunct="1">
              <a:spcBef>
                <a:spcPts val="300"/>
              </a:spcBef>
            </a:pPr>
            <a:r>
              <a:rPr lang="ru-RU" sz="1800" b="1" dirty="0" smtClean="0">
                <a:solidFill>
                  <a:srgbClr val="00FFFF"/>
                </a:solidFill>
              </a:rPr>
              <a:t>Прямое (непосредственное) опровержение:</a:t>
            </a:r>
          </a:p>
          <a:p>
            <a:pPr lvl="1" eaLnBrk="1" hangingPunct="1">
              <a:spcBef>
                <a:spcPts val="300"/>
              </a:spcBef>
              <a:buFont typeface="Wingdings" pitchFamily="2" charset="2"/>
              <a:buChar char="§"/>
            </a:pPr>
            <a:r>
              <a:rPr lang="ru-RU" sz="1600" b="1" dirty="0" smtClean="0">
                <a:solidFill>
                  <a:schemeClr val="bg1"/>
                </a:solidFill>
              </a:rPr>
              <a:t>Считается, что самый верный и надёжный способ опровержения тезиса, выставленного оппонентом, это опровержение </a:t>
            </a:r>
            <a:r>
              <a:rPr lang="ru-RU" sz="1600" b="1" dirty="0" smtClean="0">
                <a:solidFill>
                  <a:srgbClr val="00FF00"/>
                </a:solidFill>
              </a:rPr>
              <a:t>фактами</a:t>
            </a:r>
            <a:r>
              <a:rPr lang="ru-RU" sz="1600" b="1" dirty="0" smtClean="0">
                <a:solidFill>
                  <a:schemeClr val="bg1"/>
                </a:solidFill>
              </a:rPr>
              <a:t> («факты – упрямая вещь»).</a:t>
            </a:r>
          </a:p>
          <a:p>
            <a:pPr lvl="2" eaLnBrk="1" hangingPunct="1">
              <a:spcBef>
                <a:spcPts val="300"/>
              </a:spcBef>
              <a:buFont typeface="Wingdings" pitchFamily="2" charset="2"/>
              <a:buChar char="§"/>
            </a:pPr>
            <a:r>
              <a:rPr lang="ru-RU" sz="1600" b="1" dirty="0" smtClean="0">
                <a:solidFill>
                  <a:schemeClr val="bg1"/>
                </a:solidFill>
              </a:rPr>
              <a:t>Следует, однако, иметь в виду, что фактами опровергаются утверждения о фактах же, но так называемые фактические «контрпримеры» вряд ли способны опровергнуть даже не слишком сложные теоретические положения, выходящие за пределы элементарных обобщений.</a:t>
            </a:r>
          </a:p>
          <a:p>
            <a:pPr eaLnBrk="1" hangingPunct="1">
              <a:spcBef>
                <a:spcPts val="300"/>
              </a:spcBef>
            </a:pPr>
            <a:r>
              <a:rPr lang="ru-RU" sz="1800" b="1" dirty="0" smtClean="0">
                <a:solidFill>
                  <a:srgbClr val="00FFFF"/>
                </a:solidFill>
              </a:rPr>
              <a:t>Косвенное опровержение:</a:t>
            </a:r>
          </a:p>
          <a:p>
            <a:pPr lvl="1" eaLnBrk="1" hangingPunct="1">
              <a:spcBef>
                <a:spcPts val="300"/>
              </a:spcBef>
              <a:buFont typeface="Wingdings" pitchFamily="2" charset="2"/>
              <a:buChar char="§"/>
            </a:pPr>
            <a:r>
              <a:rPr lang="ru-RU" sz="1600" b="1" dirty="0" smtClean="0">
                <a:solidFill>
                  <a:schemeClr val="bg1"/>
                </a:solidFill>
              </a:rPr>
              <a:t>Отрицается (</a:t>
            </a:r>
            <a:r>
              <a:rPr lang="en-GB" sz="1600" b="1" dirty="0" smtClean="0">
                <a:solidFill>
                  <a:srgbClr val="FF66FF"/>
                </a:solidFill>
              </a:rPr>
              <a:t>error fundamentalis</a:t>
            </a:r>
            <a:r>
              <a:rPr lang="ru-RU" sz="1600" b="1" dirty="0" smtClean="0">
                <a:solidFill>
                  <a:srgbClr val="FF66FF"/>
                </a:solidFill>
              </a:rPr>
              <a:t>, </a:t>
            </a:r>
            <a:r>
              <a:rPr lang="ru-RU" sz="1600" b="1" dirty="0" smtClean="0">
                <a:solidFill>
                  <a:schemeClr val="bg1"/>
                </a:solidFill>
              </a:rPr>
              <a:t>т. е. </a:t>
            </a:r>
            <a:r>
              <a:rPr lang="ru-RU" sz="1600" b="1" dirty="0" smtClean="0">
                <a:solidFill>
                  <a:srgbClr val="FF66FF"/>
                </a:solidFill>
              </a:rPr>
              <a:t>ошибка в основании</a:t>
            </a:r>
            <a:r>
              <a:rPr lang="ru-RU" sz="1600" b="1" dirty="0" smtClean="0">
                <a:solidFill>
                  <a:schemeClr val="bg1"/>
                </a:solidFill>
              </a:rPr>
              <a:t>) или ставится </a:t>
            </a:r>
            <a:br>
              <a:rPr lang="ru-RU" sz="1600" b="1" dirty="0" smtClean="0">
                <a:solidFill>
                  <a:schemeClr val="bg1"/>
                </a:solidFill>
              </a:rPr>
            </a:br>
            <a:r>
              <a:rPr lang="ru-RU" sz="1600" b="1" dirty="0" smtClean="0">
                <a:solidFill>
                  <a:schemeClr val="bg1"/>
                </a:solidFill>
              </a:rPr>
              <a:t>под сомнение (</a:t>
            </a:r>
            <a:r>
              <a:rPr lang="en-GB" sz="1600" b="1" dirty="0" smtClean="0">
                <a:solidFill>
                  <a:srgbClr val="FF66FF"/>
                </a:solidFill>
              </a:rPr>
              <a:t>petitio principii</a:t>
            </a:r>
            <a:r>
              <a:rPr lang="ru-RU" sz="1600" b="1" dirty="0" smtClean="0">
                <a:solidFill>
                  <a:srgbClr val="FF66FF"/>
                </a:solidFill>
              </a:rPr>
              <a:t>, </a:t>
            </a:r>
            <a:r>
              <a:rPr lang="ru-RU" sz="1600" b="1" dirty="0" smtClean="0">
                <a:solidFill>
                  <a:schemeClr val="bg1"/>
                </a:solidFill>
              </a:rPr>
              <a:t>т. е. </a:t>
            </a:r>
            <a:r>
              <a:rPr lang="ru-RU" sz="1600" b="1" dirty="0" smtClean="0">
                <a:solidFill>
                  <a:srgbClr val="FF66FF"/>
                </a:solidFill>
              </a:rPr>
              <a:t>предвосхищение основания</a:t>
            </a:r>
            <a:r>
              <a:rPr lang="en-GB" sz="1600" b="1" dirty="0" smtClean="0">
                <a:solidFill>
                  <a:schemeClr val="bg1"/>
                </a:solidFill>
              </a:rPr>
              <a:t>)</a:t>
            </a:r>
            <a:r>
              <a:rPr lang="ru-RU" sz="1600" b="1" dirty="0" smtClean="0">
                <a:solidFill>
                  <a:schemeClr val="bg1"/>
                </a:solidFill>
              </a:rPr>
              <a:t> </a:t>
            </a:r>
            <a:r>
              <a:rPr lang="ru-RU" sz="1600" b="1" dirty="0" smtClean="0">
                <a:solidFill>
                  <a:srgbClr val="00FF00"/>
                </a:solidFill>
              </a:rPr>
              <a:t>истинность</a:t>
            </a:r>
            <a:r>
              <a:rPr lang="ru-RU" sz="1600" b="1" dirty="0" smtClean="0">
                <a:solidFill>
                  <a:schemeClr val="bg1"/>
                </a:solidFill>
              </a:rPr>
              <a:t> доводов, выдвигаемых оппонентом в обоснование опровергаемого тезиса</a:t>
            </a:r>
            <a:r>
              <a:rPr lang="en-GB" sz="1600" b="1" dirty="0" smtClean="0">
                <a:solidFill>
                  <a:schemeClr val="bg1"/>
                </a:solidFill>
              </a:rPr>
              <a:t>.</a:t>
            </a:r>
            <a:endParaRPr lang="ru-RU" sz="1600" b="1" dirty="0" smtClean="0">
              <a:solidFill>
                <a:schemeClr val="bg1"/>
              </a:solidFill>
            </a:endParaRPr>
          </a:p>
          <a:p>
            <a:pPr lvl="1" eaLnBrk="1" hangingPunct="1">
              <a:spcBef>
                <a:spcPts val="300"/>
              </a:spcBef>
              <a:buFont typeface="Wingdings" pitchFamily="2" charset="2"/>
              <a:buChar char="§"/>
            </a:pPr>
            <a:r>
              <a:rPr lang="ru-RU" sz="1600" b="1" dirty="0" smtClean="0">
                <a:solidFill>
                  <a:schemeClr val="bg1"/>
                </a:solidFill>
              </a:rPr>
              <a:t>Доказывается, что опровергаемый тезис в действительности </a:t>
            </a:r>
            <a:r>
              <a:rPr lang="ru-RU" sz="1600" b="1" dirty="0" smtClean="0">
                <a:solidFill>
                  <a:srgbClr val="FF66FF"/>
                </a:solidFill>
              </a:rPr>
              <a:t>не следует</a:t>
            </a:r>
            <a:r>
              <a:rPr lang="en-GB" sz="1600" b="1" dirty="0" smtClean="0">
                <a:solidFill>
                  <a:schemeClr val="bg1"/>
                </a:solidFill>
              </a:rPr>
              <a:t> (</a:t>
            </a:r>
            <a:r>
              <a:rPr lang="en-GB" sz="1600" b="1" dirty="0" smtClean="0">
                <a:solidFill>
                  <a:srgbClr val="FF66FF"/>
                </a:solidFill>
              </a:rPr>
              <a:t>non sequitur</a:t>
            </a:r>
            <a:r>
              <a:rPr lang="en-GB" sz="1600" b="1" dirty="0" smtClean="0">
                <a:solidFill>
                  <a:schemeClr val="bg1"/>
                </a:solidFill>
              </a:rPr>
              <a:t>)</a:t>
            </a:r>
            <a:r>
              <a:rPr lang="ru-RU" sz="1600" b="1" dirty="0" smtClean="0">
                <a:solidFill>
                  <a:schemeClr val="bg1"/>
                </a:solidFill>
              </a:rPr>
              <a:t> из доводов, приведённых оппонентом в подтверждение его истинности.</a:t>
            </a:r>
          </a:p>
          <a:p>
            <a:pPr lvl="1" eaLnBrk="1" hangingPunct="1">
              <a:spcBef>
                <a:spcPts val="300"/>
              </a:spcBef>
              <a:buFont typeface="Wingdings" pitchFamily="2" charset="2"/>
              <a:buChar char="§"/>
            </a:pPr>
            <a:r>
              <a:rPr lang="ru-RU" sz="1600" b="1" dirty="0" smtClean="0">
                <a:solidFill>
                  <a:schemeClr val="bg1"/>
                </a:solidFill>
              </a:rPr>
              <a:t>Доказывается, что из предложенных оснований вытекает следствие, </a:t>
            </a:r>
            <a:r>
              <a:rPr lang="ru-RU" sz="1600" b="1" dirty="0" smtClean="0">
                <a:solidFill>
                  <a:srgbClr val="FF66FF"/>
                </a:solidFill>
              </a:rPr>
              <a:t>противоречащее</a:t>
            </a:r>
            <a:r>
              <a:rPr lang="ru-RU" sz="1600" b="1" dirty="0" smtClean="0">
                <a:solidFill>
                  <a:schemeClr val="bg1"/>
                </a:solidFill>
              </a:rPr>
              <a:t> тезису или установленной истине (</a:t>
            </a:r>
            <a:r>
              <a:rPr lang="la-Latn" sz="1600" b="1" dirty="0" smtClean="0">
                <a:solidFill>
                  <a:srgbClr val="FF66FF"/>
                </a:solidFill>
              </a:rPr>
              <a:t>qui nimium probat, nihil probat</a:t>
            </a:r>
            <a:r>
              <a:rPr lang="ru-RU" sz="1600" b="1" dirty="0" smtClean="0">
                <a:solidFill>
                  <a:srgbClr val="FF66FF"/>
                </a:solidFill>
              </a:rPr>
              <a:t>,</a:t>
            </a:r>
            <a:r>
              <a:rPr lang="ru-RU" sz="1600" b="1" dirty="0" smtClean="0">
                <a:solidFill>
                  <a:schemeClr val="bg1"/>
                </a:solidFill>
              </a:rPr>
              <a:t> т. е. </a:t>
            </a:r>
            <a:r>
              <a:rPr lang="ru-RU" sz="1600" b="1" dirty="0" smtClean="0">
                <a:solidFill>
                  <a:srgbClr val="FF66FF"/>
                </a:solidFill>
              </a:rPr>
              <a:t>«к</a:t>
            </a:r>
            <a:r>
              <a:rPr lang="ru-RU" sz="1600" b="1" dirty="0" smtClean="0">
                <a:solidFill>
                  <a:srgbClr val="FF66FF"/>
                </a:solidFill>
                <a:cs typeface="Arial" charset="0"/>
              </a:rPr>
              <a:t>то чрезмерно доказывает, тот ничего не доказывает»</a:t>
            </a:r>
            <a:r>
              <a:rPr lang="ru-RU" sz="1600" b="1" dirty="0" smtClean="0">
                <a:solidFill>
                  <a:schemeClr val="bg1"/>
                </a:solidFill>
                <a:cs typeface="Arial" charset="0"/>
              </a:rPr>
              <a:t>).</a:t>
            </a:r>
            <a:endParaRPr lang="ru-RU" sz="1600" b="1" dirty="0" smtClean="0">
              <a:solidFill>
                <a:schemeClr val="bg1"/>
              </a:solidFill>
            </a:endParaRPr>
          </a:p>
          <a:p>
            <a:pPr lvl="1" eaLnBrk="1" hangingPunct="1">
              <a:spcBef>
                <a:spcPts val="300"/>
              </a:spcBef>
              <a:buFont typeface="Wingdings" pitchFamily="2" charset="2"/>
              <a:buChar char="§"/>
            </a:pPr>
            <a:r>
              <a:rPr lang="ru-RU" sz="1600" b="1" dirty="0" smtClean="0">
                <a:solidFill>
                  <a:schemeClr val="bg1"/>
                </a:solidFill>
              </a:rPr>
              <a:t>Выдвигается и доказывается тезис, противоположный или противоречащий опровергаемому.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66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66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66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66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66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66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2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662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662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2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662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662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2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662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662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2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662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662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2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662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662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6275" grpId="0" build="p" bldLvl="2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178" name="Rectangle 2"/>
          <p:cNvSpPr>
            <a:spLocks noChangeArrowheads="1"/>
          </p:cNvSpPr>
          <p:nvPr/>
        </p:nvSpPr>
        <p:spPr bwMode="auto">
          <a:xfrm>
            <a:off x="1979613" y="1438275"/>
            <a:ext cx="5038725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6000" dirty="0"/>
              <a:t>Вопросы?</a:t>
            </a:r>
          </a:p>
        </p:txBody>
      </p:sp>
      <p:pic>
        <p:nvPicPr>
          <p:cNvPr id="306179" name="Picture 3" descr="Gozzoli, Averroe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59000" y="3598863"/>
            <a:ext cx="4822825" cy="143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6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6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6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06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0" fill="hold"/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0" fill="hold"/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306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0" fill="hold"/>
                                        <p:tgtEl>
                                          <p:spTgt spid="306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061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3061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3061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306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306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6178" grpId="0"/>
      <p:bldP spid="306178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25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80000" y="828000"/>
            <a:ext cx="8784000" cy="5868000"/>
          </a:xfrm>
          <a:noFill/>
        </p:spPr>
        <p:txBody>
          <a:bodyPr/>
          <a:lstStyle/>
          <a:p>
            <a:pPr eaLnBrk="1" hangingPunct="1">
              <a:buFont typeface="Wingdings" pitchFamily="2" charset="2"/>
              <a:buChar char="q"/>
            </a:pPr>
            <a:r>
              <a:rPr lang="ru-RU" sz="2000" b="1" dirty="0" smtClean="0">
                <a:solidFill>
                  <a:srgbClr val="FFFF00"/>
                </a:solidFill>
              </a:rPr>
              <a:t>Основное требование к тезису:</a:t>
            </a:r>
          </a:p>
          <a:p>
            <a:pPr marL="540000" lvl="1" eaLnBrk="1" hangingPunct="1">
              <a:buClr>
                <a:schemeClr val="bg1"/>
              </a:buClr>
              <a:buFontTx/>
              <a:buChar char="•"/>
            </a:pPr>
            <a:r>
              <a:rPr lang="ru-RU" sz="1800" b="1" dirty="0" smtClean="0">
                <a:solidFill>
                  <a:schemeClr val="bg1"/>
                </a:solidFill>
              </a:rPr>
              <a:t>Тезис</a:t>
            </a:r>
            <a:r>
              <a:rPr lang="ru-RU" sz="1800" b="1" dirty="0" smtClean="0">
                <a:solidFill>
                  <a:srgbClr val="00FF00"/>
                </a:solidFill>
              </a:rPr>
              <a:t> должен быть </a:t>
            </a:r>
            <a:r>
              <a:rPr lang="ru-RU" sz="1800" b="1" dirty="0" smtClean="0">
                <a:solidFill>
                  <a:srgbClr val="00FFFF"/>
                </a:solidFill>
              </a:rPr>
              <a:t>истинным суждением</a:t>
            </a:r>
            <a:r>
              <a:rPr lang="ru-RU" sz="1800" b="1" dirty="0" smtClean="0">
                <a:solidFill>
                  <a:schemeClr val="bg1"/>
                </a:solidFill>
              </a:rPr>
              <a:t>. </a:t>
            </a:r>
          </a:p>
          <a:p>
            <a:pPr eaLnBrk="1" hangingPunct="1">
              <a:buFont typeface="Wingdings" pitchFamily="2" charset="2"/>
              <a:buChar char="q"/>
            </a:pPr>
            <a:r>
              <a:rPr lang="ru-RU" sz="2000" b="1" dirty="0" smtClean="0">
                <a:solidFill>
                  <a:srgbClr val="FFFF00"/>
                </a:solidFill>
              </a:rPr>
              <a:t>Правила тезиса:</a:t>
            </a:r>
          </a:p>
          <a:p>
            <a:pPr marL="540000" lvl="1" eaLnBrk="1" hangingPunct="1">
              <a:buFontTx/>
              <a:buChar char="•"/>
            </a:pPr>
            <a:r>
              <a:rPr lang="ru-RU" sz="1800" b="1" dirty="0" smtClean="0">
                <a:solidFill>
                  <a:schemeClr val="bg1"/>
                </a:solidFill>
              </a:rPr>
              <a:t>Тезис </a:t>
            </a:r>
            <a:r>
              <a:rPr lang="ru-RU" sz="1800" b="1" dirty="0" smtClean="0">
                <a:solidFill>
                  <a:srgbClr val="00FF00"/>
                </a:solidFill>
              </a:rPr>
              <a:t>должен быть </a:t>
            </a:r>
            <a:r>
              <a:rPr lang="ru-RU" sz="1800" b="1" dirty="0" smtClean="0">
                <a:solidFill>
                  <a:schemeClr val="bg1"/>
                </a:solidFill>
              </a:rPr>
              <a:t>суждением </a:t>
            </a:r>
            <a:r>
              <a:rPr lang="ru-RU" sz="1800" b="1" dirty="0" smtClean="0">
                <a:solidFill>
                  <a:srgbClr val="00FFFF"/>
                </a:solidFill>
              </a:rPr>
              <a:t>ясным</a:t>
            </a:r>
            <a:r>
              <a:rPr lang="ru-RU" sz="1800" b="1" dirty="0" smtClean="0">
                <a:solidFill>
                  <a:schemeClr val="bg1"/>
                </a:solidFill>
              </a:rPr>
              <a:t> и </a:t>
            </a:r>
            <a:r>
              <a:rPr lang="ru-RU" sz="1800" b="1" dirty="0" smtClean="0">
                <a:solidFill>
                  <a:srgbClr val="00FFFF"/>
                </a:solidFill>
              </a:rPr>
              <a:t>точно определённым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</a:p>
          <a:p>
            <a:pPr marL="540000" lvl="1" eaLnBrk="1" hangingPunct="1">
              <a:buFontTx/>
              <a:buChar char="•"/>
            </a:pPr>
            <a:r>
              <a:rPr lang="ru-RU" sz="1800" b="1" dirty="0" smtClean="0">
                <a:solidFill>
                  <a:schemeClr val="bg1"/>
                </a:solidFill>
              </a:rPr>
              <a:t>Тезис </a:t>
            </a:r>
            <a:r>
              <a:rPr lang="ru-RU" sz="1800" b="1" dirty="0" smtClean="0">
                <a:solidFill>
                  <a:srgbClr val="00FF00"/>
                </a:solidFill>
              </a:rPr>
              <a:t>должен оставаться </a:t>
            </a:r>
            <a:r>
              <a:rPr lang="ru-RU" sz="1800" b="1" dirty="0" smtClean="0">
                <a:solidFill>
                  <a:srgbClr val="00FFFF"/>
                </a:solidFill>
              </a:rPr>
              <a:t>тождественным</a:t>
            </a:r>
            <a:r>
              <a:rPr lang="ru-RU" sz="1800" b="1" dirty="0" smtClean="0">
                <a:solidFill>
                  <a:schemeClr val="bg1"/>
                </a:solidFill>
              </a:rPr>
              <a:t>, </a:t>
            </a:r>
            <a:br>
              <a:rPr lang="ru-RU" sz="1800" b="1" dirty="0" smtClean="0">
                <a:solidFill>
                  <a:schemeClr val="bg1"/>
                </a:solidFill>
              </a:rPr>
            </a:br>
            <a:r>
              <a:rPr lang="ru-RU" sz="1800" b="1" dirty="0" smtClean="0">
                <a:solidFill>
                  <a:schemeClr val="bg1"/>
                </a:solidFill>
              </a:rPr>
              <a:t>т. е. одним и тем же на протяжении всего доказательства.</a:t>
            </a:r>
          </a:p>
          <a:p>
            <a:pPr marL="540000" lvl="1" eaLnBrk="1" hangingPunct="1">
              <a:buFontTx/>
              <a:buChar char="•"/>
            </a:pPr>
            <a:r>
              <a:rPr lang="ru-RU" sz="1800" b="1" dirty="0" smtClean="0">
                <a:solidFill>
                  <a:schemeClr val="bg1"/>
                </a:solidFill>
              </a:rPr>
              <a:t>Тезис </a:t>
            </a:r>
            <a:r>
              <a:rPr lang="ru-RU" sz="1800" b="1" dirty="0" smtClean="0">
                <a:solidFill>
                  <a:srgbClr val="FF66FF"/>
                </a:solidFill>
              </a:rPr>
              <a:t>не должен содержать в себе</a:t>
            </a:r>
            <a:r>
              <a:rPr lang="ru-RU" sz="1800" b="1" dirty="0" smtClean="0">
                <a:solidFill>
                  <a:srgbClr val="00FF00"/>
                </a:solidFill>
              </a:rPr>
              <a:t> </a:t>
            </a:r>
            <a:r>
              <a:rPr lang="ru-RU" sz="1800" b="1" dirty="0" smtClean="0">
                <a:solidFill>
                  <a:srgbClr val="00FFFF"/>
                </a:solidFill>
              </a:rPr>
              <a:t>логическое противоречие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  <a:endParaRPr lang="ru-RU" sz="1800" b="1" dirty="0" smtClean="0">
              <a:solidFill>
                <a:schemeClr val="bg1"/>
              </a:solidFill>
            </a:endParaRPr>
          </a:p>
          <a:p>
            <a:pPr marL="540000" lvl="1" eaLnBrk="1" hangingPunct="1">
              <a:buFontTx/>
              <a:buChar char="•"/>
            </a:pPr>
            <a:r>
              <a:rPr lang="ru-RU" sz="1800" b="1" dirty="0" smtClean="0">
                <a:solidFill>
                  <a:schemeClr val="bg1"/>
                </a:solidFill>
              </a:rPr>
              <a:t>Тезис </a:t>
            </a:r>
            <a:r>
              <a:rPr lang="ru-RU" sz="1800" b="1" dirty="0" smtClean="0">
                <a:solidFill>
                  <a:srgbClr val="FF66FF"/>
                </a:solidFill>
              </a:rPr>
              <a:t>не должен</a:t>
            </a:r>
            <a:r>
              <a:rPr lang="ru-RU" sz="1800" b="1" dirty="0" smtClean="0">
                <a:solidFill>
                  <a:srgbClr val="00FF00"/>
                </a:solidFill>
              </a:rPr>
              <a:t> </a:t>
            </a:r>
            <a:r>
              <a:rPr lang="ru-RU" sz="1800" b="1" dirty="0" smtClean="0">
                <a:solidFill>
                  <a:srgbClr val="00FFFF"/>
                </a:solidFill>
              </a:rPr>
              <a:t>противоречить другим истинным суждениям</a:t>
            </a:r>
            <a:r>
              <a:rPr lang="ru-RU" sz="1800" b="1" dirty="0" smtClean="0">
                <a:solidFill>
                  <a:schemeClr val="bg1"/>
                </a:solidFill>
              </a:rPr>
              <a:t> </a:t>
            </a:r>
            <a:br>
              <a:rPr lang="ru-RU" sz="1800" b="1" dirty="0" smtClean="0">
                <a:solidFill>
                  <a:schemeClr val="bg1"/>
                </a:solidFill>
              </a:rPr>
            </a:br>
            <a:r>
              <a:rPr lang="ru-RU" sz="1800" b="1" dirty="0" smtClean="0">
                <a:solidFill>
                  <a:schemeClr val="bg1"/>
                </a:solidFill>
              </a:rPr>
              <a:t>по данному вопросу.</a:t>
            </a:r>
          </a:p>
          <a:p>
            <a:pPr lvl="1" eaLnBrk="1" hangingPunct="1">
              <a:buClr>
                <a:srgbClr val="FF7C80"/>
              </a:buClr>
              <a:buFont typeface="Courier New" pitchFamily="49" charset="0"/>
              <a:buChar char="o"/>
            </a:pPr>
            <a:r>
              <a:rPr lang="ru-RU" sz="1700" b="1" dirty="0" smtClean="0">
                <a:solidFill>
                  <a:srgbClr val="FF7C80"/>
                </a:solidFill>
              </a:rPr>
              <a:t>Бельгия – самая маленькая страна в Европе.</a:t>
            </a:r>
            <a:endParaRPr lang="ru-RU" sz="1700" b="1" dirty="0" smtClean="0">
              <a:solidFill>
                <a:srgbClr val="FF66FF"/>
              </a:solidFill>
            </a:endParaRPr>
          </a:p>
          <a:p>
            <a:pPr marL="972000" lvl="2" eaLnBrk="1" hangingPunct="1">
              <a:buFont typeface="Wingdings" pitchFamily="2" charset="2"/>
              <a:buChar char="§"/>
            </a:pPr>
            <a:r>
              <a:rPr lang="ru-RU" sz="1600" b="1" dirty="0" smtClean="0">
                <a:solidFill>
                  <a:schemeClr val="bg1"/>
                </a:solidFill>
              </a:rPr>
              <a:t>Бельгия занимает 34-е место по площади из 46 стран Европы, </a:t>
            </a:r>
            <a:br>
              <a:rPr lang="ru-RU" sz="1600" b="1" dirty="0" smtClean="0">
                <a:solidFill>
                  <a:schemeClr val="bg1"/>
                </a:solidFill>
              </a:rPr>
            </a:br>
            <a:r>
              <a:rPr lang="ru-RU" sz="1600" b="1" dirty="0" smtClean="0">
                <a:solidFill>
                  <a:schemeClr val="bg1"/>
                </a:solidFill>
              </a:rPr>
              <a:t>т. е. 12 стран Европы меньше Бельгии</a:t>
            </a:r>
            <a:r>
              <a:rPr lang="en-US" sz="1600" b="1" dirty="0" smtClean="0">
                <a:solidFill>
                  <a:schemeClr val="bg1"/>
                </a:solidFill>
              </a:rPr>
              <a:t>.</a:t>
            </a:r>
            <a:endParaRPr lang="en-US" sz="1600" b="1" dirty="0" smtClean="0">
              <a:solidFill>
                <a:srgbClr val="FF66FF"/>
              </a:solidFill>
            </a:endParaRPr>
          </a:p>
        </p:txBody>
      </p:sp>
      <p:sp>
        <p:nvSpPr>
          <p:cNvPr id="3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080000"/>
          </a:xfrm>
          <a:noFill/>
        </p:spPr>
        <p:txBody>
          <a:bodyPr anchor="ctr" anchorCtr="1"/>
          <a:lstStyle/>
          <a:p>
            <a:pPr eaLnBrk="1" hangingPunct="1"/>
            <a:r>
              <a:rPr lang="ru-RU" sz="2800" b="1" dirty="0" smtClean="0">
                <a:solidFill>
                  <a:schemeClr val="bg1"/>
                </a:solidFill>
              </a:rPr>
              <a:t>Тезис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5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25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25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5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925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925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5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925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925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2547" grpId="0" build="p" bldLvl="5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25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80000" y="828000"/>
            <a:ext cx="8784000" cy="5868000"/>
          </a:xfrm>
          <a:noFill/>
        </p:spPr>
        <p:txBody>
          <a:bodyPr/>
          <a:lstStyle/>
          <a:p>
            <a:pPr eaLnBrk="1" hangingPunct="1">
              <a:buFont typeface="Wingdings" pitchFamily="2" charset="2"/>
              <a:buChar char="q"/>
            </a:pPr>
            <a:r>
              <a:rPr lang="ru-RU" sz="2000" b="1" dirty="0" smtClean="0">
                <a:solidFill>
                  <a:srgbClr val="FFFF00"/>
                </a:solidFill>
              </a:rPr>
              <a:t>Основное требование к тезису:</a:t>
            </a:r>
          </a:p>
          <a:p>
            <a:pPr marL="540000" lvl="1" eaLnBrk="1" hangingPunct="1">
              <a:buClr>
                <a:schemeClr val="bg1"/>
              </a:buClr>
              <a:buFontTx/>
              <a:buChar char="•"/>
            </a:pPr>
            <a:r>
              <a:rPr lang="ru-RU" sz="1800" b="1" dirty="0" smtClean="0">
                <a:solidFill>
                  <a:schemeClr val="bg1"/>
                </a:solidFill>
              </a:rPr>
              <a:t>Тезис</a:t>
            </a:r>
            <a:r>
              <a:rPr lang="ru-RU" sz="1800" b="1" dirty="0" smtClean="0">
                <a:solidFill>
                  <a:srgbClr val="00FF00"/>
                </a:solidFill>
              </a:rPr>
              <a:t> должен быть </a:t>
            </a:r>
            <a:r>
              <a:rPr lang="ru-RU" sz="1800" b="1" dirty="0" smtClean="0">
                <a:solidFill>
                  <a:srgbClr val="00FFFF"/>
                </a:solidFill>
              </a:rPr>
              <a:t>истинным суждением</a:t>
            </a:r>
            <a:r>
              <a:rPr lang="ru-RU" sz="1800" b="1" dirty="0" smtClean="0">
                <a:solidFill>
                  <a:schemeClr val="bg1"/>
                </a:solidFill>
              </a:rPr>
              <a:t>. </a:t>
            </a:r>
          </a:p>
          <a:p>
            <a:pPr eaLnBrk="1" hangingPunct="1">
              <a:buFont typeface="Wingdings" pitchFamily="2" charset="2"/>
              <a:buChar char="q"/>
            </a:pPr>
            <a:r>
              <a:rPr lang="ru-RU" sz="2000" b="1" dirty="0" smtClean="0">
                <a:solidFill>
                  <a:srgbClr val="FFFF00"/>
                </a:solidFill>
              </a:rPr>
              <a:t>Правила тезиса:</a:t>
            </a:r>
          </a:p>
          <a:p>
            <a:pPr marL="540000" lvl="1" eaLnBrk="1" hangingPunct="1">
              <a:buFontTx/>
              <a:buChar char="•"/>
            </a:pPr>
            <a:r>
              <a:rPr lang="ru-RU" sz="1800" b="1" dirty="0" smtClean="0">
                <a:solidFill>
                  <a:schemeClr val="bg1"/>
                </a:solidFill>
              </a:rPr>
              <a:t>Тезис </a:t>
            </a:r>
            <a:r>
              <a:rPr lang="ru-RU" sz="1800" b="1" dirty="0" smtClean="0">
                <a:solidFill>
                  <a:srgbClr val="00FF00"/>
                </a:solidFill>
              </a:rPr>
              <a:t>должен быть </a:t>
            </a:r>
            <a:r>
              <a:rPr lang="ru-RU" sz="1800" b="1" dirty="0" smtClean="0">
                <a:solidFill>
                  <a:schemeClr val="bg1"/>
                </a:solidFill>
              </a:rPr>
              <a:t>суждением </a:t>
            </a:r>
            <a:r>
              <a:rPr lang="ru-RU" sz="1800" b="1" dirty="0" smtClean="0">
                <a:solidFill>
                  <a:srgbClr val="00FFFF"/>
                </a:solidFill>
              </a:rPr>
              <a:t>ясным</a:t>
            </a:r>
            <a:r>
              <a:rPr lang="ru-RU" sz="1800" b="1" dirty="0" smtClean="0">
                <a:solidFill>
                  <a:schemeClr val="bg1"/>
                </a:solidFill>
              </a:rPr>
              <a:t> и </a:t>
            </a:r>
            <a:r>
              <a:rPr lang="ru-RU" sz="1800" b="1" dirty="0" smtClean="0">
                <a:solidFill>
                  <a:srgbClr val="00FFFF"/>
                </a:solidFill>
              </a:rPr>
              <a:t>точно определённым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</a:p>
          <a:p>
            <a:pPr marL="540000" lvl="1" eaLnBrk="1" hangingPunct="1">
              <a:buFontTx/>
              <a:buChar char="•"/>
            </a:pPr>
            <a:r>
              <a:rPr lang="ru-RU" sz="1800" b="1" dirty="0" smtClean="0">
                <a:solidFill>
                  <a:schemeClr val="bg1"/>
                </a:solidFill>
              </a:rPr>
              <a:t>Тезис </a:t>
            </a:r>
            <a:r>
              <a:rPr lang="ru-RU" sz="1800" b="1" dirty="0" smtClean="0">
                <a:solidFill>
                  <a:srgbClr val="00FF00"/>
                </a:solidFill>
              </a:rPr>
              <a:t>должен оставаться </a:t>
            </a:r>
            <a:r>
              <a:rPr lang="ru-RU" sz="1800" b="1" dirty="0" smtClean="0">
                <a:solidFill>
                  <a:srgbClr val="00FFFF"/>
                </a:solidFill>
              </a:rPr>
              <a:t>тождественным</a:t>
            </a:r>
            <a:r>
              <a:rPr lang="ru-RU" sz="1800" b="1" dirty="0" smtClean="0">
                <a:solidFill>
                  <a:schemeClr val="bg1"/>
                </a:solidFill>
              </a:rPr>
              <a:t>, </a:t>
            </a:r>
            <a:br>
              <a:rPr lang="ru-RU" sz="1800" b="1" dirty="0" smtClean="0">
                <a:solidFill>
                  <a:schemeClr val="bg1"/>
                </a:solidFill>
              </a:rPr>
            </a:br>
            <a:r>
              <a:rPr lang="ru-RU" sz="1800" b="1" dirty="0" smtClean="0">
                <a:solidFill>
                  <a:schemeClr val="bg1"/>
                </a:solidFill>
              </a:rPr>
              <a:t>т. е. одним и тем же на протяжении всего доказательства.</a:t>
            </a:r>
          </a:p>
          <a:p>
            <a:pPr marL="540000" lvl="1" eaLnBrk="1" hangingPunct="1">
              <a:buFontTx/>
              <a:buChar char="•"/>
            </a:pPr>
            <a:r>
              <a:rPr lang="ru-RU" sz="1800" b="1" dirty="0" smtClean="0">
                <a:solidFill>
                  <a:schemeClr val="bg1"/>
                </a:solidFill>
              </a:rPr>
              <a:t>Тезис </a:t>
            </a:r>
            <a:r>
              <a:rPr lang="ru-RU" sz="1800" b="1" dirty="0" smtClean="0">
                <a:solidFill>
                  <a:srgbClr val="FF66FF"/>
                </a:solidFill>
              </a:rPr>
              <a:t>не должен содержать в себе</a:t>
            </a:r>
            <a:r>
              <a:rPr lang="ru-RU" sz="1800" b="1" dirty="0" smtClean="0">
                <a:solidFill>
                  <a:srgbClr val="00FF00"/>
                </a:solidFill>
              </a:rPr>
              <a:t> </a:t>
            </a:r>
            <a:r>
              <a:rPr lang="ru-RU" sz="1800" b="1" dirty="0" smtClean="0">
                <a:solidFill>
                  <a:srgbClr val="00FFFF"/>
                </a:solidFill>
              </a:rPr>
              <a:t>логическое противоречие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  <a:endParaRPr lang="ru-RU" sz="1800" b="1" dirty="0" smtClean="0">
              <a:solidFill>
                <a:schemeClr val="bg1"/>
              </a:solidFill>
            </a:endParaRPr>
          </a:p>
          <a:p>
            <a:pPr marL="540000" lvl="1" eaLnBrk="1" hangingPunct="1">
              <a:buFontTx/>
              <a:buChar char="•"/>
            </a:pPr>
            <a:r>
              <a:rPr lang="ru-RU" sz="1800" b="1" dirty="0" smtClean="0">
                <a:solidFill>
                  <a:schemeClr val="bg1"/>
                </a:solidFill>
              </a:rPr>
              <a:t>Тезис </a:t>
            </a:r>
            <a:r>
              <a:rPr lang="ru-RU" sz="1800" b="1" dirty="0" smtClean="0">
                <a:solidFill>
                  <a:srgbClr val="FF66FF"/>
                </a:solidFill>
              </a:rPr>
              <a:t>не должен</a:t>
            </a:r>
            <a:r>
              <a:rPr lang="ru-RU" sz="1800" b="1" dirty="0" smtClean="0">
                <a:solidFill>
                  <a:srgbClr val="00FF00"/>
                </a:solidFill>
              </a:rPr>
              <a:t> </a:t>
            </a:r>
            <a:r>
              <a:rPr lang="ru-RU" sz="1800" b="1" dirty="0" smtClean="0">
                <a:solidFill>
                  <a:srgbClr val="00FFFF"/>
                </a:solidFill>
              </a:rPr>
              <a:t>противоречить другим истинным суждениям</a:t>
            </a:r>
            <a:r>
              <a:rPr lang="ru-RU" sz="1800" b="1" dirty="0" smtClean="0">
                <a:solidFill>
                  <a:schemeClr val="bg1"/>
                </a:solidFill>
              </a:rPr>
              <a:t> </a:t>
            </a:r>
            <a:br>
              <a:rPr lang="ru-RU" sz="1800" b="1" dirty="0" smtClean="0">
                <a:solidFill>
                  <a:schemeClr val="bg1"/>
                </a:solidFill>
              </a:rPr>
            </a:br>
            <a:r>
              <a:rPr lang="ru-RU" sz="1800" b="1" dirty="0" smtClean="0">
                <a:solidFill>
                  <a:schemeClr val="bg1"/>
                </a:solidFill>
              </a:rPr>
              <a:t>по данному вопросу.</a:t>
            </a:r>
          </a:p>
          <a:p>
            <a:pPr marL="540000" lvl="1" eaLnBrk="1" hangingPunct="1">
              <a:buFontTx/>
              <a:buChar char="•"/>
            </a:pPr>
            <a:r>
              <a:rPr lang="ru-RU" sz="1800" b="1" dirty="0" smtClean="0">
                <a:solidFill>
                  <a:schemeClr val="bg1"/>
                </a:solidFill>
              </a:rPr>
              <a:t>Тезис </a:t>
            </a:r>
            <a:r>
              <a:rPr lang="ru-RU" sz="1800" b="1" dirty="0" smtClean="0">
                <a:solidFill>
                  <a:srgbClr val="FF66FF"/>
                </a:solidFill>
              </a:rPr>
              <a:t>должен быть</a:t>
            </a:r>
            <a:r>
              <a:rPr lang="ru-RU" sz="1800" b="1" dirty="0" smtClean="0">
                <a:solidFill>
                  <a:schemeClr val="bg1"/>
                </a:solidFill>
              </a:rPr>
              <a:t> </a:t>
            </a:r>
            <a:r>
              <a:rPr lang="ru-RU" sz="1800" b="1" dirty="0" smtClean="0">
                <a:solidFill>
                  <a:srgbClr val="00FFFF"/>
                </a:solidFill>
              </a:rPr>
              <a:t>обоснован фактами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</a:p>
          <a:p>
            <a:pPr lvl="1" eaLnBrk="1" hangingPunct="1">
              <a:buClr>
                <a:srgbClr val="FF7C80"/>
              </a:buClr>
              <a:buFont typeface="Courier New" pitchFamily="49" charset="0"/>
              <a:buChar char="o"/>
            </a:pPr>
            <a:r>
              <a:rPr lang="ru-RU" sz="1700" b="1" dirty="0" smtClean="0">
                <a:solidFill>
                  <a:srgbClr val="FF7C80"/>
                </a:solidFill>
              </a:rPr>
              <a:t>Алжир – крупнейшая по площади страна Африки</a:t>
            </a:r>
            <a:r>
              <a:rPr lang="en-US" sz="1700" b="1" dirty="0" smtClean="0">
                <a:solidFill>
                  <a:srgbClr val="FF7C80"/>
                </a:solidFill>
              </a:rPr>
              <a:t>.</a:t>
            </a:r>
            <a:endParaRPr lang="ru-RU" sz="1700" b="1" dirty="0" smtClean="0">
              <a:solidFill>
                <a:srgbClr val="FF7C80"/>
              </a:solidFill>
            </a:endParaRPr>
          </a:p>
          <a:p>
            <a:pPr marL="972000" lvl="2" eaLnBrk="1" hangingPunct="1">
              <a:buFont typeface="Wingdings" pitchFamily="2" charset="2"/>
              <a:buChar char="§"/>
            </a:pPr>
            <a:r>
              <a:rPr lang="ru-RU" sz="1600" b="1" dirty="0" smtClean="0">
                <a:solidFill>
                  <a:schemeClr val="bg1"/>
                </a:solidFill>
              </a:rPr>
              <a:t>Площадь Алжира – 2 381 74</a:t>
            </a:r>
            <a:r>
              <a:rPr lang="en-US" sz="1600" b="1" dirty="0" smtClean="0">
                <a:solidFill>
                  <a:schemeClr val="bg1"/>
                </a:solidFill>
              </a:rPr>
              <a:t>0 </a:t>
            </a:r>
            <a:r>
              <a:rPr lang="ru-RU" sz="1600" b="1" dirty="0" smtClean="0">
                <a:solidFill>
                  <a:schemeClr val="bg1"/>
                </a:solidFill>
              </a:rPr>
              <a:t>км</a:t>
            </a:r>
            <a:r>
              <a:rPr lang="en-US" sz="1600" b="1" baseline="30000" dirty="0" smtClean="0">
                <a:solidFill>
                  <a:schemeClr val="bg1"/>
                </a:solidFill>
              </a:rPr>
              <a:t>2</a:t>
            </a:r>
            <a:r>
              <a:rPr lang="ru-RU" sz="1600" b="1" dirty="0" smtClean="0">
                <a:solidFill>
                  <a:schemeClr val="bg1"/>
                </a:solidFill>
              </a:rPr>
              <a:t>. Следующие по площади: Демократическая Республика Конго –</a:t>
            </a:r>
            <a:r>
              <a:rPr lang="en-US" sz="1600" b="1" dirty="0" smtClean="0">
                <a:solidFill>
                  <a:schemeClr val="bg1"/>
                </a:solidFill>
              </a:rPr>
              <a:t> </a:t>
            </a:r>
            <a:r>
              <a:rPr lang="ru-RU" sz="1600" b="1" dirty="0" smtClean="0">
                <a:solidFill>
                  <a:schemeClr val="bg1"/>
                </a:solidFill>
              </a:rPr>
              <a:t>2 345 419 км</a:t>
            </a:r>
            <a:r>
              <a:rPr lang="en-US" sz="1600" b="1" baseline="30000" dirty="0" smtClean="0">
                <a:solidFill>
                  <a:schemeClr val="bg1"/>
                </a:solidFill>
              </a:rPr>
              <a:t>2</a:t>
            </a:r>
            <a:r>
              <a:rPr lang="en-US" sz="1600" b="1" dirty="0" smtClean="0">
                <a:solidFill>
                  <a:schemeClr val="bg1"/>
                </a:solidFill>
              </a:rPr>
              <a:t>; </a:t>
            </a:r>
            <a:r>
              <a:rPr lang="ru-RU" sz="1600" b="1" dirty="0" smtClean="0">
                <a:solidFill>
                  <a:schemeClr val="bg1"/>
                </a:solidFill>
              </a:rPr>
              <a:t>Судан –</a:t>
            </a:r>
            <a:r>
              <a:rPr lang="en-US" sz="1600" b="1" dirty="0" smtClean="0">
                <a:solidFill>
                  <a:schemeClr val="bg1"/>
                </a:solidFill>
              </a:rPr>
              <a:t> </a:t>
            </a:r>
            <a:r>
              <a:rPr lang="ru-RU" sz="1600" b="1" dirty="0" smtClean="0">
                <a:solidFill>
                  <a:schemeClr val="bg1"/>
                </a:solidFill>
              </a:rPr>
              <a:t>1 886 </a:t>
            </a:r>
            <a:r>
              <a:rPr lang="en-US" sz="1600" b="1" dirty="0" smtClean="0">
                <a:solidFill>
                  <a:schemeClr val="bg1"/>
                </a:solidFill>
              </a:rPr>
              <a:t>0</a:t>
            </a:r>
            <a:r>
              <a:rPr lang="ru-RU" sz="1600" b="1" dirty="0" smtClean="0">
                <a:solidFill>
                  <a:schemeClr val="bg1"/>
                </a:solidFill>
              </a:rPr>
              <a:t>68</a:t>
            </a:r>
            <a:r>
              <a:rPr lang="en-US" sz="1600" b="1" dirty="0" smtClean="0">
                <a:solidFill>
                  <a:schemeClr val="bg1"/>
                </a:solidFill>
              </a:rPr>
              <a:t> </a:t>
            </a:r>
            <a:r>
              <a:rPr lang="ru-RU" sz="1600" b="1" dirty="0" smtClean="0">
                <a:solidFill>
                  <a:schemeClr val="bg1"/>
                </a:solidFill>
              </a:rPr>
              <a:t>км</a:t>
            </a:r>
            <a:r>
              <a:rPr lang="en-US" sz="1600" b="1" baseline="30000" dirty="0" smtClean="0">
                <a:solidFill>
                  <a:schemeClr val="bg1"/>
                </a:solidFill>
              </a:rPr>
              <a:t>2</a:t>
            </a:r>
            <a:r>
              <a:rPr lang="ru-RU" sz="1600" b="1" dirty="0" smtClean="0">
                <a:solidFill>
                  <a:schemeClr val="bg1"/>
                </a:solidFill>
              </a:rPr>
              <a:t>; Ливия – 1 759 540 км</a:t>
            </a:r>
            <a:r>
              <a:rPr lang="en-US" sz="1600" b="1" baseline="30000" dirty="0" smtClean="0">
                <a:solidFill>
                  <a:schemeClr val="bg1"/>
                </a:solidFill>
              </a:rPr>
              <a:t>2</a:t>
            </a:r>
            <a:r>
              <a:rPr lang="ru-RU" sz="1600" b="1" dirty="0" smtClean="0">
                <a:solidFill>
                  <a:schemeClr val="bg1"/>
                </a:solidFill>
              </a:rPr>
              <a:t>; Чад – 1 284 000 км</a:t>
            </a:r>
            <a:r>
              <a:rPr lang="en-US" sz="1600" b="1" baseline="30000" dirty="0" smtClean="0">
                <a:solidFill>
                  <a:schemeClr val="bg1"/>
                </a:solidFill>
              </a:rPr>
              <a:t>2</a:t>
            </a:r>
            <a:r>
              <a:rPr lang="en-US" sz="1600" b="1" dirty="0" smtClean="0">
                <a:solidFill>
                  <a:schemeClr val="bg1"/>
                </a:solidFill>
              </a:rPr>
              <a:t>.</a:t>
            </a:r>
            <a:endParaRPr lang="ru-RU" sz="1400" b="1" dirty="0" smtClean="0">
              <a:solidFill>
                <a:schemeClr val="bg1"/>
              </a:solidFill>
            </a:endParaRPr>
          </a:p>
        </p:txBody>
      </p:sp>
      <p:sp>
        <p:nvSpPr>
          <p:cNvPr id="3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080000"/>
          </a:xfrm>
          <a:noFill/>
        </p:spPr>
        <p:txBody>
          <a:bodyPr anchor="ctr" anchorCtr="1"/>
          <a:lstStyle/>
          <a:p>
            <a:pPr eaLnBrk="1" hangingPunct="1"/>
            <a:r>
              <a:rPr lang="ru-RU" sz="2800" b="1" dirty="0" smtClean="0">
                <a:solidFill>
                  <a:schemeClr val="bg1"/>
                </a:solidFill>
              </a:rPr>
              <a:t>Тезис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5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25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25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5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925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925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54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9254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9254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2547" grpId="0" build="p" bldLvl="5"/>
      <p:bldP spid="492547" grpI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25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80000" y="828000"/>
            <a:ext cx="8784000" cy="5868000"/>
          </a:xfrm>
          <a:noFill/>
        </p:spPr>
        <p:txBody>
          <a:bodyPr/>
          <a:lstStyle/>
          <a:p>
            <a:pPr eaLnBrk="1" hangingPunct="1">
              <a:buFont typeface="Wingdings" pitchFamily="2" charset="2"/>
              <a:buChar char="q"/>
            </a:pPr>
            <a:r>
              <a:rPr lang="ru-RU" sz="2000" b="1" dirty="0" smtClean="0">
                <a:solidFill>
                  <a:srgbClr val="FFFF00"/>
                </a:solidFill>
              </a:rPr>
              <a:t>Основное требование к тезису:</a:t>
            </a:r>
          </a:p>
          <a:p>
            <a:pPr marL="540000" lvl="1" eaLnBrk="1" hangingPunct="1">
              <a:buClr>
                <a:schemeClr val="bg1"/>
              </a:buClr>
              <a:buFontTx/>
              <a:buChar char="•"/>
            </a:pPr>
            <a:r>
              <a:rPr lang="ru-RU" sz="1800" b="1" dirty="0" smtClean="0">
                <a:solidFill>
                  <a:schemeClr val="bg1"/>
                </a:solidFill>
              </a:rPr>
              <a:t>Тезис</a:t>
            </a:r>
            <a:r>
              <a:rPr lang="ru-RU" sz="1800" b="1" dirty="0" smtClean="0">
                <a:solidFill>
                  <a:srgbClr val="00FF00"/>
                </a:solidFill>
              </a:rPr>
              <a:t> должен быть </a:t>
            </a:r>
            <a:r>
              <a:rPr lang="ru-RU" sz="1800" b="1" dirty="0" smtClean="0">
                <a:solidFill>
                  <a:srgbClr val="00FFFF"/>
                </a:solidFill>
              </a:rPr>
              <a:t>истинным суждением</a:t>
            </a:r>
            <a:r>
              <a:rPr lang="ru-RU" sz="1800" b="1" dirty="0" smtClean="0">
                <a:solidFill>
                  <a:schemeClr val="bg1"/>
                </a:solidFill>
              </a:rPr>
              <a:t>. </a:t>
            </a:r>
          </a:p>
          <a:p>
            <a:pPr eaLnBrk="1" hangingPunct="1">
              <a:buFont typeface="Wingdings" pitchFamily="2" charset="2"/>
              <a:buChar char="q"/>
            </a:pPr>
            <a:r>
              <a:rPr lang="ru-RU" sz="2000" b="1" dirty="0" smtClean="0">
                <a:solidFill>
                  <a:srgbClr val="FFFF00"/>
                </a:solidFill>
              </a:rPr>
              <a:t>Правила тезиса:</a:t>
            </a:r>
          </a:p>
          <a:p>
            <a:pPr marL="540000" lvl="1" eaLnBrk="1" hangingPunct="1">
              <a:buFontTx/>
              <a:buChar char="•"/>
            </a:pPr>
            <a:r>
              <a:rPr lang="ru-RU" sz="1800" b="1" dirty="0" smtClean="0">
                <a:solidFill>
                  <a:schemeClr val="bg1"/>
                </a:solidFill>
              </a:rPr>
              <a:t>Тезис </a:t>
            </a:r>
            <a:r>
              <a:rPr lang="ru-RU" sz="1800" b="1" dirty="0" smtClean="0">
                <a:solidFill>
                  <a:srgbClr val="00FF00"/>
                </a:solidFill>
              </a:rPr>
              <a:t>должен быть </a:t>
            </a:r>
            <a:r>
              <a:rPr lang="ru-RU" sz="1800" b="1" dirty="0" smtClean="0">
                <a:solidFill>
                  <a:schemeClr val="bg1"/>
                </a:solidFill>
              </a:rPr>
              <a:t>суждением </a:t>
            </a:r>
            <a:r>
              <a:rPr lang="ru-RU" sz="1800" b="1" dirty="0" smtClean="0">
                <a:solidFill>
                  <a:srgbClr val="00FFFF"/>
                </a:solidFill>
              </a:rPr>
              <a:t>ясным</a:t>
            </a:r>
            <a:r>
              <a:rPr lang="ru-RU" sz="1800" b="1" dirty="0" smtClean="0">
                <a:solidFill>
                  <a:schemeClr val="bg1"/>
                </a:solidFill>
              </a:rPr>
              <a:t> и </a:t>
            </a:r>
            <a:r>
              <a:rPr lang="ru-RU" sz="1800" b="1" dirty="0" smtClean="0">
                <a:solidFill>
                  <a:srgbClr val="00FFFF"/>
                </a:solidFill>
              </a:rPr>
              <a:t>точно определённым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</a:p>
          <a:p>
            <a:pPr marL="540000" lvl="1" eaLnBrk="1" hangingPunct="1">
              <a:buFontTx/>
              <a:buChar char="•"/>
            </a:pPr>
            <a:r>
              <a:rPr lang="ru-RU" sz="1800" b="1" dirty="0" smtClean="0">
                <a:solidFill>
                  <a:schemeClr val="bg1"/>
                </a:solidFill>
              </a:rPr>
              <a:t>Тезис </a:t>
            </a:r>
            <a:r>
              <a:rPr lang="ru-RU" sz="1800" b="1" dirty="0" smtClean="0">
                <a:solidFill>
                  <a:srgbClr val="00FF00"/>
                </a:solidFill>
              </a:rPr>
              <a:t>должен оставаться </a:t>
            </a:r>
            <a:r>
              <a:rPr lang="ru-RU" sz="1800" b="1" dirty="0" smtClean="0">
                <a:solidFill>
                  <a:srgbClr val="00FFFF"/>
                </a:solidFill>
              </a:rPr>
              <a:t>тождественным</a:t>
            </a:r>
            <a:r>
              <a:rPr lang="ru-RU" sz="1800" b="1" dirty="0" smtClean="0">
                <a:solidFill>
                  <a:schemeClr val="bg1"/>
                </a:solidFill>
              </a:rPr>
              <a:t>, </a:t>
            </a:r>
            <a:br>
              <a:rPr lang="ru-RU" sz="1800" b="1" dirty="0" smtClean="0">
                <a:solidFill>
                  <a:schemeClr val="bg1"/>
                </a:solidFill>
              </a:rPr>
            </a:br>
            <a:r>
              <a:rPr lang="ru-RU" sz="1800" b="1" dirty="0" smtClean="0">
                <a:solidFill>
                  <a:schemeClr val="bg1"/>
                </a:solidFill>
              </a:rPr>
              <a:t>т. е. одним и тем же на протяжении всего доказательства.</a:t>
            </a:r>
          </a:p>
          <a:p>
            <a:pPr marL="540000" lvl="1" eaLnBrk="1" hangingPunct="1">
              <a:buFontTx/>
              <a:buChar char="•"/>
            </a:pPr>
            <a:r>
              <a:rPr lang="ru-RU" sz="1800" b="1" dirty="0" smtClean="0">
                <a:solidFill>
                  <a:schemeClr val="bg1"/>
                </a:solidFill>
              </a:rPr>
              <a:t>Тезис </a:t>
            </a:r>
            <a:r>
              <a:rPr lang="ru-RU" sz="1800" b="1" dirty="0" smtClean="0">
                <a:solidFill>
                  <a:srgbClr val="FF66FF"/>
                </a:solidFill>
              </a:rPr>
              <a:t>не должен содержать в себе</a:t>
            </a:r>
            <a:r>
              <a:rPr lang="ru-RU" sz="1800" b="1" dirty="0" smtClean="0">
                <a:solidFill>
                  <a:srgbClr val="00FF00"/>
                </a:solidFill>
              </a:rPr>
              <a:t> </a:t>
            </a:r>
            <a:r>
              <a:rPr lang="ru-RU" sz="1800" b="1" dirty="0" smtClean="0">
                <a:solidFill>
                  <a:srgbClr val="00FFFF"/>
                </a:solidFill>
              </a:rPr>
              <a:t>логическое противоречие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  <a:endParaRPr lang="ru-RU" sz="1800" b="1" dirty="0" smtClean="0">
              <a:solidFill>
                <a:schemeClr val="bg1"/>
              </a:solidFill>
            </a:endParaRPr>
          </a:p>
          <a:p>
            <a:pPr marL="540000" lvl="1" eaLnBrk="1" hangingPunct="1">
              <a:buFontTx/>
              <a:buChar char="•"/>
            </a:pPr>
            <a:r>
              <a:rPr lang="ru-RU" sz="1800" b="1" dirty="0" smtClean="0">
                <a:solidFill>
                  <a:schemeClr val="bg1"/>
                </a:solidFill>
              </a:rPr>
              <a:t>Тезис </a:t>
            </a:r>
            <a:r>
              <a:rPr lang="ru-RU" sz="1800" b="1" dirty="0" smtClean="0">
                <a:solidFill>
                  <a:srgbClr val="FF66FF"/>
                </a:solidFill>
              </a:rPr>
              <a:t>не должен</a:t>
            </a:r>
            <a:r>
              <a:rPr lang="ru-RU" sz="1800" b="1" dirty="0" smtClean="0">
                <a:solidFill>
                  <a:srgbClr val="00FF00"/>
                </a:solidFill>
              </a:rPr>
              <a:t> </a:t>
            </a:r>
            <a:r>
              <a:rPr lang="ru-RU" sz="1800" b="1" dirty="0" smtClean="0">
                <a:solidFill>
                  <a:srgbClr val="00FFFF"/>
                </a:solidFill>
              </a:rPr>
              <a:t>противоречить другим истинным суждениям</a:t>
            </a:r>
            <a:r>
              <a:rPr lang="ru-RU" sz="1800" b="1" dirty="0" smtClean="0">
                <a:solidFill>
                  <a:schemeClr val="bg1"/>
                </a:solidFill>
              </a:rPr>
              <a:t> </a:t>
            </a:r>
            <a:br>
              <a:rPr lang="ru-RU" sz="1800" b="1" dirty="0" smtClean="0">
                <a:solidFill>
                  <a:schemeClr val="bg1"/>
                </a:solidFill>
              </a:rPr>
            </a:br>
            <a:r>
              <a:rPr lang="ru-RU" sz="1800" b="1" dirty="0" smtClean="0">
                <a:solidFill>
                  <a:schemeClr val="bg1"/>
                </a:solidFill>
              </a:rPr>
              <a:t>по данному вопросу.</a:t>
            </a:r>
          </a:p>
          <a:p>
            <a:pPr marL="540000" lvl="1" eaLnBrk="1" hangingPunct="1">
              <a:buFontTx/>
              <a:buChar char="•"/>
            </a:pPr>
            <a:r>
              <a:rPr lang="ru-RU" sz="1800" b="1" dirty="0" smtClean="0">
                <a:solidFill>
                  <a:schemeClr val="bg1"/>
                </a:solidFill>
              </a:rPr>
              <a:t>Тезис </a:t>
            </a:r>
            <a:r>
              <a:rPr lang="ru-RU" sz="1800" b="1" dirty="0" smtClean="0">
                <a:solidFill>
                  <a:srgbClr val="FF66FF"/>
                </a:solidFill>
              </a:rPr>
              <a:t>должен быть</a:t>
            </a:r>
            <a:r>
              <a:rPr lang="ru-RU" sz="1800" b="1" dirty="0" smtClean="0">
                <a:solidFill>
                  <a:schemeClr val="bg1"/>
                </a:solidFill>
              </a:rPr>
              <a:t> </a:t>
            </a:r>
            <a:r>
              <a:rPr lang="ru-RU" sz="1800" b="1" dirty="0" smtClean="0">
                <a:solidFill>
                  <a:srgbClr val="00FFFF"/>
                </a:solidFill>
              </a:rPr>
              <a:t>обоснован фактами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</a:p>
          <a:p>
            <a:pPr marL="540000" lvl="1" eaLnBrk="1" hangingPunct="1">
              <a:buFontTx/>
              <a:buChar char="•"/>
            </a:pPr>
            <a:r>
              <a:rPr lang="ru-RU" sz="1800" b="1" dirty="0" smtClean="0">
                <a:solidFill>
                  <a:schemeClr val="bg1"/>
                </a:solidFill>
              </a:rPr>
              <a:t>Тезисом </a:t>
            </a:r>
            <a:r>
              <a:rPr lang="ru-RU" sz="1800" b="1" dirty="0" smtClean="0">
                <a:solidFill>
                  <a:srgbClr val="FF66FF"/>
                </a:solidFill>
              </a:rPr>
              <a:t>не должно быть</a:t>
            </a:r>
            <a:r>
              <a:rPr lang="ru-RU" sz="1800" b="1" dirty="0" smtClean="0">
                <a:solidFill>
                  <a:schemeClr val="bg1"/>
                </a:solidFill>
              </a:rPr>
              <a:t> </a:t>
            </a:r>
            <a:r>
              <a:rPr lang="ru-RU" sz="1800" b="1" dirty="0" smtClean="0">
                <a:solidFill>
                  <a:srgbClr val="00FFFF"/>
                </a:solidFill>
              </a:rPr>
              <a:t>суждение</a:t>
            </a:r>
            <a:r>
              <a:rPr lang="ru-RU" sz="1800" b="1" dirty="0" smtClean="0">
                <a:solidFill>
                  <a:schemeClr val="bg1"/>
                </a:solidFill>
              </a:rPr>
              <a:t> </a:t>
            </a:r>
            <a:r>
              <a:rPr lang="ru-RU" sz="1800" b="1" dirty="0" smtClean="0">
                <a:solidFill>
                  <a:srgbClr val="00FFFF"/>
                </a:solidFill>
              </a:rPr>
              <a:t>очевидное</a:t>
            </a:r>
            <a:r>
              <a:rPr lang="ru-RU" sz="1800" b="1" dirty="0" smtClean="0">
                <a:solidFill>
                  <a:schemeClr val="bg1"/>
                </a:solidFill>
              </a:rPr>
              <a:t>, </a:t>
            </a:r>
            <a:br>
              <a:rPr lang="ru-RU" sz="1800" b="1" dirty="0" smtClean="0">
                <a:solidFill>
                  <a:schemeClr val="bg1"/>
                </a:solidFill>
              </a:rPr>
            </a:br>
            <a:r>
              <a:rPr lang="ru-RU" sz="1800" b="1" dirty="0" smtClean="0">
                <a:solidFill>
                  <a:schemeClr val="bg1"/>
                </a:solidFill>
              </a:rPr>
              <a:t>так как то, что достоверно само по себе, не требует доказательства.</a:t>
            </a:r>
          </a:p>
          <a:p>
            <a:pPr marL="792000" lvl="1" eaLnBrk="1" hangingPunct="1">
              <a:buClr>
                <a:srgbClr val="FF7C80"/>
              </a:buClr>
              <a:buFont typeface="Courier New" pitchFamily="49" charset="0"/>
              <a:buChar char="o"/>
            </a:pPr>
            <a:r>
              <a:rPr lang="ru-RU" sz="1700" b="1" dirty="0" smtClean="0">
                <a:solidFill>
                  <a:srgbClr val="FF7C80"/>
                </a:solidFill>
              </a:rPr>
              <a:t>Кошки не умеют летать</a:t>
            </a:r>
            <a:r>
              <a:rPr lang="en-US" sz="1700" b="1" dirty="0" smtClean="0">
                <a:solidFill>
                  <a:srgbClr val="FF7C80"/>
                </a:solidFill>
              </a:rPr>
              <a:t>.</a:t>
            </a:r>
            <a:endParaRPr lang="ru-RU" sz="1700" b="1" dirty="0" smtClean="0">
              <a:solidFill>
                <a:srgbClr val="FF7C80"/>
              </a:solidFill>
            </a:endParaRPr>
          </a:p>
          <a:p>
            <a:pPr marL="972000" lvl="2" eaLnBrk="1" hangingPunct="1">
              <a:buFont typeface="Wingdings" pitchFamily="2" charset="2"/>
              <a:buChar char="§"/>
            </a:pPr>
            <a:r>
              <a:rPr lang="ru-RU" sz="1600" b="1" dirty="0" smtClean="0">
                <a:solidFill>
                  <a:schemeClr val="bg1"/>
                </a:solidFill>
              </a:rPr>
              <a:t>В обоснование этого утверждения можно, конечно, сослаться на то, </a:t>
            </a:r>
            <a:br>
              <a:rPr lang="ru-RU" sz="1600" b="1" dirty="0" smtClean="0">
                <a:solidFill>
                  <a:schemeClr val="bg1"/>
                </a:solidFill>
              </a:rPr>
            </a:br>
            <a:r>
              <a:rPr lang="ru-RU" sz="1600" b="1" dirty="0" smtClean="0">
                <a:solidFill>
                  <a:schemeClr val="bg1"/>
                </a:solidFill>
              </a:rPr>
              <a:t>что кошки не имеют крыльев и прочих приспособлений, необходимых для полёта. Эти указания не лишены смысла, если требуется </a:t>
            </a:r>
            <a:r>
              <a:rPr lang="ru-RU" sz="1600" b="1" dirty="0" smtClean="0">
                <a:solidFill>
                  <a:srgbClr val="FFFF00"/>
                </a:solidFill>
              </a:rPr>
              <a:t>объяснить, почему</a:t>
            </a:r>
            <a:r>
              <a:rPr lang="ru-RU" sz="1600" b="1" dirty="0" smtClean="0">
                <a:solidFill>
                  <a:schemeClr val="bg1"/>
                </a:solidFill>
              </a:rPr>
              <a:t> кошки не способны летать, но</a:t>
            </a:r>
            <a:r>
              <a:rPr lang="ru-RU" sz="1600" b="1" dirty="0" smtClean="0">
                <a:solidFill>
                  <a:srgbClr val="FFFF00"/>
                </a:solidFill>
              </a:rPr>
              <a:t> тезис не теряет очевидности</a:t>
            </a:r>
            <a:r>
              <a:rPr lang="ru-RU" sz="1600" b="1" dirty="0" smtClean="0">
                <a:solidFill>
                  <a:schemeClr val="bg1"/>
                </a:solidFill>
              </a:rPr>
              <a:t> </a:t>
            </a:r>
            <a:br>
              <a:rPr lang="ru-RU" sz="1600" b="1" dirty="0" smtClean="0">
                <a:solidFill>
                  <a:schemeClr val="bg1"/>
                </a:solidFill>
              </a:rPr>
            </a:br>
            <a:r>
              <a:rPr lang="ru-RU" sz="1600" b="1" dirty="0" smtClean="0">
                <a:solidFill>
                  <a:schemeClr val="bg1"/>
                </a:solidFill>
              </a:rPr>
              <a:t>и без таких объяснений</a:t>
            </a:r>
            <a:r>
              <a:rPr lang="en-US" sz="1600" b="1" dirty="0" smtClean="0">
                <a:solidFill>
                  <a:schemeClr val="bg1"/>
                </a:solidFill>
              </a:rPr>
              <a:t>.</a:t>
            </a:r>
            <a:endParaRPr lang="en-US" sz="1600" b="1" dirty="0" smtClean="0">
              <a:solidFill>
                <a:srgbClr val="FF66FF"/>
              </a:solidFill>
            </a:endParaRPr>
          </a:p>
        </p:txBody>
      </p:sp>
      <p:sp>
        <p:nvSpPr>
          <p:cNvPr id="3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080000"/>
          </a:xfrm>
          <a:noFill/>
        </p:spPr>
        <p:txBody>
          <a:bodyPr anchor="ctr" anchorCtr="1"/>
          <a:lstStyle/>
          <a:p>
            <a:pPr eaLnBrk="1" hangingPunct="1"/>
            <a:r>
              <a:rPr lang="ru-RU" sz="2800" b="1" dirty="0" smtClean="0">
                <a:solidFill>
                  <a:schemeClr val="bg1"/>
                </a:solidFill>
              </a:rPr>
              <a:t>Тезис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5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25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25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54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9254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9254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54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9254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9254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2547" grpId="0" build="p" bldLvl="5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080000"/>
          </a:xfrm>
          <a:noFill/>
        </p:spPr>
        <p:txBody>
          <a:bodyPr anchor="ctr" anchorCtr="1"/>
          <a:lstStyle/>
          <a:p>
            <a:pPr eaLnBrk="1" hangingPunct="1"/>
            <a:r>
              <a:rPr lang="ru-RU" sz="2800" b="1" dirty="0" smtClean="0">
                <a:solidFill>
                  <a:schemeClr val="bg1"/>
                </a:solidFill>
              </a:rPr>
              <a:t>Тезис</a:t>
            </a:r>
          </a:p>
        </p:txBody>
      </p:sp>
      <p:sp>
        <p:nvSpPr>
          <p:cNvPr id="4925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80000" y="828000"/>
            <a:ext cx="8784000" cy="5868000"/>
          </a:xfrm>
          <a:noFill/>
        </p:spPr>
        <p:txBody>
          <a:bodyPr/>
          <a:lstStyle/>
          <a:p>
            <a:pPr eaLnBrk="1" hangingPunct="1">
              <a:buFont typeface="Wingdings" pitchFamily="2" charset="2"/>
              <a:buChar char="q"/>
            </a:pPr>
            <a:r>
              <a:rPr lang="ru-RU" sz="2000" b="1" dirty="0" smtClean="0">
                <a:solidFill>
                  <a:srgbClr val="FFFF00"/>
                </a:solidFill>
              </a:rPr>
              <a:t>Основное требование к тезису:</a:t>
            </a:r>
          </a:p>
          <a:p>
            <a:pPr marL="540000" lvl="1" eaLnBrk="1" hangingPunct="1">
              <a:buClr>
                <a:schemeClr val="bg1"/>
              </a:buClr>
              <a:buFontTx/>
              <a:buChar char="•"/>
            </a:pPr>
            <a:r>
              <a:rPr lang="ru-RU" sz="1800" b="1" dirty="0" smtClean="0">
                <a:solidFill>
                  <a:schemeClr val="bg1"/>
                </a:solidFill>
              </a:rPr>
              <a:t>Тезис</a:t>
            </a:r>
            <a:r>
              <a:rPr lang="ru-RU" sz="1800" b="1" dirty="0" smtClean="0">
                <a:solidFill>
                  <a:srgbClr val="00FF00"/>
                </a:solidFill>
              </a:rPr>
              <a:t> должен быть </a:t>
            </a:r>
            <a:r>
              <a:rPr lang="ru-RU" sz="1800" b="1" dirty="0" smtClean="0">
                <a:solidFill>
                  <a:srgbClr val="00FFFF"/>
                </a:solidFill>
              </a:rPr>
              <a:t>истинным суждением</a:t>
            </a:r>
            <a:r>
              <a:rPr lang="ru-RU" sz="1800" b="1" dirty="0" smtClean="0">
                <a:solidFill>
                  <a:schemeClr val="bg1"/>
                </a:solidFill>
              </a:rPr>
              <a:t>. </a:t>
            </a:r>
          </a:p>
          <a:p>
            <a:pPr eaLnBrk="1" hangingPunct="1">
              <a:buFont typeface="Wingdings" pitchFamily="2" charset="2"/>
              <a:buChar char="q"/>
            </a:pPr>
            <a:r>
              <a:rPr lang="ru-RU" sz="2000" b="1" dirty="0" smtClean="0">
                <a:solidFill>
                  <a:srgbClr val="FFFF00"/>
                </a:solidFill>
              </a:rPr>
              <a:t>Правила тезиса:</a:t>
            </a:r>
          </a:p>
          <a:p>
            <a:pPr marL="540000" lvl="1" eaLnBrk="1" hangingPunct="1">
              <a:buFontTx/>
              <a:buChar char="•"/>
            </a:pPr>
            <a:r>
              <a:rPr lang="ru-RU" sz="1800" b="1" dirty="0" smtClean="0">
                <a:solidFill>
                  <a:schemeClr val="bg1"/>
                </a:solidFill>
              </a:rPr>
              <a:t>Тезис </a:t>
            </a:r>
            <a:r>
              <a:rPr lang="ru-RU" sz="1800" b="1" dirty="0" smtClean="0">
                <a:solidFill>
                  <a:srgbClr val="00FF00"/>
                </a:solidFill>
              </a:rPr>
              <a:t>должен быть </a:t>
            </a:r>
            <a:r>
              <a:rPr lang="ru-RU" sz="1800" b="1" dirty="0" smtClean="0">
                <a:solidFill>
                  <a:schemeClr val="bg1"/>
                </a:solidFill>
              </a:rPr>
              <a:t>суждением </a:t>
            </a:r>
            <a:r>
              <a:rPr lang="ru-RU" sz="1800" b="1" dirty="0" smtClean="0">
                <a:solidFill>
                  <a:srgbClr val="00FFFF"/>
                </a:solidFill>
              </a:rPr>
              <a:t>ясным</a:t>
            </a:r>
            <a:r>
              <a:rPr lang="ru-RU" sz="1800" b="1" dirty="0" smtClean="0">
                <a:solidFill>
                  <a:schemeClr val="bg1"/>
                </a:solidFill>
              </a:rPr>
              <a:t> и </a:t>
            </a:r>
            <a:r>
              <a:rPr lang="ru-RU" sz="1800" b="1" dirty="0" smtClean="0">
                <a:solidFill>
                  <a:srgbClr val="00FFFF"/>
                </a:solidFill>
              </a:rPr>
              <a:t>точно определённым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</a:p>
          <a:p>
            <a:pPr marL="540000" lvl="1" eaLnBrk="1" hangingPunct="1">
              <a:buFontTx/>
              <a:buChar char="•"/>
            </a:pPr>
            <a:r>
              <a:rPr lang="ru-RU" sz="1800" b="1" dirty="0" smtClean="0">
                <a:solidFill>
                  <a:schemeClr val="bg1"/>
                </a:solidFill>
              </a:rPr>
              <a:t>Тезис </a:t>
            </a:r>
            <a:r>
              <a:rPr lang="ru-RU" sz="1800" b="1" dirty="0" smtClean="0">
                <a:solidFill>
                  <a:srgbClr val="00FF00"/>
                </a:solidFill>
              </a:rPr>
              <a:t>должен оставаться </a:t>
            </a:r>
            <a:r>
              <a:rPr lang="ru-RU" sz="1800" b="1" dirty="0" smtClean="0">
                <a:solidFill>
                  <a:srgbClr val="00FFFF"/>
                </a:solidFill>
              </a:rPr>
              <a:t>тождественным</a:t>
            </a:r>
            <a:r>
              <a:rPr lang="ru-RU" sz="1800" b="1" dirty="0" smtClean="0">
                <a:solidFill>
                  <a:schemeClr val="bg1"/>
                </a:solidFill>
              </a:rPr>
              <a:t>, </a:t>
            </a:r>
            <a:br>
              <a:rPr lang="ru-RU" sz="1800" b="1" dirty="0" smtClean="0">
                <a:solidFill>
                  <a:schemeClr val="bg1"/>
                </a:solidFill>
              </a:rPr>
            </a:br>
            <a:r>
              <a:rPr lang="ru-RU" sz="1800" b="1" dirty="0" smtClean="0">
                <a:solidFill>
                  <a:schemeClr val="bg1"/>
                </a:solidFill>
              </a:rPr>
              <a:t>т. е. одним и тем же на протяжении всего доказательства.</a:t>
            </a:r>
          </a:p>
          <a:p>
            <a:pPr marL="540000" lvl="1" eaLnBrk="1" hangingPunct="1">
              <a:buFontTx/>
              <a:buChar char="•"/>
            </a:pPr>
            <a:r>
              <a:rPr lang="ru-RU" sz="1800" b="1" dirty="0" smtClean="0">
                <a:solidFill>
                  <a:schemeClr val="bg1"/>
                </a:solidFill>
              </a:rPr>
              <a:t>Тезис </a:t>
            </a:r>
            <a:r>
              <a:rPr lang="ru-RU" sz="1800" b="1" dirty="0" smtClean="0">
                <a:solidFill>
                  <a:srgbClr val="FF66FF"/>
                </a:solidFill>
              </a:rPr>
              <a:t>не должен содержать в себе</a:t>
            </a:r>
            <a:r>
              <a:rPr lang="ru-RU" sz="1800" b="1" dirty="0" smtClean="0">
                <a:solidFill>
                  <a:srgbClr val="00FF00"/>
                </a:solidFill>
              </a:rPr>
              <a:t> </a:t>
            </a:r>
            <a:r>
              <a:rPr lang="ru-RU" sz="1800" b="1" dirty="0" smtClean="0">
                <a:solidFill>
                  <a:srgbClr val="00FFFF"/>
                </a:solidFill>
              </a:rPr>
              <a:t>логическое противоречие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  <a:endParaRPr lang="ru-RU" sz="1800" b="1" dirty="0" smtClean="0">
              <a:solidFill>
                <a:schemeClr val="bg1"/>
              </a:solidFill>
            </a:endParaRPr>
          </a:p>
          <a:p>
            <a:pPr marL="540000" lvl="1" eaLnBrk="1" hangingPunct="1">
              <a:buFontTx/>
              <a:buChar char="•"/>
            </a:pPr>
            <a:r>
              <a:rPr lang="ru-RU" sz="1800" b="1" dirty="0" smtClean="0">
                <a:solidFill>
                  <a:schemeClr val="bg1"/>
                </a:solidFill>
              </a:rPr>
              <a:t>Тезис </a:t>
            </a:r>
            <a:r>
              <a:rPr lang="ru-RU" sz="1800" b="1" dirty="0" smtClean="0">
                <a:solidFill>
                  <a:srgbClr val="FF66FF"/>
                </a:solidFill>
              </a:rPr>
              <a:t>не должен</a:t>
            </a:r>
            <a:r>
              <a:rPr lang="ru-RU" sz="1800" b="1" dirty="0" smtClean="0">
                <a:solidFill>
                  <a:srgbClr val="00FF00"/>
                </a:solidFill>
              </a:rPr>
              <a:t> </a:t>
            </a:r>
            <a:r>
              <a:rPr lang="ru-RU" sz="1800" b="1" dirty="0" smtClean="0">
                <a:solidFill>
                  <a:srgbClr val="00FFFF"/>
                </a:solidFill>
              </a:rPr>
              <a:t>противоречить другим истинным суждениям</a:t>
            </a:r>
            <a:r>
              <a:rPr lang="ru-RU" sz="1800" b="1" dirty="0" smtClean="0">
                <a:solidFill>
                  <a:schemeClr val="bg1"/>
                </a:solidFill>
              </a:rPr>
              <a:t> </a:t>
            </a:r>
            <a:br>
              <a:rPr lang="ru-RU" sz="1800" b="1" dirty="0" smtClean="0">
                <a:solidFill>
                  <a:schemeClr val="bg1"/>
                </a:solidFill>
              </a:rPr>
            </a:br>
            <a:r>
              <a:rPr lang="ru-RU" sz="1800" b="1" dirty="0" smtClean="0">
                <a:solidFill>
                  <a:schemeClr val="bg1"/>
                </a:solidFill>
              </a:rPr>
              <a:t>по данному вопросу.</a:t>
            </a:r>
          </a:p>
          <a:p>
            <a:pPr marL="540000" lvl="1" eaLnBrk="1" hangingPunct="1">
              <a:buFontTx/>
              <a:buChar char="•"/>
            </a:pPr>
            <a:r>
              <a:rPr lang="ru-RU" sz="1800" b="1" dirty="0" smtClean="0">
                <a:solidFill>
                  <a:schemeClr val="bg1"/>
                </a:solidFill>
              </a:rPr>
              <a:t>Тезис </a:t>
            </a:r>
            <a:r>
              <a:rPr lang="ru-RU" sz="1800" b="1" dirty="0" smtClean="0">
                <a:solidFill>
                  <a:srgbClr val="FF66FF"/>
                </a:solidFill>
              </a:rPr>
              <a:t>должен быть</a:t>
            </a:r>
            <a:r>
              <a:rPr lang="ru-RU" sz="1800" b="1" dirty="0" smtClean="0">
                <a:solidFill>
                  <a:schemeClr val="bg1"/>
                </a:solidFill>
              </a:rPr>
              <a:t> </a:t>
            </a:r>
            <a:r>
              <a:rPr lang="ru-RU" sz="1800" b="1" dirty="0" smtClean="0">
                <a:solidFill>
                  <a:srgbClr val="00FFFF"/>
                </a:solidFill>
              </a:rPr>
              <a:t>обоснован фактами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</a:p>
          <a:p>
            <a:pPr marL="540000" lvl="1" eaLnBrk="1" hangingPunct="1">
              <a:buFontTx/>
              <a:buChar char="•"/>
            </a:pPr>
            <a:r>
              <a:rPr lang="ru-RU" sz="1800" b="1" dirty="0" smtClean="0">
                <a:solidFill>
                  <a:schemeClr val="bg1"/>
                </a:solidFill>
              </a:rPr>
              <a:t>Тезисом </a:t>
            </a:r>
            <a:r>
              <a:rPr lang="ru-RU" sz="1800" b="1" dirty="0" smtClean="0">
                <a:solidFill>
                  <a:srgbClr val="FF66FF"/>
                </a:solidFill>
              </a:rPr>
              <a:t>не должно быть</a:t>
            </a:r>
            <a:r>
              <a:rPr lang="ru-RU" sz="1800" b="1" dirty="0" smtClean="0">
                <a:solidFill>
                  <a:schemeClr val="bg1"/>
                </a:solidFill>
              </a:rPr>
              <a:t> </a:t>
            </a:r>
            <a:r>
              <a:rPr lang="ru-RU" sz="1800" b="1" dirty="0" smtClean="0">
                <a:solidFill>
                  <a:srgbClr val="00FFFF"/>
                </a:solidFill>
              </a:rPr>
              <a:t>суждение</a:t>
            </a:r>
            <a:r>
              <a:rPr lang="ru-RU" sz="1800" b="1" dirty="0" smtClean="0">
                <a:solidFill>
                  <a:schemeClr val="bg1"/>
                </a:solidFill>
              </a:rPr>
              <a:t> </a:t>
            </a:r>
            <a:r>
              <a:rPr lang="ru-RU" sz="1800" b="1" dirty="0" smtClean="0">
                <a:solidFill>
                  <a:srgbClr val="00FFFF"/>
                </a:solidFill>
              </a:rPr>
              <a:t>очевидное</a:t>
            </a:r>
            <a:r>
              <a:rPr lang="ru-RU" sz="1800" b="1" dirty="0" smtClean="0">
                <a:solidFill>
                  <a:schemeClr val="bg1"/>
                </a:solidFill>
              </a:rPr>
              <a:t>, </a:t>
            </a:r>
            <a:br>
              <a:rPr lang="ru-RU" sz="1800" b="1" dirty="0" smtClean="0">
                <a:solidFill>
                  <a:schemeClr val="bg1"/>
                </a:solidFill>
              </a:rPr>
            </a:br>
            <a:r>
              <a:rPr lang="ru-RU" sz="1800" b="1" dirty="0" smtClean="0">
                <a:solidFill>
                  <a:schemeClr val="bg1"/>
                </a:solidFill>
              </a:rPr>
              <a:t>так как то, что достоверно само по себе, не требует доказательства.</a:t>
            </a:r>
          </a:p>
          <a:p>
            <a:pPr marL="540000" lvl="1" eaLnBrk="1" hangingPunct="1">
              <a:buFontTx/>
              <a:buChar char="•"/>
            </a:pPr>
            <a:r>
              <a:rPr lang="ru-RU" sz="1800" b="1" dirty="0" smtClean="0">
                <a:solidFill>
                  <a:schemeClr val="bg1"/>
                </a:solidFill>
              </a:rPr>
              <a:t>Тезис </a:t>
            </a:r>
            <a:r>
              <a:rPr lang="ru-RU" sz="1800" b="1" dirty="0" smtClean="0">
                <a:solidFill>
                  <a:srgbClr val="00FF00"/>
                </a:solidFill>
              </a:rPr>
              <a:t>должен</a:t>
            </a:r>
            <a:r>
              <a:rPr lang="ru-RU" sz="1800" b="1" dirty="0" smtClean="0">
                <a:solidFill>
                  <a:schemeClr val="bg1"/>
                </a:solidFill>
              </a:rPr>
              <a:t> </a:t>
            </a:r>
            <a:r>
              <a:rPr lang="ru-RU" sz="1800" b="1" dirty="0" smtClean="0">
                <a:solidFill>
                  <a:srgbClr val="00FFFF"/>
                </a:solidFill>
              </a:rPr>
              <a:t>определять собою весь ход доказательства</a:t>
            </a:r>
            <a:r>
              <a:rPr lang="ru-RU" sz="1800" b="1" dirty="0" smtClean="0">
                <a:solidFill>
                  <a:schemeClr val="bg1"/>
                </a:solidFill>
              </a:rPr>
              <a:t> – с тем чтобы в итоге было доказано именно то, что требовалось доказать.</a:t>
            </a:r>
          </a:p>
          <a:p>
            <a:pPr marL="792000" lvl="1" eaLnBrk="1" hangingPunct="1">
              <a:buClr>
                <a:srgbClr val="FF7C80"/>
              </a:buClr>
              <a:buFont typeface="Courier New" pitchFamily="49" charset="0"/>
              <a:buChar char="o"/>
            </a:pPr>
            <a:r>
              <a:rPr lang="ru-RU" sz="1700" b="1" dirty="0" smtClean="0">
                <a:solidFill>
                  <a:srgbClr val="FF7C80"/>
                </a:solidFill>
              </a:rPr>
              <a:t>Земля имеет форму шара, так как при удалении корабля от берега сперва скрываются за горизонтом его мачты, а потом уже корпус.</a:t>
            </a:r>
          </a:p>
          <a:p>
            <a:pPr marL="972000" lvl="2" eaLnBrk="1" hangingPunct="1">
              <a:buFont typeface="Wingdings" pitchFamily="2" charset="2"/>
              <a:buChar char="§"/>
            </a:pPr>
            <a:r>
              <a:rPr lang="ru-RU" sz="1600" b="1" dirty="0" smtClean="0">
                <a:solidFill>
                  <a:schemeClr val="bg1"/>
                </a:solidFill>
              </a:rPr>
              <a:t>Приведённый довод доказывает кривизну земной поверхности, </a:t>
            </a:r>
            <a:br>
              <a:rPr lang="ru-RU" sz="1600" b="1" dirty="0" smtClean="0">
                <a:solidFill>
                  <a:schemeClr val="bg1"/>
                </a:solidFill>
              </a:rPr>
            </a:br>
            <a:r>
              <a:rPr lang="ru-RU" sz="1600" b="1" dirty="0" smtClean="0">
                <a:solidFill>
                  <a:schemeClr val="bg1"/>
                </a:solidFill>
              </a:rPr>
              <a:t>но не её шарообразность. </a:t>
            </a:r>
            <a:endParaRPr lang="en-US" sz="1600" b="1" dirty="0" smtClean="0">
              <a:solidFill>
                <a:srgbClr val="FF66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54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254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254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54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9254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9254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54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9254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9254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2547" grpId="0" build="p" bldLvl="5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1980000" y="1980000"/>
            <a:ext cx="5184000" cy="2340000"/>
          </a:xfrm>
          <a:prstGeom prst="rect">
            <a:avLst/>
          </a:prstGeom>
          <a:noFill/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r>
              <a:rPr lang="ru-RU" sz="2000" dirty="0" smtClean="0">
                <a:solidFill>
                  <a:srgbClr val="FFFF00"/>
                </a:solidFill>
              </a:rPr>
              <a:t>Довод</a:t>
            </a:r>
            <a:r>
              <a:rPr lang="en-US" sz="2000" dirty="0" smtClean="0">
                <a:solidFill>
                  <a:srgbClr val="FFFF00"/>
                </a:solidFill>
              </a:rPr>
              <a:t> </a:t>
            </a:r>
            <a:r>
              <a:rPr lang="ru-RU" sz="2000" dirty="0" smtClean="0">
                <a:solidFill>
                  <a:srgbClr val="FFFF00"/>
                </a:solidFill>
              </a:rPr>
              <a:t>(основание, аргумент)</a:t>
            </a:r>
            <a:r>
              <a:rPr lang="ru-RU" sz="2000" dirty="0" smtClean="0"/>
              <a:t> – </a:t>
            </a:r>
            <a:r>
              <a:rPr lang="ru-RU" sz="2000" dirty="0" smtClean="0">
                <a:solidFill>
                  <a:srgbClr val="FFFF00"/>
                </a:solidFill>
              </a:rPr>
              <a:t/>
            </a:r>
            <a:br>
              <a:rPr lang="ru-RU" sz="2000" dirty="0" smtClean="0">
                <a:solidFill>
                  <a:srgbClr val="FFFF00"/>
                </a:solidFill>
              </a:rPr>
            </a:br>
            <a:r>
              <a:rPr lang="ru-RU" dirty="0" smtClean="0"/>
              <a:t>составная часть всякого доказательства, под которой понимается мысль, истинность которой проверена и доказана и которая поэтому может быть приведена в обоснование истинности или ложности высказанного положения. </a:t>
            </a:r>
            <a:endParaRPr lang="ru-RU" dirty="0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3600"/>
            <a:ext cx="8229600" cy="1143000"/>
          </a:xfrm>
          <a:noFill/>
        </p:spPr>
        <p:txBody>
          <a:bodyPr anchor="ctr" anchorCtr="1"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Структура доказательства 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Довод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080000" y="4500000"/>
            <a:ext cx="698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noAutofit/>
          </a:bodyPr>
          <a:lstStyle/>
          <a:p>
            <a:r>
              <a:rPr lang="ru-RU" sz="1800" b="1" dirty="0" smtClean="0">
                <a:solidFill>
                  <a:srgbClr val="FFFFFF"/>
                </a:solidFill>
              </a:rPr>
              <a:t>Н. И. Кондаков. Логический словарь</a:t>
            </a:r>
            <a:endParaRPr lang="ru-RU" sz="1800" b="1" dirty="0">
              <a:solidFill>
                <a:srgbClr val="FFFFFF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5220000"/>
            <a:ext cx="9144000" cy="1080000"/>
          </a:xfrm>
          <a:prstGeom prst="rect">
            <a:avLst/>
          </a:prstGeom>
          <a:noFill/>
        </p:spPr>
        <p:txBody>
          <a:bodyPr wrap="square" rtlCol="0" anchor="ctr" anchorCtr="1">
            <a:noAutofit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Доводы</a:t>
            </a:r>
            <a:r>
              <a:rPr lang="ru-RU" dirty="0" smtClean="0"/>
              <a:t> представляют собой </a:t>
            </a:r>
            <a:br>
              <a:rPr lang="ru-RU" dirty="0" smtClean="0"/>
            </a:br>
            <a:r>
              <a:rPr lang="ru-RU" dirty="0" smtClean="0">
                <a:solidFill>
                  <a:srgbClr val="00FFFF"/>
                </a:solidFill>
              </a:rPr>
              <a:t>посылки</a:t>
            </a:r>
            <a:r>
              <a:rPr lang="ru-RU" dirty="0" smtClean="0"/>
              <a:t> умозаключения, </a:t>
            </a:r>
            <a:r>
              <a:rPr lang="ru-RU" dirty="0" smtClean="0">
                <a:solidFill>
                  <a:srgbClr val="00FFFF"/>
                </a:solidFill>
              </a:rPr>
              <a:t>выводом</a:t>
            </a:r>
            <a:r>
              <a:rPr lang="ru-RU" dirty="0" smtClean="0"/>
              <a:t> которого </a:t>
            </a:r>
            <a:br>
              <a:rPr lang="ru-RU" dirty="0" smtClean="0"/>
            </a:br>
            <a:r>
              <a:rPr lang="ru-RU" dirty="0" smtClean="0"/>
              <a:t>является подлежащий обоснованию </a:t>
            </a:r>
            <a:r>
              <a:rPr lang="ru-RU" dirty="0" smtClean="0">
                <a:solidFill>
                  <a:srgbClr val="FFFF00"/>
                </a:solidFill>
              </a:rPr>
              <a:t>тезис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360000" y="1620000"/>
            <a:ext cx="4104000" cy="1368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r>
              <a:rPr lang="ru-RU" sz="2000" dirty="0" smtClean="0">
                <a:solidFill>
                  <a:srgbClr val="FFFF00"/>
                </a:solidFill>
                <a:cs typeface="Arial" charset="0"/>
              </a:rPr>
              <a:t>Формальная ошибка 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есть ошибка в аргументации, обусловленная </a:t>
            </a:r>
            <a:r>
              <a:rPr lang="ru-RU" dirty="0" smtClean="0">
                <a:solidFill>
                  <a:srgbClr val="FF66FF"/>
                </a:solidFill>
              </a:rPr>
              <a:t>нарушением правил</a:t>
            </a:r>
            <a:r>
              <a:rPr lang="ru-RU" dirty="0" smtClean="0"/>
              <a:t> логического вывода.</a:t>
            </a:r>
            <a:endParaRPr lang="ru-RU" dirty="0">
              <a:solidFill>
                <a:srgbClr val="FF66FF"/>
              </a:solidFill>
            </a:endParaRPr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4680000" y="1620000"/>
            <a:ext cx="4104000" cy="1368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r>
              <a:rPr lang="ru-RU" sz="2000" dirty="0" smtClean="0">
                <a:solidFill>
                  <a:srgbClr val="FFFF00"/>
                </a:solidFill>
                <a:cs typeface="Arial" charset="0"/>
              </a:rPr>
              <a:t>Неформальная ошибка 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 есть ошибка в аргументации, обусловленная </a:t>
            </a:r>
            <a:r>
              <a:rPr lang="ru-RU" dirty="0" smtClean="0">
                <a:solidFill>
                  <a:srgbClr val="FF66FF"/>
                </a:solidFill>
              </a:rPr>
              <a:t>ложностью</a:t>
            </a:r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/>
              <a:t>или </a:t>
            </a:r>
            <a:r>
              <a:rPr lang="ru-RU" dirty="0" smtClean="0">
                <a:solidFill>
                  <a:srgbClr val="FF66FF"/>
                </a:solidFill>
              </a:rPr>
              <a:t>сомнительностью</a:t>
            </a:r>
            <a:r>
              <a:rPr lang="ru-RU" dirty="0" smtClean="0"/>
              <a:t> доводов.</a:t>
            </a:r>
            <a:endParaRPr lang="ru-RU" dirty="0">
              <a:solidFill>
                <a:srgbClr val="FF66FF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860000" y="3204000"/>
            <a:ext cx="3744000" cy="9360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 anchor="ctr" anchorCtr="1">
            <a:noAutofit/>
          </a:bodyPr>
          <a:lstStyle/>
          <a:p>
            <a:r>
              <a:rPr lang="ru-RU" dirty="0" smtClean="0"/>
              <a:t>Неформальная ошибка есть </a:t>
            </a:r>
            <a:r>
              <a:rPr lang="ru-RU" dirty="0" smtClean="0">
                <a:solidFill>
                  <a:srgbClr val="00FF00"/>
                </a:solidFill>
              </a:rPr>
              <a:t>корректный</a:t>
            </a:r>
            <a:r>
              <a:rPr lang="ru-RU" dirty="0" smtClean="0"/>
              <a:t> вывод из </a:t>
            </a:r>
            <a:r>
              <a:rPr lang="ru-RU" dirty="0" smtClean="0">
                <a:solidFill>
                  <a:srgbClr val="FF66FF"/>
                </a:solidFill>
              </a:rPr>
              <a:t>ложных</a:t>
            </a:r>
            <a:r>
              <a:rPr lang="ru-RU" dirty="0" smtClean="0"/>
              <a:t> или </a:t>
            </a:r>
            <a:r>
              <a:rPr lang="ru-RU" dirty="0" smtClean="0">
                <a:solidFill>
                  <a:srgbClr val="FF66FF"/>
                </a:solidFill>
              </a:rPr>
              <a:t>сомнительных</a:t>
            </a:r>
            <a:r>
              <a:rPr lang="ru-RU" dirty="0" smtClean="0"/>
              <a:t> посылок.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540000" y="3204000"/>
            <a:ext cx="3744000" cy="9360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 anchor="ctr" anchorCtr="1">
            <a:noAutofit/>
          </a:bodyPr>
          <a:lstStyle/>
          <a:p>
            <a:r>
              <a:rPr lang="ru-RU" dirty="0" smtClean="0"/>
              <a:t>Формальная ошибка </a:t>
            </a:r>
            <a:br>
              <a:rPr lang="ru-RU" dirty="0" smtClean="0"/>
            </a:br>
            <a:r>
              <a:rPr lang="ru-RU" dirty="0" smtClean="0"/>
              <a:t>есть </a:t>
            </a:r>
            <a:r>
              <a:rPr lang="ru-RU" dirty="0" smtClean="0">
                <a:solidFill>
                  <a:srgbClr val="FF66FF"/>
                </a:solidFill>
              </a:rPr>
              <a:t>некорректный</a:t>
            </a:r>
            <a:r>
              <a:rPr lang="ru-RU" dirty="0" smtClean="0"/>
              <a:t> вывод, </a:t>
            </a:r>
            <a:br>
              <a:rPr lang="ru-RU" dirty="0" smtClean="0"/>
            </a:br>
            <a:r>
              <a:rPr lang="ru-RU" dirty="0" smtClean="0"/>
              <a:t>не следующий из посылок. </a:t>
            </a:r>
            <a:endParaRPr lang="ru-RU" dirty="0"/>
          </a:p>
        </p:txBody>
      </p:sp>
      <p:sp>
        <p:nvSpPr>
          <p:cNvPr id="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3600"/>
            <a:ext cx="8229600" cy="1143000"/>
          </a:xfrm>
          <a:noFill/>
        </p:spPr>
        <p:txBody>
          <a:bodyPr anchor="ctr" anchorCtr="1"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Структура доказательства 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Довод</a:t>
            </a: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360000" y="4356000"/>
            <a:ext cx="4104000" cy="2196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sz="2000" dirty="0" smtClean="0">
                <a:solidFill>
                  <a:srgbClr val="FFFF00"/>
                </a:solidFill>
              </a:rPr>
              <a:t>Корректное умозаключение </a:t>
            </a:r>
            <a:r>
              <a:rPr lang="ru-RU" sz="2000" dirty="0" smtClean="0">
                <a:solidFill>
                  <a:srgbClr val="00FFFF"/>
                </a:solidFill>
              </a:rPr>
              <a:t/>
            </a:r>
            <a:br>
              <a:rPr lang="ru-RU" sz="2000" dirty="0" smtClean="0">
                <a:solidFill>
                  <a:srgbClr val="00FFFF"/>
                </a:solidFill>
              </a:rPr>
            </a:br>
            <a:r>
              <a:rPr lang="ru-RU" dirty="0" smtClean="0"/>
              <a:t>есть построение такого суждения из материи других </a:t>
            </a:r>
            <a:br>
              <a:rPr lang="ru-RU" dirty="0" smtClean="0"/>
            </a:br>
            <a:r>
              <a:rPr lang="ru-RU" dirty="0" smtClean="0"/>
              <a:t>суждений, замена которого </a:t>
            </a:r>
            <a:br>
              <a:rPr lang="ru-RU" dirty="0" smtClean="0"/>
            </a:br>
            <a:r>
              <a:rPr lang="ru-RU" dirty="0" smtClean="0">
                <a:solidFill>
                  <a:srgbClr val="FF66FF"/>
                </a:solidFill>
              </a:rPr>
              <a:t>противоречащим</a:t>
            </a:r>
            <a:r>
              <a:rPr lang="ru-RU" dirty="0" smtClean="0"/>
              <a:t> ему суждением приводит к </a:t>
            </a:r>
            <a:r>
              <a:rPr lang="ru-RU" dirty="0" smtClean="0">
                <a:solidFill>
                  <a:srgbClr val="FF66FF"/>
                </a:solidFill>
              </a:rPr>
              <a:t>противоречию</a:t>
            </a:r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/>
              <a:t>с посылками.</a:t>
            </a:r>
            <a:endParaRPr lang="ru-RU" dirty="0"/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4680000" y="4356000"/>
            <a:ext cx="4104000" cy="2196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dirty="0" smtClean="0">
                <a:solidFill>
                  <a:srgbClr val="FFFF00"/>
                </a:solidFill>
                <a:cs typeface="Arial" charset="0"/>
              </a:rPr>
              <a:t>Правильное умозаключение </a:t>
            </a:r>
            <a:r>
              <a:rPr lang="ru-RU" dirty="0" smtClean="0">
                <a:cs typeface="Arial" charset="0"/>
              </a:rPr>
              <a:t/>
            </a:r>
            <a:br>
              <a:rPr lang="ru-RU" dirty="0" smtClean="0">
                <a:cs typeface="Arial" charset="0"/>
              </a:rPr>
            </a:br>
            <a:r>
              <a:rPr lang="ru-RU" dirty="0" smtClean="0">
                <a:cs typeface="Arial" charset="0"/>
              </a:rPr>
              <a:t>есть построение такого суждения из материи других </a:t>
            </a:r>
            <a:r>
              <a:rPr lang="ru-RU" dirty="0" smtClean="0">
                <a:solidFill>
                  <a:srgbClr val="00FF00"/>
                </a:solidFill>
                <a:cs typeface="Arial" charset="0"/>
              </a:rPr>
              <a:t>истинных</a:t>
            </a:r>
            <a:r>
              <a:rPr lang="ru-RU" dirty="0" smtClean="0">
                <a:cs typeface="Arial" charset="0"/>
              </a:rPr>
              <a:t> суждений, замена которого </a:t>
            </a:r>
            <a:r>
              <a:rPr lang="ru-RU" dirty="0" smtClean="0">
                <a:solidFill>
                  <a:srgbClr val="FF66FF"/>
                </a:solidFill>
                <a:cs typeface="Arial" charset="0"/>
              </a:rPr>
              <a:t>противоречащим</a:t>
            </a:r>
            <a:r>
              <a:rPr lang="ru-RU" dirty="0" smtClean="0">
                <a:cs typeface="Arial" charset="0"/>
              </a:rPr>
              <a:t> ему суждением приводит к </a:t>
            </a:r>
            <a:r>
              <a:rPr lang="ru-RU" dirty="0" smtClean="0">
                <a:solidFill>
                  <a:srgbClr val="FF66FF"/>
                </a:solidFill>
                <a:cs typeface="Arial" charset="0"/>
              </a:rPr>
              <a:t>противоречию</a:t>
            </a:r>
            <a:r>
              <a:rPr lang="ru-RU" dirty="0" smtClean="0">
                <a:cs typeface="Arial" charset="0"/>
              </a:rPr>
              <a:t> </a:t>
            </a:r>
            <a:br>
              <a:rPr lang="ru-RU" dirty="0" smtClean="0">
                <a:cs typeface="Arial" charset="0"/>
              </a:rPr>
            </a:br>
            <a:r>
              <a:rPr lang="ru-RU" dirty="0" smtClean="0">
                <a:cs typeface="Arial" charset="0"/>
              </a:rPr>
              <a:t>с </a:t>
            </a:r>
            <a:r>
              <a:rPr lang="ru-RU" dirty="0" smtClean="0">
                <a:solidFill>
                  <a:srgbClr val="00FF00"/>
                </a:solidFill>
                <a:cs typeface="Arial" charset="0"/>
              </a:rPr>
              <a:t>истинными</a:t>
            </a:r>
            <a:r>
              <a:rPr lang="ru-RU" dirty="0" smtClean="0">
                <a:cs typeface="Arial" charset="0"/>
              </a:rPr>
              <a:t> посылками.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828000"/>
            <a:ext cx="8374063" cy="5868000"/>
          </a:xfrm>
          <a:noFill/>
        </p:spPr>
        <p:txBody>
          <a:bodyPr/>
          <a:lstStyle/>
          <a:p>
            <a:pPr eaLnBrk="1" hangingPunct="1">
              <a:buFont typeface="Wingdings" pitchFamily="2" charset="2"/>
              <a:buChar char="q"/>
            </a:pPr>
            <a:r>
              <a:rPr lang="ru-RU" sz="2000" b="1" dirty="0" smtClean="0">
                <a:solidFill>
                  <a:srgbClr val="FFFF00"/>
                </a:solidFill>
              </a:rPr>
              <a:t>Основное требование к доводу:</a:t>
            </a:r>
          </a:p>
          <a:p>
            <a:pPr marL="540000" lvl="1" eaLnBrk="1" hangingPunct="1">
              <a:buClr>
                <a:schemeClr val="bg1"/>
              </a:buClr>
              <a:buFontTx/>
              <a:buChar char="•"/>
            </a:pPr>
            <a:r>
              <a:rPr lang="ru-RU" sz="1800" b="1" dirty="0" smtClean="0">
                <a:solidFill>
                  <a:schemeClr val="bg1"/>
                </a:solidFill>
              </a:rPr>
              <a:t>Довод </a:t>
            </a:r>
            <a:r>
              <a:rPr lang="ru-RU" sz="1800" b="1" dirty="0" smtClean="0">
                <a:solidFill>
                  <a:srgbClr val="00FF00"/>
                </a:solidFill>
              </a:rPr>
              <a:t>должен быть </a:t>
            </a:r>
            <a:r>
              <a:rPr lang="ru-RU" sz="1800" b="1" dirty="0" smtClean="0">
                <a:solidFill>
                  <a:srgbClr val="00FFFF"/>
                </a:solidFill>
              </a:rPr>
              <a:t>доказанным</a:t>
            </a:r>
            <a:r>
              <a:rPr lang="ru-RU" sz="1800" b="1" dirty="0" smtClean="0">
                <a:solidFill>
                  <a:srgbClr val="00FF00"/>
                </a:solidFill>
              </a:rPr>
              <a:t> </a:t>
            </a:r>
            <a:r>
              <a:rPr lang="ru-RU" sz="1800" b="1" dirty="0" smtClean="0">
                <a:solidFill>
                  <a:srgbClr val="00FFFF"/>
                </a:solidFill>
              </a:rPr>
              <a:t>истинным</a:t>
            </a:r>
            <a:r>
              <a:rPr lang="ru-RU" sz="1800" b="1" dirty="0" smtClean="0">
                <a:solidFill>
                  <a:srgbClr val="00FF00"/>
                </a:solidFill>
              </a:rPr>
              <a:t> </a:t>
            </a:r>
            <a:r>
              <a:rPr lang="ru-RU" sz="1800" b="1" dirty="0" smtClean="0">
                <a:solidFill>
                  <a:schemeClr val="bg1"/>
                </a:solidFill>
              </a:rPr>
              <a:t>суждением. </a:t>
            </a:r>
          </a:p>
          <a:p>
            <a:pPr marL="900000" lvl="2" eaLnBrk="1" hangingPunct="1">
              <a:buClr>
                <a:schemeClr val="bg1"/>
              </a:buClr>
              <a:buFont typeface="Courier New" pitchFamily="49" charset="0"/>
              <a:buChar char="o"/>
            </a:pPr>
            <a:r>
              <a:rPr lang="ru-RU" sz="1800" b="1" i="1" dirty="0" smtClean="0">
                <a:solidFill>
                  <a:schemeClr val="bg1"/>
                </a:solidFill>
              </a:rPr>
              <a:t>Характерные ошибки:</a:t>
            </a:r>
          </a:p>
          <a:p>
            <a:pPr marL="1260000" lvl="3" eaLnBrk="1" hangingPunct="1">
              <a:buClr>
                <a:schemeClr val="bg1"/>
              </a:buClr>
              <a:buFont typeface="Wingdings" pitchFamily="2" charset="2"/>
              <a:buChar char="§"/>
            </a:pPr>
            <a:r>
              <a:rPr lang="ru-RU" sz="1800" b="1" dirty="0" smtClean="0">
                <a:solidFill>
                  <a:srgbClr val="FF66FF"/>
                </a:solidFill>
              </a:rPr>
              <a:t>«Ошибка в основании»</a:t>
            </a:r>
          </a:p>
          <a:p>
            <a:pPr marL="1260000" lvl="3" eaLnBrk="1" hangingPunct="1">
              <a:buClr>
                <a:schemeClr val="bg1"/>
              </a:buClr>
              <a:buFont typeface="Wingdings" pitchFamily="2" charset="2"/>
              <a:buChar char="§"/>
            </a:pPr>
            <a:r>
              <a:rPr lang="ru-RU" sz="1800" b="1" dirty="0" smtClean="0">
                <a:solidFill>
                  <a:srgbClr val="FF66FF"/>
                </a:solidFill>
              </a:rPr>
              <a:t>«Предвосхищение основания»</a:t>
            </a:r>
          </a:p>
          <a:p>
            <a:pPr eaLnBrk="1" hangingPunct="1">
              <a:buFont typeface="Wingdings" pitchFamily="2" charset="2"/>
              <a:buChar char="q"/>
            </a:pPr>
            <a:r>
              <a:rPr lang="ru-RU" sz="2000" b="1" dirty="0" smtClean="0">
                <a:solidFill>
                  <a:srgbClr val="FFFF00"/>
                </a:solidFill>
              </a:rPr>
              <a:t>Правила довода:</a:t>
            </a:r>
          </a:p>
          <a:p>
            <a:pPr marL="540000" lvl="1" eaLnBrk="1" hangingPunct="1">
              <a:buFontTx/>
              <a:buChar char="•"/>
            </a:pPr>
            <a:r>
              <a:rPr lang="ru-RU" sz="1800" b="1" dirty="0" smtClean="0">
                <a:solidFill>
                  <a:schemeClr val="bg1"/>
                </a:solidFill>
              </a:rPr>
              <a:t>Доводы </a:t>
            </a:r>
            <a:r>
              <a:rPr lang="ru-RU" sz="1800" b="1" dirty="0" smtClean="0">
                <a:solidFill>
                  <a:srgbClr val="00FF00"/>
                </a:solidFill>
              </a:rPr>
              <a:t>должны являться </a:t>
            </a:r>
            <a:r>
              <a:rPr lang="ru-RU" sz="1800" b="1" dirty="0" smtClean="0">
                <a:solidFill>
                  <a:srgbClr val="00FFFF"/>
                </a:solidFill>
              </a:rPr>
              <a:t>достаточным основанием</a:t>
            </a:r>
            <a:r>
              <a:rPr lang="ru-RU" sz="1800" b="1" dirty="0" smtClean="0">
                <a:solidFill>
                  <a:schemeClr val="bg1"/>
                </a:solidFill>
              </a:rPr>
              <a:t> тезиса.</a:t>
            </a:r>
          </a:p>
          <a:p>
            <a:pPr marL="900000" lvl="2" eaLnBrk="1" hangingPunct="1">
              <a:buFont typeface="Courier New" pitchFamily="49" charset="0"/>
              <a:buChar char="o"/>
            </a:pPr>
            <a:r>
              <a:rPr lang="ru-RU" sz="1800" b="1" i="1" dirty="0" smtClean="0">
                <a:solidFill>
                  <a:schemeClr val="bg1"/>
                </a:solidFill>
              </a:rPr>
              <a:t>Характерные ошибки:</a:t>
            </a:r>
          </a:p>
          <a:p>
            <a:pPr marL="1260000" lvl="3" eaLnBrk="1" hangingPunct="1">
              <a:buClr>
                <a:schemeClr val="bg1"/>
              </a:buClr>
              <a:buFont typeface="Wingdings" pitchFamily="2" charset="2"/>
              <a:buChar char="§"/>
            </a:pPr>
            <a:r>
              <a:rPr lang="ru-RU" sz="1800" b="1" dirty="0" smtClean="0">
                <a:solidFill>
                  <a:srgbClr val="FF66FF"/>
                </a:solidFill>
              </a:rPr>
              <a:t>«Не следует» («не вытекает»)</a:t>
            </a:r>
          </a:p>
          <a:p>
            <a:pPr marL="1260000" lvl="3" eaLnBrk="1" hangingPunct="1">
              <a:buClr>
                <a:schemeClr val="bg1"/>
              </a:buClr>
              <a:buFont typeface="Wingdings" pitchFamily="2" charset="2"/>
              <a:buChar char="§"/>
            </a:pPr>
            <a:r>
              <a:rPr lang="ru-RU" sz="1800" b="1" dirty="0" smtClean="0">
                <a:solidFill>
                  <a:srgbClr val="FF66FF"/>
                </a:solidFill>
              </a:rPr>
              <a:t>«От сказанного в относительном смысле </a:t>
            </a:r>
            <a:r>
              <a:rPr lang="ru-RU" sz="1800" b="1" dirty="0" smtClean="0">
                <a:solidFill>
                  <a:srgbClr val="FF66FF"/>
                </a:solidFill>
              </a:rPr>
              <a:t/>
            </a:r>
            <a:br>
              <a:rPr lang="ru-RU" sz="1800" b="1" dirty="0" smtClean="0">
                <a:solidFill>
                  <a:srgbClr val="FF66FF"/>
                </a:solidFill>
              </a:rPr>
            </a:br>
            <a:r>
              <a:rPr lang="ru-RU" sz="1800" b="1" dirty="0" smtClean="0">
                <a:solidFill>
                  <a:srgbClr val="FF66FF"/>
                </a:solidFill>
              </a:rPr>
              <a:t>к </a:t>
            </a:r>
            <a:r>
              <a:rPr lang="ru-RU" sz="1800" b="1" dirty="0" smtClean="0">
                <a:solidFill>
                  <a:srgbClr val="FF66FF"/>
                </a:solidFill>
              </a:rPr>
              <a:t>сказанному безотносительно»</a:t>
            </a:r>
          </a:p>
          <a:p>
            <a:pPr marL="1260000" lvl="3" eaLnBrk="1" hangingPunct="1">
              <a:buClr>
                <a:schemeClr val="bg1"/>
              </a:buClr>
              <a:buFont typeface="Wingdings" pitchFamily="2" charset="2"/>
              <a:buChar char="§"/>
            </a:pPr>
            <a:r>
              <a:rPr lang="ru-RU" sz="1800" b="1" dirty="0" smtClean="0">
                <a:solidFill>
                  <a:srgbClr val="FF66FF"/>
                </a:solidFill>
              </a:rPr>
              <a:t>«Кто доказывает слишком много, не доказывает ничего»</a:t>
            </a:r>
            <a:endParaRPr lang="ru-RU" sz="1600" b="1" dirty="0" smtClean="0">
              <a:solidFill>
                <a:srgbClr val="FF66FF"/>
              </a:solidFill>
            </a:endParaRPr>
          </a:p>
          <a:p>
            <a:pPr marL="540000" lvl="1" eaLnBrk="1" hangingPunct="1">
              <a:buClr>
                <a:schemeClr val="bg1"/>
              </a:buClr>
              <a:buFontTx/>
              <a:buChar char="•"/>
            </a:pPr>
            <a:r>
              <a:rPr lang="ru-RU" sz="1800" b="1" dirty="0" smtClean="0">
                <a:solidFill>
                  <a:schemeClr val="bg1"/>
                </a:solidFill>
              </a:rPr>
              <a:t>Истинность довода </a:t>
            </a:r>
            <a:r>
              <a:rPr lang="ru-RU" sz="1800" b="1" dirty="0" smtClean="0">
                <a:solidFill>
                  <a:srgbClr val="00FF00"/>
                </a:solidFill>
              </a:rPr>
              <a:t>должна быть </a:t>
            </a:r>
            <a:r>
              <a:rPr lang="ru-RU" sz="1800" b="1" dirty="0" smtClean="0">
                <a:solidFill>
                  <a:schemeClr val="bg1"/>
                </a:solidFill>
              </a:rPr>
              <a:t>обоснована</a:t>
            </a:r>
            <a:r>
              <a:rPr lang="ru-RU" sz="1800" b="1" dirty="0" smtClean="0">
                <a:solidFill>
                  <a:srgbClr val="00FFFF"/>
                </a:solidFill>
              </a:rPr>
              <a:t> независимо</a:t>
            </a:r>
            <a:r>
              <a:rPr lang="ru-RU" sz="1800" b="1" dirty="0" smtClean="0">
                <a:solidFill>
                  <a:schemeClr val="bg1"/>
                </a:solidFill>
              </a:rPr>
              <a:t> </a:t>
            </a:r>
            <a:br>
              <a:rPr lang="ru-RU" sz="1800" b="1" dirty="0" smtClean="0">
                <a:solidFill>
                  <a:schemeClr val="bg1"/>
                </a:solidFill>
              </a:rPr>
            </a:br>
            <a:r>
              <a:rPr lang="ru-RU" sz="1800" b="1" dirty="0" smtClean="0">
                <a:solidFill>
                  <a:schemeClr val="bg1"/>
                </a:solidFill>
              </a:rPr>
              <a:t>от тезиса.</a:t>
            </a:r>
          </a:p>
          <a:p>
            <a:pPr marL="900000" lvl="2" eaLnBrk="1" hangingPunct="1">
              <a:buClr>
                <a:schemeClr val="bg1"/>
              </a:buClr>
              <a:buFont typeface="Courier New" pitchFamily="49" charset="0"/>
              <a:buChar char="o"/>
            </a:pPr>
            <a:r>
              <a:rPr lang="ru-RU" sz="1800" b="1" i="1" dirty="0" smtClean="0">
                <a:solidFill>
                  <a:schemeClr val="bg1"/>
                </a:solidFill>
              </a:rPr>
              <a:t>Характерная ошибка:</a:t>
            </a:r>
          </a:p>
          <a:p>
            <a:pPr marL="1260000" lvl="3" eaLnBrk="1" hangingPunct="1">
              <a:buClr>
                <a:schemeClr val="bg1"/>
              </a:buClr>
              <a:buFont typeface="Wingdings" pitchFamily="2" charset="2"/>
              <a:buChar char="§"/>
            </a:pPr>
            <a:r>
              <a:rPr lang="ru-RU" sz="1800" b="1" dirty="0" smtClean="0">
                <a:solidFill>
                  <a:srgbClr val="FF66FF"/>
                </a:solidFill>
              </a:rPr>
              <a:t>«Порочный круг</a:t>
            </a:r>
            <a:r>
              <a:rPr lang="ru-RU" sz="1800" b="1" dirty="0" smtClean="0">
                <a:solidFill>
                  <a:srgbClr val="FF66FF"/>
                </a:solidFill>
              </a:rPr>
              <a:t>»</a:t>
            </a:r>
          </a:p>
          <a:p>
            <a:pPr marL="540000" lvl="1" eaLnBrk="1" hangingPunct="1">
              <a:buClr>
                <a:schemeClr val="bg1"/>
              </a:buClr>
              <a:buFontTx/>
              <a:buChar char="•"/>
            </a:pPr>
            <a:r>
              <a:rPr lang="ru-RU" sz="1800" b="1" dirty="0" smtClean="0">
                <a:solidFill>
                  <a:schemeClr val="bg1"/>
                </a:solidFill>
              </a:rPr>
              <a:t>Доводы</a:t>
            </a:r>
            <a:r>
              <a:rPr lang="ru-RU" sz="1800" b="1" dirty="0" smtClean="0">
                <a:solidFill>
                  <a:schemeClr val="bg1"/>
                </a:solidFill>
              </a:rPr>
              <a:t>, приводимые в подтверждение тезиса, </a:t>
            </a:r>
            <a:r>
              <a:rPr lang="ru-RU" sz="1800" b="1" dirty="0" smtClean="0">
                <a:solidFill>
                  <a:srgbClr val="FF66FF"/>
                </a:solidFill>
              </a:rPr>
              <a:t>не должны</a:t>
            </a:r>
            <a:r>
              <a:rPr lang="ru-RU" sz="1800" b="1" dirty="0" smtClean="0">
                <a:solidFill>
                  <a:srgbClr val="00FF00"/>
                </a:solidFill>
              </a:rPr>
              <a:t> </a:t>
            </a:r>
            <a:r>
              <a:rPr lang="ru-RU" sz="1800" b="1" dirty="0" smtClean="0">
                <a:solidFill>
                  <a:srgbClr val="00FFFF"/>
                </a:solidFill>
              </a:rPr>
              <a:t>противоречить друг другу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  <a:endParaRPr lang="ru-RU" sz="2400" b="1" dirty="0" smtClean="0">
              <a:solidFill>
                <a:schemeClr val="bg1"/>
              </a:solidFill>
            </a:endParaRPr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080000"/>
          </a:xfrm>
          <a:noFill/>
        </p:spPr>
        <p:txBody>
          <a:bodyPr anchor="ctr" anchorCtr="1"/>
          <a:lstStyle/>
          <a:p>
            <a:pPr eaLnBrk="1" hangingPunct="1"/>
            <a:r>
              <a:rPr lang="ru-RU" sz="2800" b="1" dirty="0" smtClean="0">
                <a:solidFill>
                  <a:schemeClr val="bg1"/>
                </a:solidFill>
              </a:rPr>
              <a:t>Довод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15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15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915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915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915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915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915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915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915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915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915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915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915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915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915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915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2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9152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9152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2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9152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9152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2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9152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9152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2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9152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9152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2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9152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9152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2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9152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9152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2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49152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49152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23" grpId="0" build="p" bldLvl="5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828000"/>
            <a:ext cx="8374063" cy="5868000"/>
          </a:xfrm>
          <a:noFill/>
        </p:spPr>
        <p:txBody>
          <a:bodyPr/>
          <a:lstStyle/>
          <a:p>
            <a:pPr eaLnBrk="1" hangingPunct="1">
              <a:buFont typeface="Wingdings" pitchFamily="2" charset="2"/>
              <a:buChar char="q"/>
            </a:pPr>
            <a:r>
              <a:rPr lang="ru-RU" sz="2000" b="1" dirty="0" smtClean="0">
                <a:solidFill>
                  <a:srgbClr val="FFFF00"/>
                </a:solidFill>
              </a:rPr>
              <a:t>Основное требование к доводу:</a:t>
            </a:r>
          </a:p>
          <a:p>
            <a:pPr marL="540000" lvl="1" eaLnBrk="1" hangingPunct="1">
              <a:buClr>
                <a:schemeClr val="bg1"/>
              </a:buClr>
              <a:buFontTx/>
              <a:buChar char="•"/>
            </a:pPr>
            <a:r>
              <a:rPr lang="ru-RU" sz="1800" b="1" dirty="0" smtClean="0">
                <a:solidFill>
                  <a:schemeClr val="bg1"/>
                </a:solidFill>
              </a:rPr>
              <a:t>Довод </a:t>
            </a:r>
            <a:r>
              <a:rPr lang="ru-RU" sz="1800" b="1" dirty="0" smtClean="0">
                <a:solidFill>
                  <a:srgbClr val="00FF00"/>
                </a:solidFill>
              </a:rPr>
              <a:t>должен быть </a:t>
            </a:r>
            <a:r>
              <a:rPr lang="ru-RU" sz="1800" b="1" dirty="0" smtClean="0">
                <a:solidFill>
                  <a:srgbClr val="00FFFF"/>
                </a:solidFill>
              </a:rPr>
              <a:t>доказанным</a:t>
            </a:r>
            <a:r>
              <a:rPr lang="ru-RU" sz="1800" b="1" dirty="0" smtClean="0">
                <a:solidFill>
                  <a:srgbClr val="00FF00"/>
                </a:solidFill>
              </a:rPr>
              <a:t> </a:t>
            </a:r>
            <a:r>
              <a:rPr lang="ru-RU" sz="1800" b="1" dirty="0" smtClean="0">
                <a:solidFill>
                  <a:srgbClr val="00FFFF"/>
                </a:solidFill>
              </a:rPr>
              <a:t>истинным</a:t>
            </a:r>
            <a:r>
              <a:rPr lang="ru-RU" sz="1800" b="1" dirty="0" smtClean="0">
                <a:solidFill>
                  <a:srgbClr val="00FF00"/>
                </a:solidFill>
              </a:rPr>
              <a:t> </a:t>
            </a:r>
            <a:r>
              <a:rPr lang="ru-RU" sz="1800" b="1" dirty="0" smtClean="0">
                <a:solidFill>
                  <a:schemeClr val="bg1"/>
                </a:solidFill>
              </a:rPr>
              <a:t>суждением. </a:t>
            </a:r>
          </a:p>
          <a:p>
            <a:pPr marL="900000" lvl="2" eaLnBrk="1" hangingPunct="1">
              <a:buClr>
                <a:schemeClr val="bg1"/>
              </a:buClr>
              <a:buFont typeface="Courier New" pitchFamily="49" charset="0"/>
              <a:buChar char="o"/>
            </a:pPr>
            <a:r>
              <a:rPr lang="ru-RU" sz="1800" b="1" i="1" dirty="0" smtClean="0">
                <a:solidFill>
                  <a:schemeClr val="bg1"/>
                </a:solidFill>
              </a:rPr>
              <a:t>Характерные ошибки:</a:t>
            </a:r>
          </a:p>
          <a:p>
            <a:pPr marL="1260000" lvl="3" eaLnBrk="1" hangingPunct="1">
              <a:buClr>
                <a:schemeClr val="bg1"/>
              </a:buClr>
              <a:buFont typeface="Wingdings" pitchFamily="2" charset="2"/>
              <a:buChar char="§"/>
            </a:pPr>
            <a:r>
              <a:rPr lang="ru-RU" sz="1800" b="1" dirty="0" smtClean="0">
                <a:solidFill>
                  <a:srgbClr val="FF66FF"/>
                </a:solidFill>
              </a:rPr>
              <a:t>«Ошибка в основании»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080000"/>
          </a:xfrm>
          <a:noFill/>
        </p:spPr>
        <p:txBody>
          <a:bodyPr anchor="ctr" anchorCtr="1"/>
          <a:lstStyle/>
          <a:p>
            <a:pPr eaLnBrk="1" hangingPunct="1"/>
            <a:r>
              <a:rPr lang="ru-RU" sz="2800" b="1" dirty="0" smtClean="0">
                <a:solidFill>
                  <a:schemeClr val="bg1"/>
                </a:solidFill>
              </a:rPr>
              <a:t>Довод</a:t>
            </a:r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1728000" y="2340000"/>
            <a:ext cx="5688000" cy="1944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r>
              <a:rPr lang="ru-RU" sz="2000" dirty="0" smtClean="0">
                <a:solidFill>
                  <a:srgbClr val="FFFF00"/>
                </a:solidFill>
                <a:cs typeface="Arial" charset="0"/>
              </a:rPr>
              <a:t>«Ошибка в основании» 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(</a:t>
            </a:r>
            <a:r>
              <a:rPr lang="ru-RU" i="1" dirty="0"/>
              <a:t>лат</a:t>
            </a:r>
            <a:r>
              <a:rPr lang="ru-RU" dirty="0"/>
              <a:t>. </a:t>
            </a:r>
            <a:r>
              <a:rPr lang="en-US" dirty="0">
                <a:solidFill>
                  <a:srgbClr val="00FF00"/>
                </a:solidFill>
              </a:rPr>
              <a:t>error fundamentalis</a:t>
            </a:r>
            <a:r>
              <a:rPr lang="ru-RU" dirty="0"/>
              <a:t>) </a:t>
            </a:r>
            <a:r>
              <a:rPr lang="ru-RU" dirty="0" smtClean="0"/>
              <a:t>– 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>
                <a:solidFill>
                  <a:srgbClr val="00FFFF"/>
                </a:solidFill>
              </a:rPr>
              <a:t>неформальная</a:t>
            </a:r>
            <a:r>
              <a:rPr lang="ru-RU" dirty="0" smtClean="0"/>
              <a:t> логическая </a:t>
            </a:r>
            <a:r>
              <a:rPr lang="ru-RU" dirty="0"/>
              <a:t>ошибка</a:t>
            </a:r>
            <a:r>
              <a:rPr lang="ru-RU" dirty="0" smtClean="0"/>
              <a:t>, вызванная </a:t>
            </a:r>
            <a:r>
              <a:rPr lang="ru-RU" dirty="0" smtClean="0">
                <a:solidFill>
                  <a:srgbClr val="FF66FF"/>
                </a:solidFill>
              </a:rPr>
              <a:t>нарушением</a:t>
            </a:r>
            <a:r>
              <a:rPr lang="ru-RU" dirty="0" smtClean="0"/>
              <a:t> </a:t>
            </a:r>
            <a:r>
              <a:rPr lang="ru-RU" dirty="0" smtClean="0">
                <a:solidFill>
                  <a:srgbClr val="00FF00"/>
                </a:solidFill>
              </a:rPr>
              <a:t>закона достаточного основания </a:t>
            </a:r>
            <a:br>
              <a:rPr lang="ru-RU" dirty="0" smtClean="0">
                <a:solidFill>
                  <a:srgbClr val="00FF00"/>
                </a:solidFill>
              </a:rPr>
            </a:br>
            <a:r>
              <a:rPr lang="ru-RU" dirty="0" smtClean="0"/>
              <a:t>в </a:t>
            </a:r>
            <a:r>
              <a:rPr lang="ru-RU" dirty="0"/>
              <a:t>процессе аргументации</a:t>
            </a:r>
            <a:r>
              <a:rPr lang="ru-RU" dirty="0" smtClean="0"/>
              <a:t>, когда тезис </a:t>
            </a:r>
            <a:br>
              <a:rPr lang="ru-RU" dirty="0" smtClean="0"/>
            </a:br>
            <a:r>
              <a:rPr lang="ru-RU" dirty="0" smtClean="0"/>
              <a:t>обосновывается</a:t>
            </a:r>
            <a:r>
              <a:rPr lang="ru-RU" dirty="0" smtClean="0">
                <a:solidFill>
                  <a:srgbClr val="00FFFF"/>
                </a:solidFill>
              </a:rPr>
              <a:t> </a:t>
            </a:r>
            <a:r>
              <a:rPr lang="ru-RU" dirty="0" smtClean="0">
                <a:solidFill>
                  <a:srgbClr val="FF66FF"/>
                </a:solidFill>
              </a:rPr>
              <a:t>ложными </a:t>
            </a:r>
            <a:r>
              <a:rPr lang="ru-RU" dirty="0">
                <a:solidFill>
                  <a:srgbClr val="FF66FF"/>
                </a:solidFill>
              </a:rPr>
              <a:t>аргументами</a:t>
            </a:r>
            <a:r>
              <a:rPr lang="ru-RU" dirty="0"/>
              <a:t>.</a:t>
            </a:r>
          </a:p>
        </p:txBody>
      </p:sp>
      <p:sp>
        <p:nvSpPr>
          <p:cNvPr id="6" name="AutoShape 4"/>
          <p:cNvSpPr>
            <a:spLocks noChangeArrowheads="1"/>
          </p:cNvSpPr>
          <p:nvPr/>
        </p:nvSpPr>
        <p:spPr bwMode="auto">
          <a:xfrm>
            <a:off x="1908000" y="4572000"/>
            <a:ext cx="5328000" cy="900000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r>
              <a:rPr lang="ru-RU" dirty="0" smtClean="0">
                <a:solidFill>
                  <a:srgbClr val="0000FF"/>
                </a:solidFill>
              </a:rPr>
              <a:t>«Доказательства», основанные на </a:t>
            </a:r>
            <a:r>
              <a:rPr lang="ru-RU" dirty="0" smtClean="0">
                <a:solidFill>
                  <a:srgbClr val="FF0000"/>
                </a:solidFill>
              </a:rPr>
              <a:t>ложных аргументах</a:t>
            </a:r>
            <a:r>
              <a:rPr lang="ru-RU" dirty="0" smtClean="0">
                <a:solidFill>
                  <a:srgbClr val="0000FF"/>
                </a:solidFill>
              </a:rPr>
              <a:t>,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не имеют логической силы.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7" name="AutoShape 4"/>
          <p:cNvSpPr>
            <a:spLocks noChangeArrowheads="1"/>
          </p:cNvSpPr>
          <p:nvPr/>
        </p:nvSpPr>
        <p:spPr bwMode="auto">
          <a:xfrm>
            <a:off x="1908000" y="5688000"/>
            <a:ext cx="5328000" cy="540000"/>
          </a:xfrm>
          <a:custGeom>
            <a:avLst/>
            <a:gdLst>
              <a:gd name="connsiteX0" fmla="*/ 76500 w 5328000"/>
              <a:gd name="connsiteY0" fmla="*/ 76500 h 612000"/>
              <a:gd name="connsiteX1" fmla="*/ 5251500 w 5328000"/>
              <a:gd name="connsiteY1" fmla="*/ 76500 h 612000"/>
              <a:gd name="connsiteX2" fmla="*/ 5251500 w 5328000"/>
              <a:gd name="connsiteY2" fmla="*/ 535500 h 612000"/>
              <a:gd name="connsiteX3" fmla="*/ 76500 w 5328000"/>
              <a:gd name="connsiteY3" fmla="*/ 535500 h 612000"/>
              <a:gd name="connsiteX4" fmla="*/ 76500 w 5328000"/>
              <a:gd name="connsiteY4" fmla="*/ 76500 h 612000"/>
              <a:gd name="connsiteX0" fmla="*/ 0 w 5328000"/>
              <a:gd name="connsiteY0" fmla="*/ 0 h 612000"/>
              <a:gd name="connsiteX1" fmla="*/ 5328000 w 5328000"/>
              <a:gd name="connsiteY1" fmla="*/ 0 h 612000"/>
              <a:gd name="connsiteX2" fmla="*/ 5251500 w 5328000"/>
              <a:gd name="connsiteY2" fmla="*/ 76500 h 612000"/>
              <a:gd name="connsiteX3" fmla="*/ 76500 w 5328000"/>
              <a:gd name="connsiteY3" fmla="*/ 76500 h 612000"/>
              <a:gd name="connsiteX4" fmla="*/ 0 w 5328000"/>
              <a:gd name="connsiteY4" fmla="*/ 0 h 612000"/>
              <a:gd name="connsiteX0" fmla="*/ 0 w 5328000"/>
              <a:gd name="connsiteY0" fmla="*/ 612000 h 612000"/>
              <a:gd name="connsiteX1" fmla="*/ 76500 w 5328000"/>
              <a:gd name="connsiteY1" fmla="*/ 535500 h 612000"/>
              <a:gd name="connsiteX2" fmla="*/ 5251500 w 5328000"/>
              <a:gd name="connsiteY2" fmla="*/ 535500 h 612000"/>
              <a:gd name="connsiteX3" fmla="*/ 5328000 w 5328000"/>
              <a:gd name="connsiteY3" fmla="*/ 612000 h 612000"/>
              <a:gd name="connsiteX4" fmla="*/ 0 w 5328000"/>
              <a:gd name="connsiteY4" fmla="*/ 612000 h 612000"/>
              <a:gd name="connsiteX0" fmla="*/ 0 w 5328000"/>
              <a:gd name="connsiteY0" fmla="*/ 0 h 612000"/>
              <a:gd name="connsiteX1" fmla="*/ 76500 w 5328000"/>
              <a:gd name="connsiteY1" fmla="*/ 76500 h 612000"/>
              <a:gd name="connsiteX2" fmla="*/ 76500 w 5328000"/>
              <a:gd name="connsiteY2" fmla="*/ 535500 h 612000"/>
              <a:gd name="connsiteX3" fmla="*/ 0 w 5328000"/>
              <a:gd name="connsiteY3" fmla="*/ 612000 h 612000"/>
              <a:gd name="connsiteX4" fmla="*/ 0 w 5328000"/>
              <a:gd name="connsiteY4" fmla="*/ 0 h 612000"/>
              <a:gd name="connsiteX0" fmla="*/ 5328000 w 5328000"/>
              <a:gd name="connsiteY0" fmla="*/ 0 h 612000"/>
              <a:gd name="connsiteX1" fmla="*/ 5328000 w 5328000"/>
              <a:gd name="connsiteY1" fmla="*/ 612000 h 612000"/>
              <a:gd name="connsiteX2" fmla="*/ 5251500 w 5328000"/>
              <a:gd name="connsiteY2" fmla="*/ 535500 h 612000"/>
              <a:gd name="connsiteX3" fmla="*/ 5251500 w 5328000"/>
              <a:gd name="connsiteY3" fmla="*/ 76500 h 612000"/>
              <a:gd name="connsiteX4" fmla="*/ 5328000 w 5328000"/>
              <a:gd name="connsiteY4" fmla="*/ 0 h 612000"/>
              <a:gd name="connsiteX0" fmla="*/ 0 w 5328000"/>
              <a:gd name="connsiteY0" fmla="*/ 0 h 612000"/>
              <a:gd name="connsiteX1" fmla="*/ 5328000 w 5328000"/>
              <a:gd name="connsiteY1" fmla="*/ 0 h 612000"/>
              <a:gd name="connsiteX2" fmla="*/ 5328000 w 5328000"/>
              <a:gd name="connsiteY2" fmla="*/ 612000 h 612000"/>
              <a:gd name="connsiteX3" fmla="*/ 0 w 5328000"/>
              <a:gd name="connsiteY3" fmla="*/ 612000 h 612000"/>
              <a:gd name="connsiteX4" fmla="*/ 0 w 5328000"/>
              <a:gd name="connsiteY4" fmla="*/ 0 h 612000"/>
              <a:gd name="connsiteX5" fmla="*/ 76500 w 5328000"/>
              <a:gd name="connsiteY5" fmla="*/ 76500 h 612000"/>
              <a:gd name="connsiteX6" fmla="*/ 5251500 w 5328000"/>
              <a:gd name="connsiteY6" fmla="*/ 76500 h 612000"/>
              <a:gd name="connsiteX7" fmla="*/ 5251500 w 5328000"/>
              <a:gd name="connsiteY7" fmla="*/ 535500 h 612000"/>
              <a:gd name="connsiteX8" fmla="*/ 76500 w 5328000"/>
              <a:gd name="connsiteY8" fmla="*/ 535500 h 612000"/>
              <a:gd name="connsiteX9" fmla="*/ 76500 w 5328000"/>
              <a:gd name="connsiteY9" fmla="*/ 76500 h 612000"/>
              <a:gd name="connsiteX10" fmla="*/ 0 w 5328000"/>
              <a:gd name="connsiteY10" fmla="*/ 0 h 612000"/>
              <a:gd name="connsiteX11" fmla="*/ 76500 w 5328000"/>
              <a:gd name="connsiteY11" fmla="*/ 76500 h 612000"/>
              <a:gd name="connsiteX12" fmla="*/ 0 w 5328000"/>
              <a:gd name="connsiteY12" fmla="*/ 612000 h 612000"/>
              <a:gd name="connsiteX13" fmla="*/ 76500 w 5328000"/>
              <a:gd name="connsiteY13" fmla="*/ 535500 h 612000"/>
              <a:gd name="connsiteX14" fmla="*/ 5328000 w 5328000"/>
              <a:gd name="connsiteY14" fmla="*/ 0 h 612000"/>
              <a:gd name="connsiteX15" fmla="*/ 5251500 w 5328000"/>
              <a:gd name="connsiteY15" fmla="*/ 76500 h 612000"/>
              <a:gd name="connsiteX16" fmla="*/ 5328000 w 5328000"/>
              <a:gd name="connsiteY16" fmla="*/ 612000 h 612000"/>
              <a:gd name="connsiteX17" fmla="*/ 5251500 w 5328000"/>
              <a:gd name="connsiteY17" fmla="*/ 535500 h 61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5328000" h="612000" stroke="0" extrusionOk="0">
                <a:moveTo>
                  <a:pt x="76500" y="76500"/>
                </a:moveTo>
                <a:lnTo>
                  <a:pt x="5251500" y="76500"/>
                </a:lnTo>
                <a:lnTo>
                  <a:pt x="5251500" y="535500"/>
                </a:lnTo>
                <a:lnTo>
                  <a:pt x="76500" y="535500"/>
                </a:lnTo>
                <a:lnTo>
                  <a:pt x="76500" y="76500"/>
                </a:lnTo>
                <a:close/>
              </a:path>
              <a:path w="5328000" h="612000" fill="lightenLess" stroke="0" extrusionOk="0">
                <a:moveTo>
                  <a:pt x="0" y="0"/>
                </a:moveTo>
                <a:lnTo>
                  <a:pt x="5328000" y="0"/>
                </a:lnTo>
                <a:lnTo>
                  <a:pt x="5251500" y="76500"/>
                </a:lnTo>
                <a:lnTo>
                  <a:pt x="76500" y="76500"/>
                </a:lnTo>
                <a:lnTo>
                  <a:pt x="0" y="0"/>
                </a:lnTo>
                <a:close/>
              </a:path>
              <a:path w="5328000" h="612000" fill="darkenLess" stroke="0" extrusionOk="0">
                <a:moveTo>
                  <a:pt x="0" y="612000"/>
                </a:moveTo>
                <a:lnTo>
                  <a:pt x="76500" y="535500"/>
                </a:lnTo>
                <a:lnTo>
                  <a:pt x="5251500" y="535500"/>
                </a:lnTo>
                <a:lnTo>
                  <a:pt x="5328000" y="612000"/>
                </a:lnTo>
                <a:lnTo>
                  <a:pt x="0" y="612000"/>
                </a:lnTo>
                <a:close/>
              </a:path>
              <a:path w="5328000" h="612000" fill="lighten" stroke="0" extrusionOk="0">
                <a:moveTo>
                  <a:pt x="0" y="0"/>
                </a:moveTo>
                <a:lnTo>
                  <a:pt x="76500" y="76500"/>
                </a:lnTo>
                <a:lnTo>
                  <a:pt x="76500" y="535500"/>
                </a:lnTo>
                <a:lnTo>
                  <a:pt x="0" y="612000"/>
                </a:lnTo>
                <a:lnTo>
                  <a:pt x="0" y="0"/>
                </a:lnTo>
                <a:close/>
              </a:path>
              <a:path w="5328000" h="612000" fill="darken" stroke="0" extrusionOk="0">
                <a:moveTo>
                  <a:pt x="5328000" y="0"/>
                </a:moveTo>
                <a:lnTo>
                  <a:pt x="5328000" y="612000"/>
                </a:lnTo>
                <a:lnTo>
                  <a:pt x="5251500" y="535500"/>
                </a:lnTo>
                <a:lnTo>
                  <a:pt x="5251500" y="76500"/>
                </a:lnTo>
                <a:lnTo>
                  <a:pt x="5328000" y="0"/>
                </a:lnTo>
                <a:close/>
              </a:path>
              <a:path w="5328000" h="612000" fill="none" extrusionOk="0">
                <a:moveTo>
                  <a:pt x="0" y="0"/>
                </a:moveTo>
                <a:lnTo>
                  <a:pt x="5328000" y="0"/>
                </a:lnTo>
                <a:lnTo>
                  <a:pt x="5328000" y="612000"/>
                </a:lnTo>
                <a:lnTo>
                  <a:pt x="0" y="612000"/>
                </a:lnTo>
                <a:lnTo>
                  <a:pt x="0" y="0"/>
                </a:lnTo>
                <a:close/>
                <a:moveTo>
                  <a:pt x="76500" y="76500"/>
                </a:moveTo>
                <a:lnTo>
                  <a:pt x="5251500" y="76500"/>
                </a:lnTo>
                <a:lnTo>
                  <a:pt x="5251500" y="535500"/>
                </a:lnTo>
                <a:lnTo>
                  <a:pt x="76500" y="535500"/>
                </a:lnTo>
                <a:lnTo>
                  <a:pt x="76500" y="76500"/>
                </a:lnTo>
                <a:close/>
                <a:moveTo>
                  <a:pt x="0" y="0"/>
                </a:moveTo>
                <a:lnTo>
                  <a:pt x="76500" y="76500"/>
                </a:lnTo>
                <a:moveTo>
                  <a:pt x="0" y="612000"/>
                </a:moveTo>
                <a:lnTo>
                  <a:pt x="76500" y="535500"/>
                </a:lnTo>
                <a:moveTo>
                  <a:pt x="5328000" y="0"/>
                </a:moveTo>
                <a:lnTo>
                  <a:pt x="5251500" y="76500"/>
                </a:lnTo>
                <a:moveTo>
                  <a:pt x="5328000" y="612000"/>
                </a:moveTo>
                <a:lnTo>
                  <a:pt x="5251500" y="535500"/>
                </a:lnTo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r>
              <a:rPr lang="ru-RU" dirty="0" smtClean="0">
                <a:solidFill>
                  <a:srgbClr val="FF0000"/>
                </a:solidFill>
              </a:rPr>
              <a:t>Ложные аргументы </a:t>
            </a:r>
            <a:r>
              <a:rPr lang="ru-RU" dirty="0" smtClean="0">
                <a:solidFill>
                  <a:srgbClr val="0000FF"/>
                </a:solidFill>
              </a:rPr>
              <a:t>ничего не доказывают.</a:t>
            </a:r>
            <a:endParaRPr lang="ru-RU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15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15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915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915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915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915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915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915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23" grpId="0" build="p" bldLvl="5"/>
      <p:bldP spid="4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493" name="Rectangle 5"/>
          <p:cNvSpPr>
            <a:spLocks noChangeArrowheads="1"/>
          </p:cNvSpPr>
          <p:nvPr/>
        </p:nvSpPr>
        <p:spPr bwMode="auto">
          <a:xfrm rot="1500000">
            <a:off x="5351463" y="2806700"/>
            <a:ext cx="2303462" cy="287338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dirty="0" smtClean="0">
                <a:solidFill>
                  <a:schemeClr val="accent1"/>
                </a:solidFill>
              </a:rPr>
              <a:t>есть</a:t>
            </a:r>
            <a:endParaRPr lang="ru-RU" dirty="0">
              <a:solidFill>
                <a:schemeClr val="accent1"/>
              </a:solidFill>
            </a:endParaRPr>
          </a:p>
        </p:txBody>
      </p:sp>
      <p:sp>
        <p:nvSpPr>
          <p:cNvPr id="447498" name="Rectangle 10"/>
          <p:cNvSpPr>
            <a:spLocks noChangeArrowheads="1"/>
          </p:cNvSpPr>
          <p:nvPr/>
        </p:nvSpPr>
        <p:spPr bwMode="auto">
          <a:xfrm rot="1500000">
            <a:off x="5353200" y="2808000"/>
            <a:ext cx="2303462" cy="287338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средний термин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47491" name="AutoShape 3"/>
          <p:cNvSpPr>
            <a:spLocks noChangeArrowheads="1"/>
          </p:cNvSpPr>
          <p:nvPr/>
        </p:nvSpPr>
        <p:spPr bwMode="auto">
          <a:xfrm>
            <a:off x="5613400" y="1835150"/>
            <a:ext cx="1781175" cy="719138"/>
          </a:xfrm>
          <a:prstGeom prst="rightArrow">
            <a:avLst>
              <a:gd name="adj1" fmla="val 50000"/>
              <a:gd name="adj2" fmla="val 61920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47492" name="AutoShape 4"/>
          <p:cNvSpPr>
            <a:spLocks noChangeArrowheads="1"/>
          </p:cNvSpPr>
          <p:nvPr/>
        </p:nvSpPr>
        <p:spPr bwMode="auto">
          <a:xfrm>
            <a:off x="5613400" y="5434013"/>
            <a:ext cx="1781175" cy="719137"/>
          </a:xfrm>
          <a:prstGeom prst="rightArrow">
            <a:avLst>
              <a:gd name="adj1" fmla="val 50000"/>
              <a:gd name="adj2" fmla="val 61921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47495" name="Oval 7"/>
          <p:cNvSpPr>
            <a:spLocks noChangeAspect="1" noChangeArrowheads="1"/>
          </p:cNvSpPr>
          <p:nvPr/>
        </p:nvSpPr>
        <p:spPr bwMode="auto">
          <a:xfrm>
            <a:off x="4210050" y="5076000"/>
            <a:ext cx="1439863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пять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47496" name="Oval 8"/>
          <p:cNvSpPr>
            <a:spLocks noChangeAspect="1" noChangeArrowheads="1"/>
          </p:cNvSpPr>
          <p:nvPr/>
        </p:nvSpPr>
        <p:spPr bwMode="auto">
          <a:xfrm>
            <a:off x="7448550" y="5073650"/>
            <a:ext cx="1439863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lIns="0" rIns="0" anchor="ctr"/>
          <a:lstStyle/>
          <a:p>
            <a:pPr>
              <a:lnSpc>
                <a:spcPct val="90000"/>
              </a:lnSpc>
            </a:pPr>
            <a:r>
              <a:rPr lang="ru-RU" dirty="0" smtClean="0">
                <a:solidFill>
                  <a:srgbClr val="0000FF"/>
                </a:solidFill>
              </a:rPr>
              <a:t>чётное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число</a:t>
            </a:r>
          </a:p>
        </p:txBody>
      </p:sp>
      <p:sp>
        <p:nvSpPr>
          <p:cNvPr id="447497" name="Rectangle 9"/>
          <p:cNvSpPr>
            <a:spLocks noChangeArrowheads="1"/>
          </p:cNvSpPr>
          <p:nvPr/>
        </p:nvSpPr>
        <p:spPr bwMode="auto">
          <a:xfrm>
            <a:off x="4281488" y="4570413"/>
            <a:ext cx="4533900" cy="360362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Следовательно,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47500" name="Oval 12"/>
          <p:cNvSpPr>
            <a:spLocks noChangeAspect="1" noChangeArrowheads="1"/>
          </p:cNvSpPr>
          <p:nvPr/>
        </p:nvSpPr>
        <p:spPr bwMode="auto">
          <a:xfrm>
            <a:off x="4210050" y="1474788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>
              <a:lnSpc>
                <a:spcPct val="90000"/>
              </a:lnSpc>
            </a:pPr>
            <a:r>
              <a:rPr lang="ru-RU" dirty="0" smtClean="0">
                <a:solidFill>
                  <a:srgbClr val="0000FF"/>
                </a:solidFill>
              </a:rPr>
              <a:t>Всякое 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число, 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кратное 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двум,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47501" name="Oval 13"/>
          <p:cNvSpPr>
            <a:spLocks noChangeAspect="1" noChangeArrowheads="1"/>
          </p:cNvSpPr>
          <p:nvPr/>
        </p:nvSpPr>
        <p:spPr bwMode="auto">
          <a:xfrm>
            <a:off x="7448550" y="1474788"/>
            <a:ext cx="1439863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lnSpc>
                <a:spcPct val="90000"/>
              </a:lnSpc>
            </a:pPr>
            <a:r>
              <a:rPr lang="ru-RU" dirty="0" smtClean="0">
                <a:solidFill>
                  <a:srgbClr val="0000FF"/>
                </a:solidFill>
              </a:rPr>
              <a:t>чётное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число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47503" name="Oval 15"/>
          <p:cNvSpPr>
            <a:spLocks noChangeAspect="1" noChangeArrowheads="1"/>
          </p:cNvSpPr>
          <p:nvPr/>
        </p:nvSpPr>
        <p:spPr bwMode="auto">
          <a:xfrm>
            <a:off x="7448550" y="2986088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lnSpc>
                <a:spcPct val="90000"/>
              </a:lnSpc>
            </a:pPr>
            <a:r>
              <a:rPr lang="ru-RU" dirty="0" smtClean="0">
                <a:solidFill>
                  <a:srgbClr val="0000FF"/>
                </a:solidFill>
              </a:rPr>
              <a:t>число,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кратное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двум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47490" name="AutoShape 2"/>
          <p:cNvSpPr>
            <a:spLocks noChangeArrowheads="1"/>
          </p:cNvSpPr>
          <p:nvPr/>
        </p:nvSpPr>
        <p:spPr bwMode="auto">
          <a:xfrm>
            <a:off x="5613400" y="3346450"/>
            <a:ext cx="1781175" cy="719138"/>
          </a:xfrm>
          <a:prstGeom prst="rightArrow">
            <a:avLst>
              <a:gd name="adj1" fmla="val 50000"/>
              <a:gd name="adj2" fmla="val 61920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47502" name="Oval 14"/>
          <p:cNvSpPr>
            <a:spLocks noChangeAspect="1" noChangeArrowheads="1"/>
          </p:cNvSpPr>
          <p:nvPr/>
        </p:nvSpPr>
        <p:spPr bwMode="auto">
          <a:xfrm>
            <a:off x="4210050" y="2986088"/>
            <a:ext cx="1439863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Пять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23" name="Rectangle 16"/>
          <p:cNvSpPr txBox="1">
            <a:spLocks noChangeArrowheads="1"/>
          </p:cNvSpPr>
          <p:nvPr/>
        </p:nvSpPr>
        <p:spPr bwMode="auto">
          <a:xfrm>
            <a:off x="216000" y="2376000"/>
            <a:ext cx="3816000" cy="14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0"/>
          <a:lstStyle/>
          <a:p>
            <a:pPr marL="342900" indent="-252000" algn="l">
              <a:spcBef>
                <a:spcPct val="20000"/>
              </a:spcBef>
              <a:buClr>
                <a:schemeClr val="bg1"/>
              </a:buClr>
              <a:buFontTx/>
              <a:buChar char="•"/>
              <a:defRPr/>
            </a:pPr>
            <a:r>
              <a:rPr lang="ru-RU" sz="1600" kern="0" dirty="0" smtClean="0">
                <a:latin typeface="+mn-lt"/>
              </a:rPr>
              <a:t>Модус </a:t>
            </a:r>
            <a:r>
              <a:rPr lang="en-US" sz="1600" kern="0" dirty="0" smtClean="0">
                <a:latin typeface="+mn-lt"/>
              </a:rPr>
              <a:t>Barbara</a:t>
            </a:r>
            <a:endParaRPr lang="ru-RU" sz="1600" kern="0" dirty="0" smtClean="0">
              <a:latin typeface="+mn-lt"/>
            </a:endParaRPr>
          </a:p>
          <a:p>
            <a:pPr marL="342900" indent="-252000" algn="l">
              <a:spcBef>
                <a:spcPct val="20000"/>
              </a:spcBef>
              <a:buClr>
                <a:schemeClr val="bg1"/>
              </a:buClr>
              <a:buFontTx/>
              <a:buChar char="•"/>
              <a:defRPr/>
            </a:pPr>
            <a:r>
              <a:rPr lang="ru-RU" sz="1600" kern="0" dirty="0" smtClean="0">
                <a:latin typeface="+mn-lt"/>
              </a:rPr>
              <a:t>Б</a:t>
            </a:r>
            <a:r>
              <a:rPr lang="fr-FR" sz="1600" kern="0" dirty="0" smtClean="0">
                <a:latin typeface="+mn-lt"/>
              </a:rPr>
              <a:t>ó</a:t>
            </a:r>
            <a:r>
              <a:rPr lang="ru-RU" sz="1600" kern="0" dirty="0" smtClean="0">
                <a:latin typeface="+mn-lt"/>
              </a:rPr>
              <a:t>льшая посылка</a:t>
            </a:r>
            <a:r>
              <a:rPr lang="en-US" sz="1600" kern="0" dirty="0" smtClean="0">
                <a:latin typeface="+mn-lt"/>
              </a:rPr>
              <a:t> </a:t>
            </a:r>
            <a:r>
              <a:rPr lang="ru-RU" sz="1600" kern="0" dirty="0" smtClean="0">
                <a:solidFill>
                  <a:srgbClr val="00FF00"/>
                </a:solidFill>
              </a:rPr>
              <a:t>истинна</a:t>
            </a:r>
            <a:endParaRPr lang="en-US" sz="1600" kern="0" dirty="0" smtClean="0">
              <a:solidFill>
                <a:srgbClr val="FF66FF"/>
              </a:solidFill>
              <a:latin typeface="+mn-lt"/>
            </a:endParaRPr>
          </a:p>
          <a:p>
            <a:pPr marL="342900" indent="-252000" algn="l">
              <a:spcBef>
                <a:spcPct val="20000"/>
              </a:spcBef>
              <a:buClr>
                <a:schemeClr val="bg1"/>
              </a:buClr>
              <a:buFontTx/>
              <a:buChar char="•"/>
              <a:defRPr/>
            </a:pPr>
            <a:r>
              <a:rPr lang="ru-RU" sz="1600" b="1" kern="0" dirty="0" smtClean="0">
                <a:latin typeface="+mn-lt"/>
              </a:rPr>
              <a:t>Меньшая посылка</a:t>
            </a:r>
            <a:r>
              <a:rPr lang="en-US" sz="1600" b="1" kern="0" dirty="0" smtClean="0">
                <a:latin typeface="+mn-lt"/>
              </a:rPr>
              <a:t> </a:t>
            </a:r>
            <a:r>
              <a:rPr lang="ru-RU" sz="1600" kern="0" dirty="0" smtClean="0">
                <a:solidFill>
                  <a:srgbClr val="FF66FF"/>
                </a:solidFill>
              </a:rPr>
              <a:t>ложна</a:t>
            </a:r>
            <a:endParaRPr lang="en-US" sz="1600" b="1" kern="0" dirty="0" smtClean="0">
              <a:solidFill>
                <a:srgbClr val="FF66FF"/>
              </a:solidFill>
              <a:latin typeface="+mn-lt"/>
            </a:endParaRPr>
          </a:p>
          <a:p>
            <a:pPr marL="342900" indent="-252000" algn="l">
              <a:spcBef>
                <a:spcPct val="20000"/>
              </a:spcBef>
              <a:buClr>
                <a:schemeClr val="bg1"/>
              </a:buClr>
              <a:buFontTx/>
              <a:buChar char="•"/>
              <a:defRPr/>
            </a:pPr>
            <a:r>
              <a:rPr lang="ru-RU" sz="1600" kern="0" dirty="0" smtClean="0">
                <a:latin typeface="+mn-lt"/>
              </a:rPr>
              <a:t>Вывод</a:t>
            </a:r>
            <a:r>
              <a:rPr lang="en-US" sz="1600" kern="0" dirty="0" smtClean="0">
                <a:latin typeface="+mn-lt"/>
              </a:rPr>
              <a:t> </a:t>
            </a:r>
            <a:r>
              <a:rPr lang="ru-RU" sz="1600" kern="0" dirty="0" smtClean="0">
                <a:solidFill>
                  <a:srgbClr val="FF66FF"/>
                </a:solidFill>
              </a:rPr>
              <a:t>ложен</a:t>
            </a:r>
            <a:endParaRPr lang="en-US" sz="1600" b="1" kern="0" dirty="0">
              <a:solidFill>
                <a:srgbClr val="00FF00"/>
              </a:solidFill>
              <a:latin typeface="+mn-lt"/>
            </a:endParaRPr>
          </a:p>
        </p:txBody>
      </p:sp>
      <p:sp>
        <p:nvSpPr>
          <p:cNvPr id="21" name="Text Box 17"/>
          <p:cNvSpPr txBox="1">
            <a:spLocks noChangeArrowheads="1"/>
          </p:cNvSpPr>
          <p:nvPr/>
        </p:nvSpPr>
        <p:spPr bwMode="auto">
          <a:xfrm>
            <a:off x="216000" y="1476000"/>
            <a:ext cx="3816000" cy="900000"/>
          </a:xfrm>
          <a:prstGeom prst="roundRect">
            <a:avLst/>
          </a:prstGeom>
          <a:noFill/>
          <a:ln w="15875" cmpd="dbl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>
            <a:noAutofit/>
          </a:bodyPr>
          <a:lstStyle/>
          <a:p>
            <a:r>
              <a:rPr lang="ru-RU" dirty="0" smtClean="0">
                <a:solidFill>
                  <a:srgbClr val="FF66FF"/>
                </a:solidFill>
              </a:rPr>
              <a:t>Ложные аргументы</a:t>
            </a:r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/>
              <a:t>ничего не доказывают.</a:t>
            </a:r>
            <a:endParaRPr lang="ru-RU" dirty="0"/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216000" y="3816000"/>
            <a:ext cx="3816000" cy="1692000"/>
          </a:xfrm>
          <a:prstGeom prst="roundRect">
            <a:avLst/>
          </a:prstGeom>
          <a:noFill/>
          <a:ln w="9525" cmpd="thickThin">
            <a:solidFill>
              <a:schemeClr val="bg1"/>
            </a:solidFill>
            <a:miter lim="800000"/>
            <a:headEnd/>
            <a:tailEnd/>
          </a:ln>
        </p:spPr>
        <p:txBody>
          <a:bodyPr wrap="square" lIns="36000" rIns="36000" anchor="ctr" anchorCtr="1"/>
          <a:lstStyle/>
          <a:p>
            <a:r>
              <a:rPr lang="ru-RU" sz="1600" dirty="0" smtClean="0">
                <a:solidFill>
                  <a:srgbClr val="FFFF00"/>
                </a:solidFill>
              </a:rPr>
              <a:t>Корректное умозаключение </a:t>
            </a:r>
            <a:r>
              <a:rPr lang="ru-RU" sz="1600" dirty="0" smtClean="0">
                <a:solidFill>
                  <a:srgbClr val="00FFFF"/>
                </a:solidFill>
              </a:rPr>
              <a:t/>
            </a:r>
            <a:br>
              <a:rPr lang="ru-RU" sz="1600" dirty="0" smtClean="0">
                <a:solidFill>
                  <a:srgbClr val="00FFFF"/>
                </a:solidFill>
              </a:rPr>
            </a:br>
            <a:r>
              <a:rPr lang="ru-RU" sz="1600" dirty="0" smtClean="0"/>
              <a:t>есть построение такого суждения из материи других суждений, замена которого </a:t>
            </a:r>
            <a:r>
              <a:rPr lang="ru-RU" sz="1600" dirty="0" smtClean="0">
                <a:solidFill>
                  <a:srgbClr val="FF66FF"/>
                </a:solidFill>
              </a:rPr>
              <a:t>противоречащим</a:t>
            </a:r>
            <a:r>
              <a:rPr lang="ru-RU" sz="1600" dirty="0" smtClean="0"/>
              <a:t> </a:t>
            </a:r>
            <a:br>
              <a:rPr lang="ru-RU" sz="1600" dirty="0" smtClean="0"/>
            </a:br>
            <a:r>
              <a:rPr lang="ru-RU" sz="1600" dirty="0" smtClean="0"/>
              <a:t>ему суждением приводит </a:t>
            </a:r>
            <a:br>
              <a:rPr lang="ru-RU" sz="1600" dirty="0" smtClean="0"/>
            </a:br>
            <a:r>
              <a:rPr lang="ru-RU" sz="1600" dirty="0" smtClean="0"/>
              <a:t>к </a:t>
            </a:r>
            <a:r>
              <a:rPr lang="ru-RU" sz="1600" dirty="0" smtClean="0">
                <a:solidFill>
                  <a:srgbClr val="FF66FF"/>
                </a:solidFill>
              </a:rPr>
              <a:t>противоречию</a:t>
            </a:r>
            <a:r>
              <a:rPr lang="ru-RU" sz="1600" dirty="0" smtClean="0"/>
              <a:t> с посылками.</a:t>
            </a: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216000" y="5616000"/>
            <a:ext cx="3816000" cy="900000"/>
          </a:xfrm>
          <a:prstGeom prst="roundRect">
            <a:avLst/>
          </a:prstGeom>
          <a:noFill/>
          <a:ln w="9525" cmpd="thickThin">
            <a:solidFill>
              <a:schemeClr val="bg1"/>
            </a:solidFill>
            <a:miter lim="800000"/>
            <a:headEnd/>
            <a:tailEnd/>
          </a:ln>
        </p:spPr>
        <p:txBody>
          <a:bodyPr wrap="square" lIns="36000" rIns="36000" anchor="ctr" anchorCtr="1"/>
          <a:lstStyle/>
          <a:p>
            <a:pPr algn="ctr"/>
            <a:r>
              <a:rPr lang="ru-RU" sz="1600" dirty="0" smtClean="0"/>
              <a:t>Отсутствие противоречия </a:t>
            </a:r>
            <a:br>
              <a:rPr lang="ru-RU" sz="1600" dirty="0" smtClean="0"/>
            </a:br>
            <a:r>
              <a:rPr lang="ru-RU" sz="1600" dirty="0" smtClean="0"/>
              <a:t>между выводом и посылками </a:t>
            </a:r>
            <a:br>
              <a:rPr lang="ru-RU" sz="1600" dirty="0" smtClean="0"/>
            </a:br>
            <a:r>
              <a:rPr lang="ru-RU" sz="1600" dirty="0" smtClean="0">
                <a:solidFill>
                  <a:srgbClr val="FF66FF"/>
                </a:solidFill>
              </a:rPr>
              <a:t>не доказывает</a:t>
            </a:r>
            <a:r>
              <a:rPr lang="ru-RU" sz="1600" dirty="0" smtClean="0"/>
              <a:t> </a:t>
            </a:r>
            <a:r>
              <a:rPr lang="ru-RU" sz="1600" dirty="0" smtClean="0">
                <a:solidFill>
                  <a:srgbClr val="00FF00"/>
                </a:solidFill>
              </a:rPr>
              <a:t>истинности </a:t>
            </a:r>
            <a:r>
              <a:rPr lang="ru-RU" sz="1600" dirty="0" smtClean="0"/>
              <a:t>вывода.</a:t>
            </a:r>
            <a:endParaRPr lang="ru-RU" sz="1600" dirty="0">
              <a:solidFill>
                <a:srgbClr val="00FFFF"/>
              </a:solidFill>
            </a:endParaRPr>
          </a:p>
        </p:txBody>
      </p:sp>
      <p:sp>
        <p:nvSpPr>
          <p:cNvPr id="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3600"/>
            <a:ext cx="8229600" cy="1143000"/>
          </a:xfrm>
          <a:noFill/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Ошибки аргументации</a:t>
            </a:r>
            <a:r>
              <a:rPr lang="en-US" sz="3200" b="1" dirty="0" smtClean="0">
                <a:solidFill>
                  <a:schemeClr val="bg1"/>
                </a:solidFill>
              </a:rPr>
              <a:t> </a:t>
            </a:r>
            <a:r>
              <a:rPr lang="ru-RU" sz="3200" b="1" dirty="0" smtClean="0">
                <a:solidFill>
                  <a:schemeClr val="bg1"/>
                </a:solidFill>
              </a:rPr>
              <a:t/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  <a:cs typeface="Arial" charset="0"/>
              </a:rPr>
              <a:t>Ошибка в основании</a:t>
            </a:r>
            <a:endParaRPr lang="ru-RU" sz="2800" b="1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1000"/>
                                        <p:tgtEl>
                                          <p:spTgt spid="447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474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474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474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47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0" dur="1000"/>
                                        <p:tgtEl>
                                          <p:spTgt spid="447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1" dur="1000"/>
                                        <p:tgtEl>
                                          <p:spTgt spid="447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47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47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474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47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2" dur="1000"/>
                                        <p:tgtEl>
                                          <p:spTgt spid="447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500"/>
                            </p:stCondLst>
                            <p:childTnLst>
                              <p:par>
                                <p:cTn id="5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474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474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3000000">
                                      <p:cBhvr>
                                        <p:cTn id="72" dur="1000" fill="hold"/>
                                        <p:tgtEl>
                                          <p:spTgt spid="4474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5" dur="1000" fill="hold"/>
                                        <p:tgtEl>
                                          <p:spTgt spid="44749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474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474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"/>
                            </p:stCondLst>
                            <p:childTnLst>
                              <p:par>
                                <p:cTn id="83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5" dur="1000"/>
                                        <p:tgtEl>
                                          <p:spTgt spid="447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500"/>
                            </p:stCondLst>
                            <p:childTnLst>
                              <p:par>
                                <p:cTn id="8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474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474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474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47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2000"/>
                            </p:stCondLst>
                            <p:childTnLst>
                              <p:par>
                                <p:cTn id="94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6" dur="1000"/>
                                        <p:tgtEl>
                                          <p:spTgt spid="447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000"/>
                            </p:stCondLst>
                            <p:childTnLst>
                              <p:par>
                                <p:cTn id="98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7493" grpId="0" animBg="1"/>
      <p:bldP spid="447493" grpId="1" animBg="1"/>
      <p:bldP spid="447493" grpId="2" animBg="1"/>
      <p:bldP spid="447498" grpId="0" animBg="1"/>
      <p:bldP spid="447498" grpId="1" animBg="1"/>
      <p:bldP spid="447491" grpId="0" animBg="1"/>
      <p:bldP spid="447492" grpId="0" animBg="1"/>
      <p:bldP spid="447495" grpId="0" animBg="1"/>
      <p:bldP spid="447496" grpId="0" animBg="1"/>
      <p:bldP spid="447497" grpId="0" animBg="1"/>
      <p:bldP spid="447500" grpId="0" animBg="1"/>
      <p:bldP spid="447501" grpId="0" animBg="1"/>
      <p:bldP spid="447503" grpId="0" animBg="1"/>
      <p:bldP spid="447490" grpId="0" animBg="1"/>
      <p:bldP spid="447502" grpId="0" animBg="1"/>
      <p:bldP spid="23" grpId="0" build="p"/>
      <p:bldP spid="21" grpId="0" animBg="1"/>
      <p:bldP spid="17" grpId="0" animBg="1"/>
      <p:bldP spid="1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4587"/>
          </a:xfrm>
          <a:noFill/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Доказательство и опровержение</a:t>
            </a:r>
            <a:endParaRPr lang="ru-RU" sz="2800" b="1" dirty="0" smtClean="0">
              <a:solidFill>
                <a:schemeClr val="bg1"/>
              </a:solidFill>
            </a:endParaRPr>
          </a:p>
        </p:txBody>
      </p:sp>
      <p:sp>
        <p:nvSpPr>
          <p:cNvPr id="3409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68000"/>
            <a:ext cx="8229600" cy="5292000"/>
          </a:xfrm>
          <a:noFill/>
        </p:spPr>
        <p:txBody>
          <a:bodyPr/>
          <a:lstStyle/>
          <a:p>
            <a:pPr eaLnBrk="1" hangingPunct="1">
              <a:buFont typeface="Wingdings" pitchFamily="2" charset="2"/>
              <a:buChar char="q"/>
            </a:pPr>
            <a:r>
              <a:rPr lang="ru-RU" sz="2000" b="1" dirty="0" smtClean="0">
                <a:solidFill>
                  <a:srgbClr val="FFFF00"/>
                </a:solidFill>
              </a:rPr>
              <a:t> Доказательство</a:t>
            </a:r>
          </a:p>
          <a:p>
            <a:pPr lvl="1" eaLnBrk="1" hangingPunct="1">
              <a:buFontTx/>
              <a:buChar char="•"/>
            </a:pPr>
            <a:r>
              <a:rPr lang="ru-RU" sz="1800" b="1" dirty="0" smtClean="0">
                <a:solidFill>
                  <a:schemeClr val="bg1"/>
                </a:solidFill>
              </a:rPr>
              <a:t>Понятие и логическая сущность доказательства</a:t>
            </a:r>
          </a:p>
          <a:p>
            <a:pPr lvl="1" eaLnBrk="1" hangingPunct="1">
              <a:buFontTx/>
              <a:buChar char="•"/>
            </a:pPr>
            <a:r>
              <a:rPr lang="ru-RU" sz="1800" b="1" dirty="0" smtClean="0">
                <a:solidFill>
                  <a:schemeClr val="bg1"/>
                </a:solidFill>
              </a:rPr>
              <a:t>Структура доказательства</a:t>
            </a:r>
          </a:p>
          <a:p>
            <a:pPr lvl="2" eaLnBrk="1" hangingPunct="1">
              <a:buFont typeface="Courier New" pitchFamily="49" charset="0"/>
              <a:buChar char="o"/>
            </a:pPr>
            <a:r>
              <a:rPr lang="ru-RU" sz="1800" b="1" dirty="0" smtClean="0">
                <a:solidFill>
                  <a:schemeClr val="bg1"/>
                </a:solidFill>
              </a:rPr>
              <a:t>Тезис</a:t>
            </a:r>
          </a:p>
          <a:p>
            <a:pPr lvl="3" eaLnBrk="1" hangingPunct="1">
              <a:buFont typeface="Wingdings" pitchFamily="2" charset="2"/>
              <a:buChar char="§"/>
            </a:pPr>
            <a:r>
              <a:rPr lang="ru-RU" sz="1600" b="1" dirty="0" smtClean="0">
                <a:solidFill>
                  <a:schemeClr val="bg1"/>
                </a:solidFill>
              </a:rPr>
              <a:t>Правила тезиса </a:t>
            </a:r>
            <a:endParaRPr lang="ru-RU" sz="1800" b="1" dirty="0" smtClean="0">
              <a:solidFill>
                <a:schemeClr val="bg1"/>
              </a:solidFill>
            </a:endParaRPr>
          </a:p>
          <a:p>
            <a:pPr lvl="2" eaLnBrk="1" hangingPunct="1">
              <a:buFont typeface="Courier New" pitchFamily="49" charset="0"/>
              <a:buChar char="o"/>
            </a:pPr>
            <a:r>
              <a:rPr lang="ru-RU" sz="1800" b="1" dirty="0" smtClean="0">
                <a:solidFill>
                  <a:schemeClr val="bg1"/>
                </a:solidFill>
              </a:rPr>
              <a:t>Доводы (аргументы)</a:t>
            </a:r>
          </a:p>
          <a:p>
            <a:pPr lvl="3" eaLnBrk="1" hangingPunct="1">
              <a:buFont typeface="Wingdings" pitchFamily="2" charset="2"/>
              <a:buChar char="§"/>
            </a:pPr>
            <a:r>
              <a:rPr lang="ru-RU" sz="1600" b="1" dirty="0" smtClean="0">
                <a:solidFill>
                  <a:schemeClr val="bg1"/>
                </a:solidFill>
              </a:rPr>
              <a:t>Правила довода</a:t>
            </a:r>
          </a:p>
          <a:p>
            <a:pPr lvl="3" eaLnBrk="1" hangingPunct="1">
              <a:buFont typeface="Wingdings" pitchFamily="2" charset="2"/>
              <a:buChar char="§"/>
            </a:pPr>
            <a:r>
              <a:rPr lang="ru-RU" sz="1600" b="1" dirty="0" smtClean="0">
                <a:solidFill>
                  <a:schemeClr val="bg1"/>
                </a:solidFill>
              </a:rPr>
              <a:t>Ошибки аргументации</a:t>
            </a:r>
          </a:p>
          <a:p>
            <a:pPr lvl="3" eaLnBrk="1" hangingPunct="1">
              <a:buFont typeface="Wingdings" pitchFamily="2" charset="2"/>
              <a:buChar char="§"/>
            </a:pPr>
            <a:r>
              <a:rPr lang="ru-RU" sz="1600" b="1" dirty="0" smtClean="0">
                <a:solidFill>
                  <a:schemeClr val="bg1"/>
                </a:solidFill>
              </a:rPr>
              <a:t>Сомнительные приёмы аргументации</a:t>
            </a:r>
          </a:p>
          <a:p>
            <a:pPr lvl="2" eaLnBrk="1" hangingPunct="1">
              <a:buFont typeface="Courier New" pitchFamily="49" charset="0"/>
              <a:buChar char="o"/>
            </a:pPr>
            <a:r>
              <a:rPr lang="ru-RU" sz="1800" b="1" dirty="0" smtClean="0">
                <a:solidFill>
                  <a:schemeClr val="bg1"/>
                </a:solidFill>
              </a:rPr>
              <a:t>Демонстрация</a:t>
            </a:r>
            <a:endParaRPr lang="ru-RU" sz="1600" b="1" dirty="0" smtClean="0">
              <a:solidFill>
                <a:schemeClr val="bg1"/>
              </a:solidFill>
            </a:endParaRPr>
          </a:p>
          <a:p>
            <a:pPr eaLnBrk="1" hangingPunct="1">
              <a:buFont typeface="Wingdings" pitchFamily="2" charset="2"/>
              <a:buChar char="q"/>
            </a:pPr>
            <a:r>
              <a:rPr lang="ru-RU" sz="2000" b="1" dirty="0" smtClean="0">
                <a:solidFill>
                  <a:srgbClr val="FFFF00"/>
                </a:solidFill>
              </a:rPr>
              <a:t> Виды доказательства</a:t>
            </a:r>
          </a:p>
          <a:p>
            <a:pPr lvl="1" eaLnBrk="1" hangingPunct="1">
              <a:buFontTx/>
              <a:buChar char="•"/>
            </a:pPr>
            <a:r>
              <a:rPr lang="ru-RU" sz="1800" b="1" dirty="0" smtClean="0">
                <a:solidFill>
                  <a:schemeClr val="bg1"/>
                </a:solidFill>
              </a:rPr>
              <a:t>Прямое и косвенное доказательства</a:t>
            </a:r>
          </a:p>
          <a:p>
            <a:pPr lvl="1" eaLnBrk="1" hangingPunct="1">
              <a:buFontTx/>
              <a:buChar char="•"/>
            </a:pPr>
            <a:r>
              <a:rPr lang="ru-RU" sz="1800" b="1" dirty="0" smtClean="0">
                <a:solidFill>
                  <a:schemeClr val="bg1"/>
                </a:solidFill>
              </a:rPr>
              <a:t>Индуктивное и дедуктивное доказательства</a:t>
            </a:r>
          </a:p>
          <a:p>
            <a:pPr eaLnBrk="1" hangingPunct="1">
              <a:buFont typeface="Wingdings" pitchFamily="2" charset="2"/>
              <a:buChar char="q"/>
            </a:pPr>
            <a:r>
              <a:rPr lang="ru-RU" sz="2000" b="1" dirty="0" smtClean="0">
                <a:solidFill>
                  <a:srgbClr val="FFFF00"/>
                </a:solidFill>
              </a:rPr>
              <a:t> Опровержение</a:t>
            </a:r>
          </a:p>
          <a:p>
            <a:pPr lvl="1" eaLnBrk="1" hangingPunct="1">
              <a:buFontTx/>
              <a:buChar char="•"/>
            </a:pPr>
            <a:r>
              <a:rPr lang="ru-RU" sz="1800" b="1" dirty="0" smtClean="0">
                <a:solidFill>
                  <a:schemeClr val="bg1"/>
                </a:solidFill>
              </a:rPr>
              <a:t>Понятие и логическая сущность опровержения</a:t>
            </a:r>
          </a:p>
          <a:p>
            <a:pPr lvl="1" eaLnBrk="1" hangingPunct="1">
              <a:buFontTx/>
              <a:buChar char="•"/>
            </a:pPr>
            <a:r>
              <a:rPr lang="ru-RU" sz="1800" b="1" dirty="0" smtClean="0">
                <a:solidFill>
                  <a:schemeClr val="bg1"/>
                </a:solidFill>
              </a:rPr>
              <a:t>Основные способы опровержения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9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09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09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9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09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09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9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09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09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9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409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409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9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409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409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9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409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409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9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409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409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9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409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409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9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409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409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99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4099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4099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99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4099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4099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99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4099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4099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99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4099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4099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99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4099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4099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99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4099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4099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99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4099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4099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0995" grpId="0" uiExpand="1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493" name="Rectangle 5"/>
          <p:cNvSpPr>
            <a:spLocks noChangeArrowheads="1"/>
          </p:cNvSpPr>
          <p:nvPr/>
        </p:nvSpPr>
        <p:spPr bwMode="auto">
          <a:xfrm rot="1500000">
            <a:off x="5351463" y="2806700"/>
            <a:ext cx="2303462" cy="287338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dirty="0" smtClean="0">
                <a:solidFill>
                  <a:schemeClr val="accent1"/>
                </a:solidFill>
              </a:rPr>
              <a:t>есть</a:t>
            </a:r>
            <a:endParaRPr lang="ru-RU" dirty="0">
              <a:solidFill>
                <a:schemeClr val="accent1"/>
              </a:solidFill>
            </a:endParaRPr>
          </a:p>
        </p:txBody>
      </p:sp>
      <p:sp>
        <p:nvSpPr>
          <p:cNvPr id="447498" name="Rectangle 10"/>
          <p:cNvSpPr>
            <a:spLocks noChangeArrowheads="1"/>
          </p:cNvSpPr>
          <p:nvPr/>
        </p:nvSpPr>
        <p:spPr bwMode="auto">
          <a:xfrm rot="1500000">
            <a:off x="5353200" y="2808000"/>
            <a:ext cx="2303462" cy="287338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средний термин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47491" name="AutoShape 3"/>
          <p:cNvSpPr>
            <a:spLocks noChangeArrowheads="1"/>
          </p:cNvSpPr>
          <p:nvPr/>
        </p:nvSpPr>
        <p:spPr bwMode="auto">
          <a:xfrm>
            <a:off x="5613400" y="1835150"/>
            <a:ext cx="1781175" cy="719138"/>
          </a:xfrm>
          <a:prstGeom prst="rightArrow">
            <a:avLst>
              <a:gd name="adj1" fmla="val 50000"/>
              <a:gd name="adj2" fmla="val 61920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47492" name="AutoShape 4"/>
          <p:cNvSpPr>
            <a:spLocks noChangeArrowheads="1"/>
          </p:cNvSpPr>
          <p:nvPr/>
        </p:nvSpPr>
        <p:spPr bwMode="auto">
          <a:xfrm>
            <a:off x="5613400" y="5434013"/>
            <a:ext cx="1781175" cy="719137"/>
          </a:xfrm>
          <a:prstGeom prst="rightArrow">
            <a:avLst>
              <a:gd name="adj1" fmla="val 50000"/>
              <a:gd name="adj2" fmla="val 61921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47495" name="Oval 7"/>
          <p:cNvSpPr>
            <a:spLocks noChangeAspect="1" noChangeArrowheads="1"/>
          </p:cNvSpPr>
          <p:nvPr/>
        </p:nvSpPr>
        <p:spPr bwMode="auto">
          <a:xfrm>
            <a:off x="4210050" y="5076000"/>
            <a:ext cx="1439863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шесть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47496" name="Oval 8"/>
          <p:cNvSpPr>
            <a:spLocks noChangeAspect="1" noChangeArrowheads="1"/>
          </p:cNvSpPr>
          <p:nvPr/>
        </p:nvSpPr>
        <p:spPr bwMode="auto">
          <a:xfrm>
            <a:off x="7448550" y="5073650"/>
            <a:ext cx="1439863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lIns="0" rIns="0" anchor="ctr"/>
          <a:lstStyle/>
          <a:p>
            <a:pPr>
              <a:lnSpc>
                <a:spcPct val="90000"/>
              </a:lnSpc>
            </a:pPr>
            <a:r>
              <a:rPr lang="ru-RU" dirty="0" smtClean="0">
                <a:solidFill>
                  <a:srgbClr val="0000FF"/>
                </a:solidFill>
              </a:rPr>
              <a:t>нечётное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число</a:t>
            </a:r>
          </a:p>
        </p:txBody>
      </p:sp>
      <p:sp>
        <p:nvSpPr>
          <p:cNvPr id="447497" name="Rectangle 9"/>
          <p:cNvSpPr>
            <a:spLocks noChangeArrowheads="1"/>
          </p:cNvSpPr>
          <p:nvPr/>
        </p:nvSpPr>
        <p:spPr bwMode="auto">
          <a:xfrm>
            <a:off x="4281488" y="4570413"/>
            <a:ext cx="4533900" cy="360362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Следовательно,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47500" name="Oval 12"/>
          <p:cNvSpPr>
            <a:spLocks noChangeAspect="1" noChangeArrowheads="1"/>
          </p:cNvSpPr>
          <p:nvPr/>
        </p:nvSpPr>
        <p:spPr bwMode="auto">
          <a:xfrm>
            <a:off x="4210050" y="1474788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>
              <a:lnSpc>
                <a:spcPct val="90000"/>
              </a:lnSpc>
            </a:pPr>
            <a:r>
              <a:rPr lang="ru-RU" dirty="0" smtClean="0">
                <a:solidFill>
                  <a:srgbClr val="0000FF"/>
                </a:solidFill>
              </a:rPr>
              <a:t>Всякое 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число, 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кратное 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двум,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47501" name="Oval 13"/>
          <p:cNvSpPr>
            <a:spLocks noChangeAspect="1" noChangeArrowheads="1"/>
          </p:cNvSpPr>
          <p:nvPr/>
        </p:nvSpPr>
        <p:spPr bwMode="auto">
          <a:xfrm>
            <a:off x="7448550" y="1474788"/>
            <a:ext cx="1439863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lnSpc>
                <a:spcPct val="90000"/>
              </a:lnSpc>
            </a:pPr>
            <a:r>
              <a:rPr lang="ru-RU" dirty="0" smtClean="0">
                <a:solidFill>
                  <a:srgbClr val="0000FF"/>
                </a:solidFill>
              </a:rPr>
              <a:t>нечётное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число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47503" name="Oval 15"/>
          <p:cNvSpPr>
            <a:spLocks noChangeAspect="1" noChangeArrowheads="1"/>
          </p:cNvSpPr>
          <p:nvPr/>
        </p:nvSpPr>
        <p:spPr bwMode="auto">
          <a:xfrm>
            <a:off x="7448550" y="2986088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lnSpc>
                <a:spcPct val="90000"/>
              </a:lnSpc>
            </a:pPr>
            <a:r>
              <a:rPr lang="ru-RU" dirty="0" smtClean="0">
                <a:solidFill>
                  <a:srgbClr val="0000FF"/>
                </a:solidFill>
              </a:rPr>
              <a:t>число,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кратное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двум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47490" name="AutoShape 2"/>
          <p:cNvSpPr>
            <a:spLocks noChangeArrowheads="1"/>
          </p:cNvSpPr>
          <p:nvPr/>
        </p:nvSpPr>
        <p:spPr bwMode="auto">
          <a:xfrm>
            <a:off x="5613400" y="3346450"/>
            <a:ext cx="1781175" cy="719138"/>
          </a:xfrm>
          <a:prstGeom prst="rightArrow">
            <a:avLst>
              <a:gd name="adj1" fmla="val 50000"/>
              <a:gd name="adj2" fmla="val 61920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47502" name="Oval 14"/>
          <p:cNvSpPr>
            <a:spLocks noChangeAspect="1" noChangeArrowheads="1"/>
          </p:cNvSpPr>
          <p:nvPr/>
        </p:nvSpPr>
        <p:spPr bwMode="auto">
          <a:xfrm>
            <a:off x="4210050" y="2986088"/>
            <a:ext cx="1439863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Шесть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23" name="Rectangle 16"/>
          <p:cNvSpPr txBox="1">
            <a:spLocks noChangeArrowheads="1"/>
          </p:cNvSpPr>
          <p:nvPr/>
        </p:nvSpPr>
        <p:spPr bwMode="auto">
          <a:xfrm>
            <a:off x="216000" y="2376000"/>
            <a:ext cx="3816000" cy="14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0"/>
          <a:lstStyle/>
          <a:p>
            <a:pPr marL="342900" indent="-252000" algn="l">
              <a:spcBef>
                <a:spcPct val="20000"/>
              </a:spcBef>
              <a:buClr>
                <a:schemeClr val="bg1"/>
              </a:buClr>
              <a:buFontTx/>
              <a:buChar char="•"/>
              <a:defRPr/>
            </a:pPr>
            <a:r>
              <a:rPr lang="ru-RU" sz="1600" kern="0" dirty="0" smtClean="0"/>
              <a:t>Модус </a:t>
            </a:r>
            <a:r>
              <a:rPr lang="en-US" sz="1600" kern="0" dirty="0" smtClean="0"/>
              <a:t>Barbara</a:t>
            </a:r>
            <a:endParaRPr lang="ru-RU" sz="1600" kern="0" dirty="0" smtClean="0"/>
          </a:p>
          <a:p>
            <a:pPr marL="342900" indent="-252000" algn="l">
              <a:spcBef>
                <a:spcPct val="20000"/>
              </a:spcBef>
              <a:buClr>
                <a:schemeClr val="bg1"/>
              </a:buClr>
              <a:buFontTx/>
              <a:buChar char="•"/>
              <a:defRPr/>
            </a:pPr>
            <a:r>
              <a:rPr lang="ru-RU" sz="1600" kern="0" dirty="0" smtClean="0">
                <a:latin typeface="+mn-lt"/>
              </a:rPr>
              <a:t>Б</a:t>
            </a:r>
            <a:r>
              <a:rPr lang="fr-FR" sz="1600" kern="0" dirty="0" smtClean="0">
                <a:latin typeface="+mn-lt"/>
              </a:rPr>
              <a:t>ó</a:t>
            </a:r>
            <a:r>
              <a:rPr lang="ru-RU" sz="1600" kern="0" dirty="0" smtClean="0">
                <a:latin typeface="+mn-lt"/>
              </a:rPr>
              <a:t>льшая посылка</a:t>
            </a:r>
            <a:r>
              <a:rPr lang="en-US" sz="1600" kern="0" dirty="0" smtClean="0">
                <a:latin typeface="+mn-lt"/>
              </a:rPr>
              <a:t> </a:t>
            </a:r>
            <a:r>
              <a:rPr lang="ru-RU" sz="1600" kern="0" dirty="0" smtClean="0">
                <a:solidFill>
                  <a:srgbClr val="FF66FF"/>
                </a:solidFill>
                <a:latin typeface="+mn-lt"/>
              </a:rPr>
              <a:t>ложна</a:t>
            </a:r>
            <a:endParaRPr lang="en-US" sz="1600" kern="0" dirty="0" smtClean="0">
              <a:solidFill>
                <a:srgbClr val="FF66FF"/>
              </a:solidFill>
              <a:latin typeface="+mn-lt"/>
            </a:endParaRPr>
          </a:p>
          <a:p>
            <a:pPr marL="342900" indent="-252000" algn="l">
              <a:spcBef>
                <a:spcPct val="20000"/>
              </a:spcBef>
              <a:buClr>
                <a:schemeClr val="bg1"/>
              </a:buClr>
              <a:buFontTx/>
              <a:buChar char="•"/>
              <a:defRPr/>
            </a:pPr>
            <a:r>
              <a:rPr lang="ru-RU" sz="1600" b="1" kern="0" dirty="0" smtClean="0">
                <a:latin typeface="+mn-lt"/>
              </a:rPr>
              <a:t>Меньшая посылка</a:t>
            </a:r>
            <a:r>
              <a:rPr lang="en-US" sz="1600" b="1" kern="0" dirty="0" smtClean="0">
                <a:latin typeface="+mn-lt"/>
              </a:rPr>
              <a:t> </a:t>
            </a:r>
            <a:r>
              <a:rPr lang="ru-RU" sz="1600" kern="0" dirty="0" smtClean="0">
                <a:solidFill>
                  <a:srgbClr val="00FF00"/>
                </a:solidFill>
              </a:rPr>
              <a:t>истинна</a:t>
            </a:r>
            <a:endParaRPr lang="en-US" sz="1600" b="1" kern="0" dirty="0" smtClean="0">
              <a:solidFill>
                <a:srgbClr val="FF66FF"/>
              </a:solidFill>
              <a:latin typeface="+mn-lt"/>
            </a:endParaRPr>
          </a:p>
          <a:p>
            <a:pPr marL="342900" indent="-252000" algn="l">
              <a:spcBef>
                <a:spcPct val="20000"/>
              </a:spcBef>
              <a:buClr>
                <a:schemeClr val="bg1"/>
              </a:buClr>
              <a:buFontTx/>
              <a:buChar char="•"/>
              <a:defRPr/>
            </a:pPr>
            <a:r>
              <a:rPr lang="ru-RU" sz="1600" kern="0" dirty="0" smtClean="0">
                <a:latin typeface="+mn-lt"/>
              </a:rPr>
              <a:t>Вывод</a:t>
            </a:r>
            <a:r>
              <a:rPr lang="en-US" sz="1600" kern="0" dirty="0" smtClean="0">
                <a:latin typeface="+mn-lt"/>
              </a:rPr>
              <a:t> </a:t>
            </a:r>
            <a:r>
              <a:rPr lang="ru-RU" sz="1600" kern="0" dirty="0" smtClean="0">
                <a:solidFill>
                  <a:srgbClr val="FF66FF"/>
                </a:solidFill>
              </a:rPr>
              <a:t>ложен</a:t>
            </a:r>
            <a:endParaRPr lang="en-US" sz="1600" b="1" kern="0" dirty="0">
              <a:solidFill>
                <a:srgbClr val="00FF00"/>
              </a:solidFill>
              <a:latin typeface="+mn-lt"/>
            </a:endParaRPr>
          </a:p>
        </p:txBody>
      </p:sp>
      <p:sp>
        <p:nvSpPr>
          <p:cNvPr id="21" name="Text Box 17"/>
          <p:cNvSpPr txBox="1">
            <a:spLocks noChangeArrowheads="1"/>
          </p:cNvSpPr>
          <p:nvPr/>
        </p:nvSpPr>
        <p:spPr bwMode="auto">
          <a:xfrm>
            <a:off x="216000" y="1476000"/>
            <a:ext cx="3816000" cy="900000"/>
          </a:xfrm>
          <a:prstGeom prst="roundRect">
            <a:avLst/>
          </a:prstGeom>
          <a:noFill/>
          <a:ln w="9525" cmpd="dbl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>
            <a:noAutofit/>
          </a:bodyPr>
          <a:lstStyle/>
          <a:p>
            <a:r>
              <a:rPr lang="ru-RU" dirty="0" smtClean="0">
                <a:solidFill>
                  <a:srgbClr val="FF66FF"/>
                </a:solidFill>
              </a:rPr>
              <a:t>Ложные аргументы</a:t>
            </a:r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/>
              <a:t>ничего не доказывают.</a:t>
            </a:r>
            <a:endParaRPr lang="ru-RU" dirty="0"/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216000" y="3816000"/>
            <a:ext cx="3816000" cy="1692000"/>
          </a:xfrm>
          <a:prstGeom prst="roundRect">
            <a:avLst/>
          </a:prstGeom>
          <a:noFill/>
          <a:ln w="9525" cmpd="thickThin">
            <a:solidFill>
              <a:schemeClr val="bg1"/>
            </a:solidFill>
            <a:miter lim="800000"/>
            <a:headEnd/>
            <a:tailEnd/>
          </a:ln>
        </p:spPr>
        <p:txBody>
          <a:bodyPr wrap="square" lIns="36000" rIns="36000" anchor="ctr" anchorCtr="1"/>
          <a:lstStyle/>
          <a:p>
            <a:r>
              <a:rPr lang="ru-RU" sz="1600" dirty="0" smtClean="0">
                <a:solidFill>
                  <a:srgbClr val="FFFF00"/>
                </a:solidFill>
              </a:rPr>
              <a:t>Корректное умозаключение </a:t>
            </a:r>
            <a:r>
              <a:rPr lang="ru-RU" sz="1600" dirty="0" smtClean="0">
                <a:solidFill>
                  <a:srgbClr val="00FFFF"/>
                </a:solidFill>
              </a:rPr>
              <a:t/>
            </a:r>
            <a:br>
              <a:rPr lang="ru-RU" sz="1600" dirty="0" smtClean="0">
                <a:solidFill>
                  <a:srgbClr val="00FFFF"/>
                </a:solidFill>
              </a:rPr>
            </a:br>
            <a:r>
              <a:rPr lang="ru-RU" sz="1600" dirty="0" smtClean="0"/>
              <a:t>есть построение такого суждения из материи других суждений, замена которого </a:t>
            </a:r>
            <a:r>
              <a:rPr lang="ru-RU" sz="1600" dirty="0" smtClean="0">
                <a:solidFill>
                  <a:srgbClr val="FF66FF"/>
                </a:solidFill>
              </a:rPr>
              <a:t>противоречащим</a:t>
            </a:r>
            <a:r>
              <a:rPr lang="ru-RU" sz="1600" dirty="0" smtClean="0"/>
              <a:t> </a:t>
            </a:r>
            <a:br>
              <a:rPr lang="ru-RU" sz="1600" dirty="0" smtClean="0"/>
            </a:br>
            <a:r>
              <a:rPr lang="ru-RU" sz="1600" dirty="0" smtClean="0"/>
              <a:t>ему суждением приводит </a:t>
            </a:r>
            <a:br>
              <a:rPr lang="ru-RU" sz="1600" dirty="0" smtClean="0"/>
            </a:br>
            <a:r>
              <a:rPr lang="ru-RU" sz="1600" dirty="0" smtClean="0"/>
              <a:t>к </a:t>
            </a:r>
            <a:r>
              <a:rPr lang="ru-RU" sz="1600" dirty="0" smtClean="0">
                <a:solidFill>
                  <a:srgbClr val="FF66FF"/>
                </a:solidFill>
              </a:rPr>
              <a:t>противоречию</a:t>
            </a:r>
            <a:r>
              <a:rPr lang="ru-RU" sz="1600" dirty="0" smtClean="0"/>
              <a:t> с посылками.</a:t>
            </a: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216000" y="5616000"/>
            <a:ext cx="3816000" cy="900000"/>
          </a:xfrm>
          <a:prstGeom prst="roundRect">
            <a:avLst/>
          </a:prstGeom>
          <a:noFill/>
          <a:ln w="9525" cmpd="thickThin">
            <a:solidFill>
              <a:schemeClr val="bg1"/>
            </a:solidFill>
            <a:miter lim="800000"/>
            <a:headEnd/>
            <a:tailEnd/>
          </a:ln>
        </p:spPr>
        <p:txBody>
          <a:bodyPr wrap="square" lIns="36000" rIns="36000" anchor="ctr" anchorCtr="1"/>
          <a:lstStyle/>
          <a:p>
            <a:pPr algn="ctr"/>
            <a:r>
              <a:rPr lang="ru-RU" sz="1600" dirty="0" smtClean="0"/>
              <a:t>Отсутствие противоречия </a:t>
            </a:r>
            <a:br>
              <a:rPr lang="ru-RU" sz="1600" dirty="0" smtClean="0"/>
            </a:br>
            <a:r>
              <a:rPr lang="ru-RU" sz="1600" dirty="0" smtClean="0"/>
              <a:t>между выводом и посылками </a:t>
            </a:r>
            <a:br>
              <a:rPr lang="ru-RU" sz="1600" dirty="0" smtClean="0"/>
            </a:br>
            <a:r>
              <a:rPr lang="ru-RU" sz="1600" dirty="0" smtClean="0">
                <a:solidFill>
                  <a:srgbClr val="FF66FF"/>
                </a:solidFill>
              </a:rPr>
              <a:t>не доказывает</a:t>
            </a:r>
            <a:r>
              <a:rPr lang="ru-RU" sz="1600" dirty="0" smtClean="0"/>
              <a:t> </a:t>
            </a:r>
            <a:r>
              <a:rPr lang="ru-RU" sz="1600" dirty="0" smtClean="0">
                <a:solidFill>
                  <a:srgbClr val="00FF00"/>
                </a:solidFill>
              </a:rPr>
              <a:t>истинности </a:t>
            </a:r>
            <a:r>
              <a:rPr lang="ru-RU" sz="1600" dirty="0" smtClean="0"/>
              <a:t>вывода.</a:t>
            </a:r>
            <a:endParaRPr lang="ru-RU" sz="1600" dirty="0">
              <a:solidFill>
                <a:srgbClr val="00FFFF"/>
              </a:solidFill>
            </a:endParaRPr>
          </a:p>
        </p:txBody>
      </p:sp>
      <p:sp>
        <p:nvSpPr>
          <p:cNvPr id="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3600"/>
            <a:ext cx="8229600" cy="1143000"/>
          </a:xfrm>
          <a:noFill/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Ошибки аргументации</a:t>
            </a:r>
            <a:r>
              <a:rPr lang="en-US" sz="3200" b="1" dirty="0" smtClean="0">
                <a:solidFill>
                  <a:schemeClr val="bg1"/>
                </a:solidFill>
              </a:rPr>
              <a:t> </a:t>
            </a:r>
            <a:r>
              <a:rPr lang="ru-RU" sz="3200" b="1" dirty="0" smtClean="0">
                <a:solidFill>
                  <a:schemeClr val="bg1"/>
                </a:solidFill>
              </a:rPr>
              <a:t/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  <a:cs typeface="Arial" charset="0"/>
              </a:rPr>
              <a:t>Ошибка в основании</a:t>
            </a:r>
            <a:endParaRPr lang="ru-RU" sz="2800" b="1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447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474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474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474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47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1000"/>
                                        <p:tgtEl>
                                          <p:spTgt spid="447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1000"/>
                                        <p:tgtEl>
                                          <p:spTgt spid="447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47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47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474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47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0" dur="1000"/>
                                        <p:tgtEl>
                                          <p:spTgt spid="447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7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474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474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3000000">
                                      <p:cBhvr>
                                        <p:cTn id="60" dur="1000" fill="hold"/>
                                        <p:tgtEl>
                                          <p:spTgt spid="4474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3" dur="1000" fill="hold"/>
                                        <p:tgtEl>
                                          <p:spTgt spid="44749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474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474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3" dur="1000"/>
                                        <p:tgtEl>
                                          <p:spTgt spid="447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500"/>
                            </p:stCondLst>
                            <p:childTnLst>
                              <p:par>
                                <p:cTn id="7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474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474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474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47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000"/>
                            </p:stCondLst>
                            <p:childTnLst>
                              <p:par>
                                <p:cTn id="82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4" dur="1000"/>
                                        <p:tgtEl>
                                          <p:spTgt spid="447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000"/>
                            </p:stCondLst>
                            <p:childTnLst>
                              <p:par>
                                <p:cTn id="86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7493" grpId="0" animBg="1"/>
      <p:bldP spid="447493" grpId="1" animBg="1"/>
      <p:bldP spid="447493" grpId="2" animBg="1"/>
      <p:bldP spid="447498" grpId="0" animBg="1"/>
      <p:bldP spid="447498" grpId="1" animBg="1"/>
      <p:bldP spid="447491" grpId="0" animBg="1"/>
      <p:bldP spid="447492" grpId="0" animBg="1"/>
      <p:bldP spid="447495" grpId="0" animBg="1"/>
      <p:bldP spid="447496" grpId="0" animBg="1"/>
      <p:bldP spid="447497" grpId="0" animBg="1"/>
      <p:bldP spid="447500" grpId="0" animBg="1"/>
      <p:bldP spid="447501" grpId="0" animBg="1"/>
      <p:bldP spid="447503" grpId="0" animBg="1"/>
      <p:bldP spid="447490" grpId="0" animBg="1"/>
      <p:bldP spid="447502" grpId="0" animBg="1"/>
      <p:bldP spid="23" grpId="0" build="p"/>
      <p:bldP spid="19" grpId="0" animBg="1"/>
      <p:bldP spid="19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493" name="Rectangle 5"/>
          <p:cNvSpPr>
            <a:spLocks noChangeArrowheads="1"/>
          </p:cNvSpPr>
          <p:nvPr/>
        </p:nvSpPr>
        <p:spPr bwMode="auto">
          <a:xfrm rot="1500000">
            <a:off x="5351463" y="2806700"/>
            <a:ext cx="2303462" cy="287338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dirty="0" smtClean="0">
                <a:solidFill>
                  <a:schemeClr val="accent1"/>
                </a:solidFill>
              </a:rPr>
              <a:t>есть</a:t>
            </a:r>
            <a:endParaRPr lang="ru-RU" dirty="0">
              <a:solidFill>
                <a:schemeClr val="accent1"/>
              </a:solidFill>
            </a:endParaRPr>
          </a:p>
        </p:txBody>
      </p:sp>
      <p:sp>
        <p:nvSpPr>
          <p:cNvPr id="447498" name="Rectangle 10"/>
          <p:cNvSpPr>
            <a:spLocks noChangeArrowheads="1"/>
          </p:cNvSpPr>
          <p:nvPr/>
        </p:nvSpPr>
        <p:spPr bwMode="auto">
          <a:xfrm rot="1500000">
            <a:off x="5353200" y="2808000"/>
            <a:ext cx="2303462" cy="287338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средний термин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47491" name="AutoShape 3"/>
          <p:cNvSpPr>
            <a:spLocks noChangeArrowheads="1"/>
          </p:cNvSpPr>
          <p:nvPr/>
        </p:nvSpPr>
        <p:spPr bwMode="auto">
          <a:xfrm>
            <a:off x="5613400" y="1835150"/>
            <a:ext cx="1781175" cy="719138"/>
          </a:xfrm>
          <a:prstGeom prst="rightArrow">
            <a:avLst>
              <a:gd name="adj1" fmla="val 50000"/>
              <a:gd name="adj2" fmla="val 61920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47492" name="AutoShape 4"/>
          <p:cNvSpPr>
            <a:spLocks noChangeArrowheads="1"/>
          </p:cNvSpPr>
          <p:nvPr/>
        </p:nvSpPr>
        <p:spPr bwMode="auto">
          <a:xfrm>
            <a:off x="5613400" y="5434013"/>
            <a:ext cx="1781175" cy="719137"/>
          </a:xfrm>
          <a:prstGeom prst="rightArrow">
            <a:avLst>
              <a:gd name="adj1" fmla="val 50000"/>
              <a:gd name="adj2" fmla="val 61921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47495" name="Oval 7"/>
          <p:cNvSpPr>
            <a:spLocks noChangeAspect="1" noChangeArrowheads="1"/>
          </p:cNvSpPr>
          <p:nvPr/>
        </p:nvSpPr>
        <p:spPr bwMode="auto">
          <a:xfrm>
            <a:off x="4210050" y="5076000"/>
            <a:ext cx="1439863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три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47496" name="Oval 8"/>
          <p:cNvSpPr>
            <a:spLocks noChangeAspect="1" noChangeArrowheads="1"/>
          </p:cNvSpPr>
          <p:nvPr/>
        </p:nvSpPr>
        <p:spPr bwMode="auto">
          <a:xfrm>
            <a:off x="7448550" y="5073650"/>
            <a:ext cx="1439863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lIns="0" rIns="0" anchor="ctr"/>
          <a:lstStyle/>
          <a:p>
            <a:pPr>
              <a:lnSpc>
                <a:spcPct val="90000"/>
              </a:lnSpc>
            </a:pPr>
            <a:r>
              <a:rPr lang="ru-RU" dirty="0" smtClean="0">
                <a:solidFill>
                  <a:srgbClr val="0000FF"/>
                </a:solidFill>
              </a:rPr>
              <a:t>нечётное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число</a:t>
            </a:r>
          </a:p>
        </p:txBody>
      </p:sp>
      <p:sp>
        <p:nvSpPr>
          <p:cNvPr id="447497" name="Rectangle 9"/>
          <p:cNvSpPr>
            <a:spLocks noChangeArrowheads="1"/>
          </p:cNvSpPr>
          <p:nvPr/>
        </p:nvSpPr>
        <p:spPr bwMode="auto">
          <a:xfrm>
            <a:off x="4281488" y="4570413"/>
            <a:ext cx="4533900" cy="360362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Следовательно,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47500" name="Oval 12"/>
          <p:cNvSpPr>
            <a:spLocks noChangeAspect="1" noChangeArrowheads="1"/>
          </p:cNvSpPr>
          <p:nvPr/>
        </p:nvSpPr>
        <p:spPr bwMode="auto">
          <a:xfrm>
            <a:off x="4210050" y="1474788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>
              <a:lnSpc>
                <a:spcPct val="90000"/>
              </a:lnSpc>
            </a:pPr>
            <a:r>
              <a:rPr lang="ru-RU" dirty="0" smtClean="0">
                <a:solidFill>
                  <a:srgbClr val="0000FF"/>
                </a:solidFill>
              </a:rPr>
              <a:t>Всякое 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число, 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кратное 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двум,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47501" name="Oval 13"/>
          <p:cNvSpPr>
            <a:spLocks noChangeAspect="1" noChangeArrowheads="1"/>
          </p:cNvSpPr>
          <p:nvPr/>
        </p:nvSpPr>
        <p:spPr bwMode="auto">
          <a:xfrm>
            <a:off x="7448550" y="1474788"/>
            <a:ext cx="1439863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lnSpc>
                <a:spcPct val="90000"/>
              </a:lnSpc>
            </a:pPr>
            <a:r>
              <a:rPr lang="ru-RU" dirty="0" smtClean="0">
                <a:solidFill>
                  <a:srgbClr val="0000FF"/>
                </a:solidFill>
              </a:rPr>
              <a:t>нечётное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число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47503" name="Oval 15"/>
          <p:cNvSpPr>
            <a:spLocks noChangeAspect="1" noChangeArrowheads="1"/>
          </p:cNvSpPr>
          <p:nvPr/>
        </p:nvSpPr>
        <p:spPr bwMode="auto">
          <a:xfrm>
            <a:off x="7448550" y="2986088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lnSpc>
                <a:spcPct val="90000"/>
              </a:lnSpc>
            </a:pPr>
            <a:r>
              <a:rPr lang="ru-RU" dirty="0" smtClean="0">
                <a:solidFill>
                  <a:srgbClr val="0000FF"/>
                </a:solidFill>
              </a:rPr>
              <a:t>число,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кратное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двум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47490" name="AutoShape 2"/>
          <p:cNvSpPr>
            <a:spLocks noChangeArrowheads="1"/>
          </p:cNvSpPr>
          <p:nvPr/>
        </p:nvSpPr>
        <p:spPr bwMode="auto">
          <a:xfrm>
            <a:off x="5613400" y="3346450"/>
            <a:ext cx="1781175" cy="719138"/>
          </a:xfrm>
          <a:prstGeom prst="rightArrow">
            <a:avLst>
              <a:gd name="adj1" fmla="val 50000"/>
              <a:gd name="adj2" fmla="val 61920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47502" name="Oval 14"/>
          <p:cNvSpPr>
            <a:spLocks noChangeAspect="1" noChangeArrowheads="1"/>
          </p:cNvSpPr>
          <p:nvPr/>
        </p:nvSpPr>
        <p:spPr bwMode="auto">
          <a:xfrm>
            <a:off x="4210050" y="2986088"/>
            <a:ext cx="1439863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Три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23" name="Rectangle 16"/>
          <p:cNvSpPr txBox="1">
            <a:spLocks noChangeArrowheads="1"/>
          </p:cNvSpPr>
          <p:nvPr/>
        </p:nvSpPr>
        <p:spPr bwMode="auto">
          <a:xfrm>
            <a:off x="216000" y="2376000"/>
            <a:ext cx="3816000" cy="14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0"/>
          <a:lstStyle/>
          <a:p>
            <a:pPr marL="342900" indent="-252000" algn="l">
              <a:spcBef>
                <a:spcPct val="20000"/>
              </a:spcBef>
              <a:buClr>
                <a:schemeClr val="bg1"/>
              </a:buClr>
              <a:buFontTx/>
              <a:buChar char="•"/>
              <a:defRPr/>
            </a:pPr>
            <a:r>
              <a:rPr lang="ru-RU" sz="1600" kern="0" dirty="0" smtClean="0"/>
              <a:t>Модус </a:t>
            </a:r>
            <a:r>
              <a:rPr lang="en-US" sz="1600" kern="0" dirty="0" smtClean="0"/>
              <a:t>Barbara</a:t>
            </a:r>
            <a:endParaRPr lang="ru-RU" sz="1600" kern="0" dirty="0" smtClean="0"/>
          </a:p>
          <a:p>
            <a:pPr marL="342900" indent="-252000" algn="l">
              <a:spcBef>
                <a:spcPct val="20000"/>
              </a:spcBef>
              <a:buClr>
                <a:schemeClr val="bg1"/>
              </a:buClr>
              <a:buFontTx/>
              <a:buChar char="•"/>
              <a:defRPr/>
            </a:pPr>
            <a:r>
              <a:rPr lang="ru-RU" sz="1600" kern="0" dirty="0" smtClean="0">
                <a:latin typeface="+mn-lt"/>
              </a:rPr>
              <a:t>Б</a:t>
            </a:r>
            <a:r>
              <a:rPr lang="fr-FR" sz="1600" kern="0" dirty="0" smtClean="0">
                <a:latin typeface="+mn-lt"/>
              </a:rPr>
              <a:t>ó</a:t>
            </a:r>
            <a:r>
              <a:rPr lang="ru-RU" sz="1600" kern="0" dirty="0" smtClean="0">
                <a:latin typeface="+mn-lt"/>
              </a:rPr>
              <a:t>льшая посылка</a:t>
            </a:r>
            <a:r>
              <a:rPr lang="en-US" sz="1600" kern="0" dirty="0" smtClean="0">
                <a:latin typeface="+mn-lt"/>
              </a:rPr>
              <a:t> </a:t>
            </a:r>
            <a:r>
              <a:rPr lang="ru-RU" sz="1600" kern="0" dirty="0" smtClean="0">
                <a:solidFill>
                  <a:srgbClr val="FF66FF"/>
                </a:solidFill>
                <a:latin typeface="+mn-lt"/>
              </a:rPr>
              <a:t>ложна</a:t>
            </a:r>
            <a:endParaRPr lang="en-US" sz="1600" kern="0" dirty="0" smtClean="0">
              <a:solidFill>
                <a:srgbClr val="FF66FF"/>
              </a:solidFill>
              <a:latin typeface="+mn-lt"/>
            </a:endParaRPr>
          </a:p>
          <a:p>
            <a:pPr marL="342900" indent="-252000" algn="l">
              <a:spcBef>
                <a:spcPct val="20000"/>
              </a:spcBef>
              <a:buClr>
                <a:schemeClr val="bg1"/>
              </a:buClr>
              <a:buFontTx/>
              <a:buChar char="•"/>
              <a:defRPr/>
            </a:pPr>
            <a:r>
              <a:rPr lang="ru-RU" sz="1600" b="1" kern="0" dirty="0" smtClean="0">
                <a:latin typeface="+mn-lt"/>
              </a:rPr>
              <a:t>Меньшая посылка</a:t>
            </a:r>
            <a:r>
              <a:rPr lang="en-US" sz="1600" b="1" kern="0" dirty="0" smtClean="0">
                <a:latin typeface="+mn-lt"/>
              </a:rPr>
              <a:t> </a:t>
            </a:r>
            <a:r>
              <a:rPr lang="ru-RU" sz="1600" kern="0" dirty="0" smtClean="0">
                <a:solidFill>
                  <a:srgbClr val="FF66FF"/>
                </a:solidFill>
              </a:rPr>
              <a:t>ложна</a:t>
            </a:r>
            <a:endParaRPr lang="en-US" sz="1600" b="1" kern="0" dirty="0" smtClean="0">
              <a:solidFill>
                <a:srgbClr val="FF66FF"/>
              </a:solidFill>
              <a:latin typeface="+mn-lt"/>
            </a:endParaRPr>
          </a:p>
          <a:p>
            <a:pPr marL="342900" indent="-252000" algn="l">
              <a:spcBef>
                <a:spcPct val="20000"/>
              </a:spcBef>
              <a:buClr>
                <a:schemeClr val="bg1"/>
              </a:buClr>
              <a:buFontTx/>
              <a:buChar char="•"/>
              <a:defRPr/>
            </a:pPr>
            <a:r>
              <a:rPr lang="ru-RU" sz="1600" kern="0" dirty="0" smtClean="0">
                <a:latin typeface="+mn-lt"/>
              </a:rPr>
              <a:t>Вывод</a:t>
            </a:r>
            <a:r>
              <a:rPr lang="en-US" sz="1600" kern="0" dirty="0" smtClean="0">
                <a:latin typeface="+mn-lt"/>
              </a:rPr>
              <a:t> </a:t>
            </a:r>
            <a:r>
              <a:rPr lang="ru-RU" sz="1600" kern="0" dirty="0" smtClean="0">
                <a:solidFill>
                  <a:srgbClr val="00FF00"/>
                </a:solidFill>
              </a:rPr>
              <a:t>истинен</a:t>
            </a:r>
            <a:endParaRPr lang="en-US" sz="1600" b="1" kern="0" dirty="0">
              <a:solidFill>
                <a:srgbClr val="00FF00"/>
              </a:solidFill>
              <a:latin typeface="+mn-lt"/>
            </a:endParaRPr>
          </a:p>
        </p:txBody>
      </p:sp>
      <p:sp>
        <p:nvSpPr>
          <p:cNvPr id="21" name="Text Box 17"/>
          <p:cNvSpPr txBox="1">
            <a:spLocks noChangeArrowheads="1"/>
          </p:cNvSpPr>
          <p:nvPr/>
        </p:nvSpPr>
        <p:spPr bwMode="auto">
          <a:xfrm>
            <a:off x="216000" y="1476000"/>
            <a:ext cx="3816000" cy="900000"/>
          </a:xfrm>
          <a:prstGeom prst="roundRect">
            <a:avLst/>
          </a:prstGeom>
          <a:noFill/>
          <a:ln w="9525" cmpd="dbl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>
            <a:noAutofit/>
          </a:bodyPr>
          <a:lstStyle/>
          <a:p>
            <a:r>
              <a:rPr lang="ru-RU" dirty="0" smtClean="0">
                <a:solidFill>
                  <a:srgbClr val="FF66FF"/>
                </a:solidFill>
              </a:rPr>
              <a:t>Ложные аргументы</a:t>
            </a:r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/>
              <a:t>ничего не доказывают.</a:t>
            </a:r>
            <a:endParaRPr lang="ru-RU" dirty="0"/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216000" y="3816000"/>
            <a:ext cx="3816000" cy="1692000"/>
          </a:xfrm>
          <a:prstGeom prst="roundRect">
            <a:avLst/>
          </a:prstGeom>
          <a:noFill/>
          <a:ln w="9525" cmpd="thickThin">
            <a:solidFill>
              <a:schemeClr val="bg1"/>
            </a:solidFill>
            <a:miter lim="800000"/>
            <a:headEnd/>
            <a:tailEnd/>
          </a:ln>
        </p:spPr>
        <p:txBody>
          <a:bodyPr wrap="square" lIns="36000" rIns="36000" anchor="ctr" anchorCtr="1"/>
          <a:lstStyle/>
          <a:p>
            <a:r>
              <a:rPr lang="ru-RU" sz="1600" dirty="0" smtClean="0">
                <a:solidFill>
                  <a:srgbClr val="FFFF00"/>
                </a:solidFill>
              </a:rPr>
              <a:t>Корректное умозаключение </a:t>
            </a:r>
            <a:r>
              <a:rPr lang="ru-RU" sz="1600" dirty="0" smtClean="0">
                <a:solidFill>
                  <a:srgbClr val="00FFFF"/>
                </a:solidFill>
              </a:rPr>
              <a:t/>
            </a:r>
            <a:br>
              <a:rPr lang="ru-RU" sz="1600" dirty="0" smtClean="0">
                <a:solidFill>
                  <a:srgbClr val="00FFFF"/>
                </a:solidFill>
              </a:rPr>
            </a:br>
            <a:r>
              <a:rPr lang="ru-RU" sz="1600" dirty="0" smtClean="0"/>
              <a:t>есть построение такого суждения из материи других суждений, замена которого </a:t>
            </a:r>
            <a:r>
              <a:rPr lang="ru-RU" sz="1600" dirty="0" smtClean="0">
                <a:solidFill>
                  <a:srgbClr val="FF66FF"/>
                </a:solidFill>
              </a:rPr>
              <a:t>противоречащим</a:t>
            </a:r>
            <a:r>
              <a:rPr lang="ru-RU" sz="1600" dirty="0" smtClean="0"/>
              <a:t> </a:t>
            </a:r>
            <a:br>
              <a:rPr lang="ru-RU" sz="1600" dirty="0" smtClean="0"/>
            </a:br>
            <a:r>
              <a:rPr lang="ru-RU" sz="1600" dirty="0" smtClean="0"/>
              <a:t>ему суждением приводит </a:t>
            </a:r>
            <a:br>
              <a:rPr lang="ru-RU" sz="1600" dirty="0" smtClean="0"/>
            </a:br>
            <a:r>
              <a:rPr lang="ru-RU" sz="1600" dirty="0" smtClean="0"/>
              <a:t>к </a:t>
            </a:r>
            <a:r>
              <a:rPr lang="ru-RU" sz="1600" dirty="0" smtClean="0">
                <a:solidFill>
                  <a:srgbClr val="FF66FF"/>
                </a:solidFill>
              </a:rPr>
              <a:t>противоречию</a:t>
            </a:r>
            <a:r>
              <a:rPr lang="ru-RU" sz="1600" dirty="0" smtClean="0"/>
              <a:t> с посылками.</a:t>
            </a: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216000" y="5616000"/>
            <a:ext cx="3816000" cy="900000"/>
          </a:xfrm>
          <a:prstGeom prst="roundRect">
            <a:avLst/>
          </a:prstGeom>
          <a:noFill/>
          <a:ln w="9525" cmpd="thickThin">
            <a:solidFill>
              <a:schemeClr val="bg1"/>
            </a:solidFill>
            <a:miter lim="800000"/>
            <a:headEnd/>
            <a:tailEnd/>
          </a:ln>
        </p:spPr>
        <p:txBody>
          <a:bodyPr wrap="square" lIns="36000" rIns="36000" anchor="ctr" anchorCtr="1"/>
          <a:lstStyle/>
          <a:p>
            <a:pPr algn="ctr"/>
            <a:r>
              <a:rPr lang="ru-RU" sz="1600" dirty="0" smtClean="0"/>
              <a:t>Отсутствие противоречия </a:t>
            </a:r>
            <a:br>
              <a:rPr lang="ru-RU" sz="1600" dirty="0" smtClean="0"/>
            </a:br>
            <a:r>
              <a:rPr lang="ru-RU" sz="1600" dirty="0" smtClean="0"/>
              <a:t>между выводом и посылками </a:t>
            </a:r>
            <a:br>
              <a:rPr lang="ru-RU" sz="1600" dirty="0" smtClean="0"/>
            </a:br>
            <a:r>
              <a:rPr lang="ru-RU" sz="1600" dirty="0" smtClean="0">
                <a:solidFill>
                  <a:srgbClr val="FF66FF"/>
                </a:solidFill>
              </a:rPr>
              <a:t>не доказывает</a:t>
            </a:r>
            <a:r>
              <a:rPr lang="ru-RU" sz="1600" dirty="0" smtClean="0"/>
              <a:t> </a:t>
            </a:r>
            <a:r>
              <a:rPr lang="ru-RU" sz="1600" dirty="0" smtClean="0">
                <a:solidFill>
                  <a:srgbClr val="00FF00"/>
                </a:solidFill>
              </a:rPr>
              <a:t>истинности </a:t>
            </a:r>
            <a:r>
              <a:rPr lang="ru-RU" sz="1600" dirty="0" smtClean="0"/>
              <a:t>вывода.</a:t>
            </a:r>
            <a:endParaRPr lang="ru-RU" sz="1600" dirty="0">
              <a:solidFill>
                <a:srgbClr val="00FFFF"/>
              </a:solidFill>
            </a:endParaRPr>
          </a:p>
        </p:txBody>
      </p:sp>
      <p:sp>
        <p:nvSpPr>
          <p:cNvPr id="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3600"/>
            <a:ext cx="8229600" cy="1143000"/>
          </a:xfrm>
          <a:noFill/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Ошибки аргументации</a:t>
            </a:r>
            <a:r>
              <a:rPr lang="en-US" sz="3200" b="1" dirty="0" smtClean="0">
                <a:solidFill>
                  <a:schemeClr val="bg1"/>
                </a:solidFill>
              </a:rPr>
              <a:t> </a:t>
            </a:r>
            <a:r>
              <a:rPr lang="ru-RU" sz="3200" b="1" dirty="0" smtClean="0">
                <a:solidFill>
                  <a:schemeClr val="bg1"/>
                </a:solidFill>
              </a:rPr>
              <a:t/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  <a:cs typeface="Arial" charset="0"/>
              </a:rPr>
              <a:t>Ошибка в основании</a:t>
            </a:r>
            <a:endParaRPr lang="ru-RU" sz="2800" b="1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447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474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474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474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47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1000"/>
                                        <p:tgtEl>
                                          <p:spTgt spid="447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1000"/>
                                        <p:tgtEl>
                                          <p:spTgt spid="447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47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47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474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47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0" dur="1000"/>
                                        <p:tgtEl>
                                          <p:spTgt spid="447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7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474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474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3000000">
                                      <p:cBhvr>
                                        <p:cTn id="60" dur="1000" fill="hold"/>
                                        <p:tgtEl>
                                          <p:spTgt spid="4474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3" dur="1000" fill="hold"/>
                                        <p:tgtEl>
                                          <p:spTgt spid="44749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474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474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3" dur="1000"/>
                                        <p:tgtEl>
                                          <p:spTgt spid="447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500"/>
                            </p:stCondLst>
                            <p:childTnLst>
                              <p:par>
                                <p:cTn id="7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474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474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474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47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000"/>
                            </p:stCondLst>
                            <p:childTnLst>
                              <p:par>
                                <p:cTn id="82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4" dur="1000"/>
                                        <p:tgtEl>
                                          <p:spTgt spid="447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000"/>
                            </p:stCondLst>
                            <p:childTnLst>
                              <p:par>
                                <p:cTn id="86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7493" grpId="0" animBg="1"/>
      <p:bldP spid="447493" grpId="1" animBg="1"/>
      <p:bldP spid="447493" grpId="2" animBg="1"/>
      <p:bldP spid="447498" grpId="0" animBg="1"/>
      <p:bldP spid="447498" grpId="1" animBg="1"/>
      <p:bldP spid="447491" grpId="0" animBg="1"/>
      <p:bldP spid="447492" grpId="0" animBg="1"/>
      <p:bldP spid="447495" grpId="0" animBg="1"/>
      <p:bldP spid="447496" grpId="0" animBg="1"/>
      <p:bldP spid="447497" grpId="0" animBg="1"/>
      <p:bldP spid="447500" grpId="0" animBg="1"/>
      <p:bldP spid="447501" grpId="0" animBg="1"/>
      <p:bldP spid="447503" grpId="0" animBg="1"/>
      <p:bldP spid="447490" grpId="0" animBg="1"/>
      <p:bldP spid="447502" grpId="0" animBg="1"/>
      <p:bldP spid="23" grpId="0" build="p"/>
      <p:bldP spid="19" grpId="0" animBg="1"/>
      <p:bldP spid="19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16"/>
          <p:cNvSpPr txBox="1">
            <a:spLocks noChangeArrowheads="1"/>
          </p:cNvSpPr>
          <p:nvPr/>
        </p:nvSpPr>
        <p:spPr bwMode="auto">
          <a:xfrm>
            <a:off x="108000" y="2376000"/>
            <a:ext cx="3888000" cy="32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0"/>
          <a:lstStyle/>
          <a:p>
            <a:pPr marL="342900" indent="-252000" algn="l">
              <a:spcBef>
                <a:spcPct val="20000"/>
              </a:spcBef>
              <a:buClr>
                <a:schemeClr val="bg1"/>
              </a:buClr>
              <a:buFontTx/>
              <a:buChar char="•"/>
              <a:defRPr/>
            </a:pPr>
            <a:r>
              <a:rPr lang="ru-RU" sz="1600" b="1" kern="0" dirty="0" smtClean="0">
                <a:solidFill>
                  <a:schemeClr val="accent3"/>
                </a:solidFill>
                <a:latin typeface="+mn-lt"/>
              </a:rPr>
              <a:t>Строго говоря, </a:t>
            </a:r>
            <a:r>
              <a:rPr lang="ru-RU" sz="1600" b="1" kern="0" dirty="0" smtClean="0">
                <a:solidFill>
                  <a:srgbClr val="FF66FF"/>
                </a:solidFill>
                <a:latin typeface="+mn-lt"/>
              </a:rPr>
              <a:t>ложное</a:t>
            </a:r>
            <a:r>
              <a:rPr lang="ru-RU" sz="1600" b="1" kern="0" dirty="0" smtClean="0">
                <a:solidFill>
                  <a:schemeClr val="accent3"/>
                </a:solidFill>
                <a:latin typeface="+mn-lt"/>
              </a:rPr>
              <a:t> суждение ничему не </a:t>
            </a:r>
            <a:r>
              <a:rPr lang="ru-RU" sz="1600" b="1" kern="0" dirty="0" smtClean="0">
                <a:solidFill>
                  <a:srgbClr val="FF66FF"/>
                </a:solidFill>
                <a:latin typeface="+mn-lt"/>
              </a:rPr>
              <a:t>противоречит</a:t>
            </a:r>
            <a:r>
              <a:rPr lang="ru-RU" sz="1600" b="1" kern="0" dirty="0" smtClean="0">
                <a:solidFill>
                  <a:schemeClr val="accent3"/>
                </a:solidFill>
                <a:latin typeface="+mn-lt"/>
              </a:rPr>
              <a:t>, кроме собственного </a:t>
            </a:r>
            <a:r>
              <a:rPr lang="ru-RU" sz="1600" b="1" kern="0" dirty="0" smtClean="0">
                <a:solidFill>
                  <a:srgbClr val="FF66FF"/>
                </a:solidFill>
                <a:latin typeface="+mn-lt"/>
              </a:rPr>
              <a:t>отрицания</a:t>
            </a:r>
            <a:r>
              <a:rPr lang="ru-RU" sz="1600" b="1" kern="0" dirty="0" smtClean="0">
                <a:solidFill>
                  <a:schemeClr val="accent3"/>
                </a:solidFill>
                <a:latin typeface="+mn-lt"/>
              </a:rPr>
              <a:t> и того, что из этого отрицания следует.</a:t>
            </a:r>
            <a:endParaRPr lang="en-US" sz="1600" b="1" kern="0" dirty="0" smtClean="0">
              <a:solidFill>
                <a:schemeClr val="accent3"/>
              </a:solidFill>
              <a:latin typeface="+mn-lt"/>
            </a:endParaRPr>
          </a:p>
          <a:p>
            <a:pPr marL="342900" indent="-252000" algn="l">
              <a:spcBef>
                <a:spcPct val="20000"/>
              </a:spcBef>
              <a:buClr>
                <a:schemeClr val="bg1"/>
              </a:buClr>
              <a:buFontTx/>
              <a:buChar char="•"/>
              <a:defRPr/>
            </a:pPr>
            <a:r>
              <a:rPr lang="ru-RU" sz="1600" kern="0" dirty="0" smtClean="0">
                <a:solidFill>
                  <a:schemeClr val="accent3"/>
                </a:solidFill>
                <a:latin typeface="+mn-lt"/>
              </a:rPr>
              <a:t>Если считать отсутствие противоречия доказательством </a:t>
            </a:r>
            <a:r>
              <a:rPr lang="ru-RU" sz="1600" kern="0" dirty="0" smtClean="0">
                <a:solidFill>
                  <a:srgbClr val="00FF00"/>
                </a:solidFill>
                <a:latin typeface="+mn-lt"/>
              </a:rPr>
              <a:t>истинности</a:t>
            </a:r>
            <a:r>
              <a:rPr lang="ru-RU" sz="1600" kern="0" dirty="0" smtClean="0">
                <a:latin typeface="+mn-lt"/>
              </a:rPr>
              <a:t>,</a:t>
            </a:r>
            <a:r>
              <a:rPr lang="ru-RU" sz="1600" kern="0" dirty="0" smtClean="0">
                <a:solidFill>
                  <a:schemeClr val="accent3"/>
                </a:solidFill>
                <a:latin typeface="+mn-lt"/>
              </a:rPr>
              <a:t> можно, взяв </a:t>
            </a:r>
            <a:r>
              <a:rPr lang="ru-RU" sz="1600" kern="0" dirty="0" smtClean="0">
                <a:solidFill>
                  <a:srgbClr val="00FFFF"/>
                </a:solidFill>
                <a:latin typeface="+mn-lt"/>
              </a:rPr>
              <a:t>любое</a:t>
            </a:r>
            <a:r>
              <a:rPr lang="ru-RU" sz="1600" kern="0" dirty="0" smtClean="0">
                <a:solidFill>
                  <a:schemeClr val="accent3"/>
                </a:solidFill>
                <a:latin typeface="+mn-lt"/>
              </a:rPr>
              <a:t> </a:t>
            </a:r>
            <a:r>
              <a:rPr lang="ru-RU" sz="1600" kern="0" dirty="0" smtClean="0">
                <a:solidFill>
                  <a:srgbClr val="FF66FF"/>
                </a:solidFill>
                <a:latin typeface="+mn-lt"/>
              </a:rPr>
              <a:t>ложное</a:t>
            </a:r>
            <a:r>
              <a:rPr lang="ru-RU" sz="1600" kern="0" dirty="0" smtClean="0">
                <a:solidFill>
                  <a:schemeClr val="accent3"/>
                </a:solidFill>
                <a:latin typeface="+mn-lt"/>
              </a:rPr>
              <a:t> суждение, </a:t>
            </a:r>
            <a:r>
              <a:rPr lang="ru-RU" sz="1600" kern="0" dirty="0" smtClean="0">
                <a:solidFill>
                  <a:srgbClr val="00FF00"/>
                </a:solidFill>
                <a:latin typeface="+mn-lt"/>
              </a:rPr>
              <a:t>«доказать»</a:t>
            </a:r>
            <a:r>
              <a:rPr lang="ru-RU" sz="1600" kern="0" dirty="0" smtClean="0">
                <a:solidFill>
                  <a:schemeClr val="accent3"/>
                </a:solidFill>
                <a:latin typeface="+mn-lt"/>
              </a:rPr>
              <a:t> практически </a:t>
            </a:r>
            <a:r>
              <a:rPr lang="ru-RU" sz="1600" kern="0" dirty="0" smtClean="0">
                <a:solidFill>
                  <a:srgbClr val="00FFFF"/>
                </a:solidFill>
                <a:latin typeface="+mn-lt"/>
              </a:rPr>
              <a:t>всё</a:t>
            </a:r>
            <a:r>
              <a:rPr lang="ru-RU" sz="1600" kern="0" dirty="0" smtClean="0">
                <a:solidFill>
                  <a:schemeClr val="accent3"/>
                </a:solidFill>
                <a:latin typeface="+mn-lt"/>
              </a:rPr>
              <a:t> что угодно. </a:t>
            </a:r>
            <a:endParaRPr lang="en-US" sz="1600" kern="0" dirty="0" smtClean="0">
              <a:solidFill>
                <a:srgbClr val="00FFFF"/>
              </a:solidFill>
              <a:latin typeface="+mn-lt"/>
            </a:endParaRPr>
          </a:p>
          <a:p>
            <a:pPr marL="342900" indent="-252000" algn="l">
              <a:spcBef>
                <a:spcPct val="20000"/>
              </a:spcBef>
              <a:buClr>
                <a:schemeClr val="bg1"/>
              </a:buClr>
              <a:buFontTx/>
              <a:buChar char="•"/>
              <a:defRPr/>
            </a:pPr>
            <a:r>
              <a:rPr lang="ru-RU" sz="1600" b="1" kern="0" dirty="0" smtClean="0">
                <a:solidFill>
                  <a:schemeClr val="accent3"/>
                </a:solidFill>
                <a:latin typeface="+mn-lt"/>
              </a:rPr>
              <a:t>А это, разумеется, нелепо.</a:t>
            </a:r>
            <a:endParaRPr lang="en-US" sz="1600" b="1" kern="0" dirty="0" smtClean="0">
              <a:solidFill>
                <a:schemeClr val="accent3"/>
              </a:solidFill>
              <a:latin typeface="+mn-lt"/>
            </a:endParaRPr>
          </a:p>
        </p:txBody>
      </p:sp>
      <p:pic>
        <p:nvPicPr>
          <p:cNvPr id="22" name="Picture 5" descr="hare, russell (cut, red)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88000" y="1476000"/>
            <a:ext cx="2159000" cy="2159000"/>
          </a:xfrm>
          <a:prstGeom prst="rect">
            <a:avLst/>
          </a:prstGeom>
          <a:noFill/>
          <a:ln w="38100" cmpd="dbl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24" name="Picture 7" descr="Gozzoli, Pope Sikst IV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36000" y="1476000"/>
            <a:ext cx="1365000" cy="23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Содержимое 5"/>
          <p:cNvSpPr>
            <a:spLocks noGrp="1"/>
          </p:cNvSpPr>
          <p:nvPr>
            <p:ph sz="quarter" idx="4294967295"/>
          </p:nvPr>
        </p:nvSpPr>
        <p:spPr>
          <a:xfrm>
            <a:off x="4140000" y="3888000"/>
            <a:ext cx="4932000" cy="2736000"/>
          </a:xfrm>
          <a:prstGeom prst="rect">
            <a:avLst/>
          </a:prstGeom>
        </p:spPr>
        <p:txBody>
          <a:bodyPr lIns="90000" rIns="90000"/>
          <a:lstStyle/>
          <a:p>
            <a:pPr indent="-252000"/>
            <a:r>
              <a:rPr lang="ru-RU" sz="1600" b="1" dirty="0" smtClean="0">
                <a:solidFill>
                  <a:schemeClr val="bg1"/>
                </a:solidFill>
              </a:rPr>
              <a:t>Бертран Рассел как-то в шутку показал, </a:t>
            </a:r>
            <a:r>
              <a:rPr lang="ru-RU" sz="1600" b="1" dirty="0" smtClean="0">
                <a:solidFill>
                  <a:schemeClr val="bg1"/>
                </a:solidFill>
              </a:rPr>
              <a:t>что </a:t>
            </a:r>
            <a:r>
              <a:rPr lang="ru-RU" sz="1600" b="1" dirty="0" smtClean="0">
                <a:solidFill>
                  <a:schemeClr val="bg1"/>
                </a:solidFill>
              </a:rPr>
              <a:t>если исходить из того, что из ложного суждения следует что угодно, то можно доказать, что он – папа римский.</a:t>
            </a:r>
            <a:r>
              <a:rPr lang="en-US" sz="1600" b="1" dirty="0" smtClean="0">
                <a:solidFill>
                  <a:schemeClr val="bg1"/>
                </a:solidFill>
              </a:rPr>
              <a:t> </a:t>
            </a:r>
          </a:p>
          <a:p>
            <a:pPr indent="-252000"/>
            <a:r>
              <a:rPr lang="ru-RU" sz="1600" b="1" dirty="0" smtClean="0">
                <a:solidFill>
                  <a:schemeClr val="bg1"/>
                </a:solidFill>
              </a:rPr>
              <a:t>Если</a:t>
            </a:r>
            <a:r>
              <a:rPr lang="en-US" sz="1600" b="1" dirty="0" smtClean="0">
                <a:solidFill>
                  <a:schemeClr val="bg1"/>
                </a:solidFill>
              </a:rPr>
              <a:t> 2 x 2 = 5, </a:t>
            </a:r>
            <a:r>
              <a:rPr lang="ru-RU" sz="1600" b="1" dirty="0" smtClean="0">
                <a:solidFill>
                  <a:schemeClr val="bg1"/>
                </a:solidFill>
              </a:rPr>
              <a:t>то</a:t>
            </a:r>
            <a:r>
              <a:rPr lang="en-US" sz="1600" b="1" dirty="0" smtClean="0">
                <a:solidFill>
                  <a:schemeClr val="bg1"/>
                </a:solidFill>
              </a:rPr>
              <a:t> 4 = 5, </a:t>
            </a:r>
            <a:r>
              <a:rPr lang="ru-RU" sz="1600" b="1" dirty="0" smtClean="0">
                <a:solidFill>
                  <a:schemeClr val="bg1"/>
                </a:solidFill>
              </a:rPr>
              <a:t>а</a:t>
            </a:r>
            <a:r>
              <a:rPr lang="en-US" sz="1600" b="1" dirty="0" smtClean="0">
                <a:solidFill>
                  <a:schemeClr val="bg1"/>
                </a:solidFill>
              </a:rPr>
              <a:t> 1 = 2. </a:t>
            </a:r>
          </a:p>
          <a:p>
            <a:pPr indent="-252000"/>
            <a:r>
              <a:rPr lang="ru-RU" sz="1600" b="1" dirty="0" smtClean="0">
                <a:solidFill>
                  <a:schemeClr val="bg1"/>
                </a:solidFill>
              </a:rPr>
              <a:t>Возьмём множество, состоящее из двух элементов: Рассела и папы римского.</a:t>
            </a:r>
            <a:r>
              <a:rPr lang="en-US" sz="1600" b="1" dirty="0" smtClean="0">
                <a:solidFill>
                  <a:schemeClr val="bg1"/>
                </a:solidFill>
              </a:rPr>
              <a:t> </a:t>
            </a:r>
          </a:p>
          <a:p>
            <a:pPr indent="-252000"/>
            <a:r>
              <a:rPr lang="ru-RU" sz="1600" b="1" dirty="0" smtClean="0">
                <a:solidFill>
                  <a:schemeClr val="bg1"/>
                </a:solidFill>
              </a:rPr>
              <a:t>Но если</a:t>
            </a:r>
            <a:r>
              <a:rPr lang="en-US" sz="1600" b="1" dirty="0" smtClean="0">
                <a:solidFill>
                  <a:schemeClr val="bg1"/>
                </a:solidFill>
              </a:rPr>
              <a:t> 1 = 2, </a:t>
            </a:r>
            <a:r>
              <a:rPr lang="ru-RU" sz="1600" b="1" dirty="0" smtClean="0">
                <a:solidFill>
                  <a:schemeClr val="bg1"/>
                </a:solidFill>
              </a:rPr>
              <a:t>в нём есть лишь </a:t>
            </a:r>
            <a:r>
              <a:rPr lang="en-US" sz="1600" b="1" dirty="0" smtClean="0">
                <a:solidFill>
                  <a:schemeClr val="bg1"/>
                </a:solidFill>
              </a:rPr>
              <a:t>1 </a:t>
            </a:r>
            <a:r>
              <a:rPr lang="ru-RU" sz="1600" b="1" dirty="0" smtClean="0">
                <a:solidFill>
                  <a:schemeClr val="bg1"/>
                </a:solidFill>
              </a:rPr>
              <a:t>элемент</a:t>
            </a:r>
            <a:r>
              <a:rPr lang="en-US" sz="1600" b="1" dirty="0" smtClean="0">
                <a:solidFill>
                  <a:schemeClr val="bg1"/>
                </a:solidFill>
              </a:rPr>
              <a:t>. </a:t>
            </a:r>
          </a:p>
          <a:p>
            <a:pPr indent="-252000"/>
            <a:r>
              <a:rPr lang="ru-RU" sz="1600" b="1" dirty="0" smtClean="0">
                <a:solidFill>
                  <a:schemeClr val="bg1"/>
                </a:solidFill>
              </a:rPr>
              <a:t>Поэтому</a:t>
            </a:r>
            <a:r>
              <a:rPr lang="en-US" sz="1600" b="1" dirty="0" smtClean="0">
                <a:solidFill>
                  <a:schemeClr val="bg1"/>
                </a:solidFill>
              </a:rPr>
              <a:t> </a:t>
            </a:r>
            <a:r>
              <a:rPr lang="ru-RU" sz="1600" b="1" dirty="0" smtClean="0">
                <a:solidFill>
                  <a:schemeClr val="bg1"/>
                </a:solidFill>
              </a:rPr>
              <a:t>Рассел и папа есть одно лицо, и следовательно, Рассел есть папа римский.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724000" y="1476000"/>
            <a:ext cx="540000" cy="2160000"/>
          </a:xfrm>
          <a:prstGeom prst="rect">
            <a:avLst/>
          </a:prstGeom>
          <a:noFill/>
        </p:spPr>
        <p:txBody>
          <a:bodyPr wrap="none" rtlCol="0" anchor="ctr" anchorCtr="1">
            <a:noAutofit/>
          </a:bodyPr>
          <a:lstStyle/>
          <a:p>
            <a:r>
              <a:rPr lang="en-US" sz="3200" dirty="0" smtClean="0"/>
              <a:t>=</a:t>
            </a:r>
            <a:endParaRPr lang="ru-RU" sz="3200" dirty="0"/>
          </a:p>
        </p:txBody>
      </p:sp>
      <p:sp>
        <p:nvSpPr>
          <p:cNvPr id="1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3600"/>
            <a:ext cx="8229600" cy="1143000"/>
          </a:xfrm>
          <a:noFill/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Ошибки аргументации</a:t>
            </a:r>
            <a:r>
              <a:rPr lang="en-US" sz="3200" b="1" dirty="0" smtClean="0">
                <a:solidFill>
                  <a:schemeClr val="bg1"/>
                </a:solidFill>
              </a:rPr>
              <a:t> </a:t>
            </a:r>
            <a:r>
              <a:rPr lang="ru-RU" sz="3200" b="1" dirty="0" smtClean="0">
                <a:solidFill>
                  <a:schemeClr val="bg1"/>
                </a:solidFill>
              </a:rPr>
              <a:t/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  <a:cs typeface="Arial" charset="0"/>
              </a:rPr>
              <a:t>Ошибка в основании</a:t>
            </a:r>
            <a:endParaRPr lang="ru-RU" sz="2800" b="1" dirty="0" smtClean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216000" y="5616000"/>
            <a:ext cx="3816000" cy="900000"/>
          </a:xfrm>
          <a:prstGeom prst="roundRect">
            <a:avLst/>
          </a:prstGeom>
          <a:noFill/>
          <a:ln w="9525" cmpd="thickThin">
            <a:solidFill>
              <a:schemeClr val="bg1"/>
            </a:solidFill>
            <a:miter lim="800000"/>
            <a:headEnd/>
            <a:tailEnd/>
          </a:ln>
        </p:spPr>
        <p:txBody>
          <a:bodyPr wrap="square" lIns="36000" rIns="36000" anchor="ctr" anchorCtr="1"/>
          <a:lstStyle/>
          <a:p>
            <a:pPr algn="ctr"/>
            <a:r>
              <a:rPr lang="ru-RU" sz="1600" dirty="0" smtClean="0"/>
              <a:t>Отсутствие противоречия </a:t>
            </a:r>
            <a:br>
              <a:rPr lang="ru-RU" sz="1600" dirty="0" smtClean="0"/>
            </a:br>
            <a:r>
              <a:rPr lang="ru-RU" sz="1600" dirty="0" smtClean="0"/>
              <a:t>между выводом и посылками </a:t>
            </a:r>
            <a:br>
              <a:rPr lang="ru-RU" sz="1600" dirty="0" smtClean="0"/>
            </a:br>
            <a:r>
              <a:rPr lang="ru-RU" sz="1600" dirty="0" smtClean="0">
                <a:solidFill>
                  <a:srgbClr val="FF66FF"/>
                </a:solidFill>
              </a:rPr>
              <a:t>не доказывает</a:t>
            </a:r>
            <a:r>
              <a:rPr lang="ru-RU" sz="1600" dirty="0" smtClean="0"/>
              <a:t> </a:t>
            </a:r>
            <a:r>
              <a:rPr lang="ru-RU" sz="1600" dirty="0" smtClean="0">
                <a:solidFill>
                  <a:srgbClr val="00FF00"/>
                </a:solidFill>
              </a:rPr>
              <a:t>истинности </a:t>
            </a:r>
            <a:r>
              <a:rPr lang="ru-RU" sz="1600" dirty="0" smtClean="0"/>
              <a:t>вывода.</a:t>
            </a:r>
            <a:endParaRPr lang="ru-RU" sz="1600" dirty="0">
              <a:solidFill>
                <a:srgbClr val="00FFFF"/>
              </a:solidFill>
            </a:endParaRPr>
          </a:p>
        </p:txBody>
      </p:sp>
      <p:sp>
        <p:nvSpPr>
          <p:cNvPr id="15" name="Text Box 17"/>
          <p:cNvSpPr txBox="1">
            <a:spLocks noChangeArrowheads="1"/>
          </p:cNvSpPr>
          <p:nvPr/>
        </p:nvSpPr>
        <p:spPr bwMode="auto">
          <a:xfrm>
            <a:off x="216000" y="1476000"/>
            <a:ext cx="3816000" cy="900000"/>
          </a:xfrm>
          <a:prstGeom prst="roundRect">
            <a:avLst/>
          </a:prstGeom>
          <a:noFill/>
          <a:ln w="9525" cmpd="dbl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>
            <a:noAutofit/>
          </a:bodyPr>
          <a:lstStyle/>
          <a:p>
            <a:r>
              <a:rPr lang="ru-RU" dirty="0" smtClean="0">
                <a:solidFill>
                  <a:srgbClr val="FF66FF"/>
                </a:solidFill>
              </a:rPr>
              <a:t>Ложные аргументы</a:t>
            </a:r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/>
              <a:t>ничего не доказывают.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500"/>
                            </p:stCondLst>
                            <p:childTnLst>
                              <p:par>
                                <p:cTn id="60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800" decel="100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uild="p"/>
      <p:bldP spid="25" grpId="0" build="p"/>
      <p:bldP spid="26" grpId="0"/>
      <p:bldP spid="1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32000" y="828000"/>
            <a:ext cx="8374063" cy="5868000"/>
          </a:xfrm>
          <a:noFill/>
        </p:spPr>
        <p:txBody>
          <a:bodyPr/>
          <a:lstStyle/>
          <a:p>
            <a:pPr eaLnBrk="1" hangingPunct="1">
              <a:buFont typeface="Wingdings" pitchFamily="2" charset="2"/>
              <a:buChar char="q"/>
            </a:pPr>
            <a:r>
              <a:rPr lang="ru-RU" sz="2000" b="1" dirty="0" smtClean="0">
                <a:solidFill>
                  <a:srgbClr val="FFFF00"/>
                </a:solidFill>
              </a:rPr>
              <a:t>Основное требование к доводу:</a:t>
            </a:r>
          </a:p>
          <a:p>
            <a:pPr marL="540000" lvl="1" eaLnBrk="1" hangingPunct="1">
              <a:buClr>
                <a:schemeClr val="bg1"/>
              </a:buClr>
              <a:buFontTx/>
              <a:buChar char="•"/>
            </a:pPr>
            <a:r>
              <a:rPr lang="ru-RU" sz="1800" b="1" dirty="0" smtClean="0">
                <a:solidFill>
                  <a:schemeClr val="bg1"/>
                </a:solidFill>
              </a:rPr>
              <a:t>Довод </a:t>
            </a:r>
            <a:r>
              <a:rPr lang="ru-RU" sz="1800" b="1" dirty="0" smtClean="0">
                <a:solidFill>
                  <a:srgbClr val="00FF00"/>
                </a:solidFill>
              </a:rPr>
              <a:t>должен быть </a:t>
            </a:r>
            <a:r>
              <a:rPr lang="ru-RU" sz="1800" b="1" dirty="0" smtClean="0">
                <a:solidFill>
                  <a:srgbClr val="00FFFF"/>
                </a:solidFill>
              </a:rPr>
              <a:t>доказанным</a:t>
            </a:r>
            <a:r>
              <a:rPr lang="ru-RU" sz="1800" b="1" dirty="0" smtClean="0">
                <a:solidFill>
                  <a:srgbClr val="00FF00"/>
                </a:solidFill>
              </a:rPr>
              <a:t> </a:t>
            </a:r>
            <a:r>
              <a:rPr lang="ru-RU" sz="1800" b="1" dirty="0" smtClean="0">
                <a:solidFill>
                  <a:srgbClr val="00FFFF"/>
                </a:solidFill>
              </a:rPr>
              <a:t>истинным</a:t>
            </a:r>
            <a:r>
              <a:rPr lang="ru-RU" sz="1800" b="1" dirty="0" smtClean="0">
                <a:solidFill>
                  <a:srgbClr val="00FF00"/>
                </a:solidFill>
              </a:rPr>
              <a:t> </a:t>
            </a:r>
            <a:r>
              <a:rPr lang="ru-RU" sz="1800" b="1" dirty="0" smtClean="0">
                <a:solidFill>
                  <a:schemeClr val="bg1"/>
                </a:solidFill>
              </a:rPr>
              <a:t>суждением. </a:t>
            </a:r>
          </a:p>
          <a:p>
            <a:pPr marL="900000" lvl="2" eaLnBrk="1" hangingPunct="1">
              <a:buClr>
                <a:schemeClr val="bg1"/>
              </a:buClr>
              <a:buFont typeface="Courier New" pitchFamily="49" charset="0"/>
              <a:buChar char="o"/>
            </a:pPr>
            <a:r>
              <a:rPr lang="ru-RU" sz="1800" b="1" i="1" dirty="0" smtClean="0">
                <a:solidFill>
                  <a:schemeClr val="bg1"/>
                </a:solidFill>
              </a:rPr>
              <a:t>Характерные ошибки:</a:t>
            </a:r>
          </a:p>
          <a:p>
            <a:pPr marL="1260000" lvl="3" eaLnBrk="1" hangingPunct="1">
              <a:buClr>
                <a:schemeClr val="bg1"/>
              </a:buClr>
              <a:buFont typeface="Wingdings" pitchFamily="2" charset="2"/>
              <a:buChar char="§"/>
            </a:pPr>
            <a:r>
              <a:rPr lang="ru-RU" sz="1800" b="1" dirty="0" smtClean="0">
                <a:solidFill>
                  <a:srgbClr val="FF66FF"/>
                </a:solidFill>
              </a:rPr>
              <a:t>«Ошибка в основании»</a:t>
            </a:r>
          </a:p>
          <a:p>
            <a:pPr marL="1260000" lvl="3" eaLnBrk="1" hangingPunct="1">
              <a:buClr>
                <a:schemeClr val="bg1"/>
              </a:buClr>
              <a:buFont typeface="Wingdings" pitchFamily="2" charset="2"/>
              <a:buChar char="§"/>
            </a:pPr>
            <a:r>
              <a:rPr lang="ru-RU" sz="1800" b="1" dirty="0" smtClean="0">
                <a:solidFill>
                  <a:srgbClr val="FF66FF"/>
                </a:solidFill>
              </a:rPr>
              <a:t>«Предвосхищение основания»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080000"/>
          </a:xfrm>
          <a:noFill/>
        </p:spPr>
        <p:txBody>
          <a:bodyPr anchor="ctr" anchorCtr="1"/>
          <a:lstStyle/>
          <a:p>
            <a:pPr eaLnBrk="1" hangingPunct="1"/>
            <a:r>
              <a:rPr lang="ru-RU" sz="2800" b="1" dirty="0" smtClean="0">
                <a:solidFill>
                  <a:schemeClr val="bg1"/>
                </a:solidFill>
              </a:rPr>
              <a:t>Довод</a:t>
            </a: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900000" y="2700000"/>
            <a:ext cx="7344000" cy="2232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r>
              <a:rPr lang="ru-RU" sz="2000" dirty="0">
                <a:solidFill>
                  <a:srgbClr val="FFFF00"/>
                </a:solidFill>
                <a:cs typeface="Arial" charset="0"/>
              </a:rPr>
              <a:t>«Предвосхищение основания</a:t>
            </a:r>
            <a:r>
              <a:rPr lang="ru-RU" sz="2000" dirty="0" smtClean="0">
                <a:solidFill>
                  <a:srgbClr val="FFFF00"/>
                </a:solidFill>
                <a:cs typeface="Arial" charset="0"/>
              </a:rPr>
              <a:t>» 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(</a:t>
            </a:r>
            <a:r>
              <a:rPr lang="ru-RU" i="1" dirty="0"/>
              <a:t>лат</a:t>
            </a:r>
            <a:r>
              <a:rPr lang="ru-RU" dirty="0"/>
              <a:t>. </a:t>
            </a:r>
            <a:r>
              <a:rPr lang="en-US" dirty="0">
                <a:solidFill>
                  <a:srgbClr val="00FF00"/>
                </a:solidFill>
              </a:rPr>
              <a:t>petitio principii</a:t>
            </a:r>
            <a:r>
              <a:rPr lang="ru-RU" dirty="0"/>
              <a:t>) </a:t>
            </a:r>
            <a:r>
              <a:rPr lang="ru-RU" dirty="0" smtClean="0"/>
              <a:t>– 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>
                <a:solidFill>
                  <a:srgbClr val="00FFFF"/>
                </a:solidFill>
              </a:rPr>
              <a:t>неформальная</a:t>
            </a:r>
            <a:r>
              <a:rPr lang="ru-RU" dirty="0" smtClean="0"/>
              <a:t> логическая </a:t>
            </a:r>
            <a:r>
              <a:rPr lang="ru-RU" dirty="0"/>
              <a:t>ошибка</a:t>
            </a:r>
            <a:r>
              <a:rPr lang="ru-RU" dirty="0" smtClean="0"/>
              <a:t>, связанная с </a:t>
            </a:r>
            <a:r>
              <a:rPr lang="ru-RU" dirty="0">
                <a:solidFill>
                  <a:srgbClr val="FF66FF"/>
                </a:solidFill>
              </a:rPr>
              <a:t>нарушением</a:t>
            </a:r>
            <a:r>
              <a:rPr lang="ru-RU" dirty="0"/>
              <a:t> </a:t>
            </a:r>
            <a:r>
              <a:rPr lang="ru-RU" dirty="0" smtClean="0">
                <a:solidFill>
                  <a:srgbClr val="00FF00"/>
                </a:solidFill>
              </a:rPr>
              <a:t>закона достаточного основания</a:t>
            </a:r>
            <a:r>
              <a:rPr lang="ru-RU" dirty="0" smtClean="0">
                <a:solidFill>
                  <a:srgbClr val="00FFFF"/>
                </a:solidFill>
              </a:rPr>
              <a:t> </a:t>
            </a:r>
            <a:r>
              <a:rPr lang="ru-RU" dirty="0" smtClean="0"/>
              <a:t>в </a:t>
            </a:r>
            <a:r>
              <a:rPr lang="ru-RU" dirty="0"/>
              <a:t>процессе аргументации</a:t>
            </a:r>
            <a:r>
              <a:rPr lang="ru-RU" dirty="0" smtClean="0"/>
              <a:t>: </a:t>
            </a:r>
            <a:br>
              <a:rPr lang="ru-RU" dirty="0" smtClean="0"/>
            </a:br>
            <a:r>
              <a:rPr lang="ru-RU" dirty="0" smtClean="0"/>
              <a:t>в </a:t>
            </a:r>
            <a:r>
              <a:rPr lang="ru-RU" dirty="0"/>
              <a:t>качестве основания (аргумента</a:t>
            </a:r>
            <a:r>
              <a:rPr lang="ru-RU" dirty="0" smtClean="0"/>
              <a:t>), подтверждающего </a:t>
            </a:r>
            <a:r>
              <a:rPr lang="ru-RU" dirty="0"/>
              <a:t>тезис</a:t>
            </a:r>
            <a:r>
              <a:rPr lang="ru-RU" dirty="0" smtClean="0"/>
              <a:t>, приводится </a:t>
            </a:r>
            <a:r>
              <a:rPr lang="ru-RU" dirty="0"/>
              <a:t>такое положение</a:t>
            </a:r>
            <a:r>
              <a:rPr lang="ru-RU" dirty="0" smtClean="0"/>
              <a:t>, которое</a:t>
            </a:r>
            <a:r>
              <a:rPr lang="ru-RU" dirty="0"/>
              <a:t>, хотя и не </a:t>
            </a:r>
            <a:r>
              <a:rPr lang="ru-RU" dirty="0" smtClean="0"/>
              <a:t>является заведомо </a:t>
            </a:r>
            <a:r>
              <a:rPr lang="ru-RU" dirty="0"/>
              <a:t>ложным</a:t>
            </a:r>
            <a:r>
              <a:rPr lang="ru-RU" dirty="0" smtClean="0"/>
              <a:t>, </a:t>
            </a:r>
            <a:r>
              <a:rPr lang="ru-RU" dirty="0" smtClean="0">
                <a:solidFill>
                  <a:srgbClr val="FF66FF"/>
                </a:solidFill>
              </a:rPr>
              <a:t>само</a:t>
            </a:r>
            <a:r>
              <a:rPr lang="ru-RU" dirty="0" smtClean="0">
                <a:solidFill>
                  <a:srgbClr val="00FFFF"/>
                </a:solidFill>
              </a:rPr>
              <a:t> </a:t>
            </a:r>
            <a:r>
              <a:rPr lang="ru-RU" dirty="0">
                <a:solidFill>
                  <a:srgbClr val="FF66FF"/>
                </a:solidFill>
              </a:rPr>
              <a:t>нуждается </a:t>
            </a:r>
            <a:r>
              <a:rPr lang="ru-RU" dirty="0" smtClean="0">
                <a:solidFill>
                  <a:srgbClr val="FF66FF"/>
                </a:solidFill>
              </a:rPr>
              <a:t>в </a:t>
            </a:r>
            <a:r>
              <a:rPr lang="ru-RU" dirty="0">
                <a:solidFill>
                  <a:srgbClr val="FF66FF"/>
                </a:solidFill>
              </a:rPr>
              <a:t>доказательстве</a:t>
            </a:r>
            <a:r>
              <a:rPr lang="ru-RU" dirty="0"/>
              <a:t>.</a:t>
            </a:r>
          </a:p>
        </p:txBody>
      </p:sp>
      <p:sp>
        <p:nvSpPr>
          <p:cNvPr id="6" name="AutoShape 4"/>
          <p:cNvSpPr>
            <a:spLocks noChangeArrowheads="1"/>
          </p:cNvSpPr>
          <p:nvPr/>
        </p:nvSpPr>
        <p:spPr bwMode="auto">
          <a:xfrm>
            <a:off x="1512000" y="5112000"/>
            <a:ext cx="6120000" cy="900000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Положения, </a:t>
            </a:r>
            <a:r>
              <a:rPr lang="ru-RU" dirty="0" smtClean="0">
                <a:solidFill>
                  <a:srgbClr val="006600"/>
                </a:solidFill>
              </a:rPr>
              <a:t>истинность</a:t>
            </a:r>
            <a:r>
              <a:rPr lang="ru-RU" dirty="0" smtClean="0">
                <a:solidFill>
                  <a:srgbClr val="0000FF"/>
                </a:solidFill>
              </a:rPr>
              <a:t> которых </a:t>
            </a:r>
            <a:r>
              <a:rPr lang="ru-RU" dirty="0" smtClean="0">
                <a:solidFill>
                  <a:srgbClr val="FF0000"/>
                </a:solidFill>
              </a:rPr>
              <a:t>не установлена</a:t>
            </a:r>
            <a:r>
              <a:rPr lang="ru-RU" dirty="0" smtClean="0">
                <a:solidFill>
                  <a:srgbClr val="0000FF"/>
                </a:solidFill>
              </a:rPr>
              <a:t>,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не имеют доказательной силы.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7" name="AutoShape 4"/>
          <p:cNvSpPr>
            <a:spLocks noChangeArrowheads="1"/>
          </p:cNvSpPr>
          <p:nvPr/>
        </p:nvSpPr>
        <p:spPr bwMode="auto">
          <a:xfrm>
            <a:off x="1512000" y="6156000"/>
            <a:ext cx="6120000" cy="540000"/>
          </a:xfrm>
          <a:custGeom>
            <a:avLst/>
            <a:gdLst>
              <a:gd name="connsiteX0" fmla="*/ 76500 w 5328000"/>
              <a:gd name="connsiteY0" fmla="*/ 76500 h 612000"/>
              <a:gd name="connsiteX1" fmla="*/ 5251500 w 5328000"/>
              <a:gd name="connsiteY1" fmla="*/ 76500 h 612000"/>
              <a:gd name="connsiteX2" fmla="*/ 5251500 w 5328000"/>
              <a:gd name="connsiteY2" fmla="*/ 535500 h 612000"/>
              <a:gd name="connsiteX3" fmla="*/ 76500 w 5328000"/>
              <a:gd name="connsiteY3" fmla="*/ 535500 h 612000"/>
              <a:gd name="connsiteX4" fmla="*/ 76500 w 5328000"/>
              <a:gd name="connsiteY4" fmla="*/ 76500 h 612000"/>
              <a:gd name="connsiteX0" fmla="*/ 0 w 5328000"/>
              <a:gd name="connsiteY0" fmla="*/ 0 h 612000"/>
              <a:gd name="connsiteX1" fmla="*/ 5328000 w 5328000"/>
              <a:gd name="connsiteY1" fmla="*/ 0 h 612000"/>
              <a:gd name="connsiteX2" fmla="*/ 5251500 w 5328000"/>
              <a:gd name="connsiteY2" fmla="*/ 76500 h 612000"/>
              <a:gd name="connsiteX3" fmla="*/ 76500 w 5328000"/>
              <a:gd name="connsiteY3" fmla="*/ 76500 h 612000"/>
              <a:gd name="connsiteX4" fmla="*/ 0 w 5328000"/>
              <a:gd name="connsiteY4" fmla="*/ 0 h 612000"/>
              <a:gd name="connsiteX0" fmla="*/ 0 w 5328000"/>
              <a:gd name="connsiteY0" fmla="*/ 612000 h 612000"/>
              <a:gd name="connsiteX1" fmla="*/ 76500 w 5328000"/>
              <a:gd name="connsiteY1" fmla="*/ 535500 h 612000"/>
              <a:gd name="connsiteX2" fmla="*/ 5251500 w 5328000"/>
              <a:gd name="connsiteY2" fmla="*/ 535500 h 612000"/>
              <a:gd name="connsiteX3" fmla="*/ 5328000 w 5328000"/>
              <a:gd name="connsiteY3" fmla="*/ 612000 h 612000"/>
              <a:gd name="connsiteX4" fmla="*/ 0 w 5328000"/>
              <a:gd name="connsiteY4" fmla="*/ 612000 h 612000"/>
              <a:gd name="connsiteX0" fmla="*/ 0 w 5328000"/>
              <a:gd name="connsiteY0" fmla="*/ 0 h 612000"/>
              <a:gd name="connsiteX1" fmla="*/ 76500 w 5328000"/>
              <a:gd name="connsiteY1" fmla="*/ 76500 h 612000"/>
              <a:gd name="connsiteX2" fmla="*/ 76500 w 5328000"/>
              <a:gd name="connsiteY2" fmla="*/ 535500 h 612000"/>
              <a:gd name="connsiteX3" fmla="*/ 0 w 5328000"/>
              <a:gd name="connsiteY3" fmla="*/ 612000 h 612000"/>
              <a:gd name="connsiteX4" fmla="*/ 0 w 5328000"/>
              <a:gd name="connsiteY4" fmla="*/ 0 h 612000"/>
              <a:gd name="connsiteX0" fmla="*/ 5328000 w 5328000"/>
              <a:gd name="connsiteY0" fmla="*/ 0 h 612000"/>
              <a:gd name="connsiteX1" fmla="*/ 5328000 w 5328000"/>
              <a:gd name="connsiteY1" fmla="*/ 612000 h 612000"/>
              <a:gd name="connsiteX2" fmla="*/ 5251500 w 5328000"/>
              <a:gd name="connsiteY2" fmla="*/ 535500 h 612000"/>
              <a:gd name="connsiteX3" fmla="*/ 5251500 w 5328000"/>
              <a:gd name="connsiteY3" fmla="*/ 76500 h 612000"/>
              <a:gd name="connsiteX4" fmla="*/ 5328000 w 5328000"/>
              <a:gd name="connsiteY4" fmla="*/ 0 h 612000"/>
              <a:gd name="connsiteX0" fmla="*/ 0 w 5328000"/>
              <a:gd name="connsiteY0" fmla="*/ 0 h 612000"/>
              <a:gd name="connsiteX1" fmla="*/ 5328000 w 5328000"/>
              <a:gd name="connsiteY1" fmla="*/ 0 h 612000"/>
              <a:gd name="connsiteX2" fmla="*/ 5328000 w 5328000"/>
              <a:gd name="connsiteY2" fmla="*/ 612000 h 612000"/>
              <a:gd name="connsiteX3" fmla="*/ 0 w 5328000"/>
              <a:gd name="connsiteY3" fmla="*/ 612000 h 612000"/>
              <a:gd name="connsiteX4" fmla="*/ 0 w 5328000"/>
              <a:gd name="connsiteY4" fmla="*/ 0 h 612000"/>
              <a:gd name="connsiteX5" fmla="*/ 76500 w 5328000"/>
              <a:gd name="connsiteY5" fmla="*/ 76500 h 612000"/>
              <a:gd name="connsiteX6" fmla="*/ 5251500 w 5328000"/>
              <a:gd name="connsiteY6" fmla="*/ 76500 h 612000"/>
              <a:gd name="connsiteX7" fmla="*/ 5251500 w 5328000"/>
              <a:gd name="connsiteY7" fmla="*/ 535500 h 612000"/>
              <a:gd name="connsiteX8" fmla="*/ 76500 w 5328000"/>
              <a:gd name="connsiteY8" fmla="*/ 535500 h 612000"/>
              <a:gd name="connsiteX9" fmla="*/ 76500 w 5328000"/>
              <a:gd name="connsiteY9" fmla="*/ 76500 h 612000"/>
              <a:gd name="connsiteX10" fmla="*/ 0 w 5328000"/>
              <a:gd name="connsiteY10" fmla="*/ 0 h 612000"/>
              <a:gd name="connsiteX11" fmla="*/ 76500 w 5328000"/>
              <a:gd name="connsiteY11" fmla="*/ 76500 h 612000"/>
              <a:gd name="connsiteX12" fmla="*/ 0 w 5328000"/>
              <a:gd name="connsiteY12" fmla="*/ 612000 h 612000"/>
              <a:gd name="connsiteX13" fmla="*/ 76500 w 5328000"/>
              <a:gd name="connsiteY13" fmla="*/ 535500 h 612000"/>
              <a:gd name="connsiteX14" fmla="*/ 5328000 w 5328000"/>
              <a:gd name="connsiteY14" fmla="*/ 0 h 612000"/>
              <a:gd name="connsiteX15" fmla="*/ 5251500 w 5328000"/>
              <a:gd name="connsiteY15" fmla="*/ 76500 h 612000"/>
              <a:gd name="connsiteX16" fmla="*/ 5328000 w 5328000"/>
              <a:gd name="connsiteY16" fmla="*/ 612000 h 612000"/>
              <a:gd name="connsiteX17" fmla="*/ 5251500 w 5328000"/>
              <a:gd name="connsiteY17" fmla="*/ 535500 h 61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5328000" h="612000" stroke="0" extrusionOk="0">
                <a:moveTo>
                  <a:pt x="76500" y="76500"/>
                </a:moveTo>
                <a:lnTo>
                  <a:pt x="5251500" y="76500"/>
                </a:lnTo>
                <a:lnTo>
                  <a:pt x="5251500" y="535500"/>
                </a:lnTo>
                <a:lnTo>
                  <a:pt x="76500" y="535500"/>
                </a:lnTo>
                <a:lnTo>
                  <a:pt x="76500" y="76500"/>
                </a:lnTo>
                <a:close/>
              </a:path>
              <a:path w="5328000" h="612000" fill="lightenLess" stroke="0" extrusionOk="0">
                <a:moveTo>
                  <a:pt x="0" y="0"/>
                </a:moveTo>
                <a:lnTo>
                  <a:pt x="5328000" y="0"/>
                </a:lnTo>
                <a:lnTo>
                  <a:pt x="5251500" y="76500"/>
                </a:lnTo>
                <a:lnTo>
                  <a:pt x="76500" y="76500"/>
                </a:lnTo>
                <a:lnTo>
                  <a:pt x="0" y="0"/>
                </a:lnTo>
                <a:close/>
              </a:path>
              <a:path w="5328000" h="612000" fill="darkenLess" stroke="0" extrusionOk="0">
                <a:moveTo>
                  <a:pt x="0" y="612000"/>
                </a:moveTo>
                <a:lnTo>
                  <a:pt x="76500" y="535500"/>
                </a:lnTo>
                <a:lnTo>
                  <a:pt x="5251500" y="535500"/>
                </a:lnTo>
                <a:lnTo>
                  <a:pt x="5328000" y="612000"/>
                </a:lnTo>
                <a:lnTo>
                  <a:pt x="0" y="612000"/>
                </a:lnTo>
                <a:close/>
              </a:path>
              <a:path w="5328000" h="612000" fill="lighten" stroke="0" extrusionOk="0">
                <a:moveTo>
                  <a:pt x="0" y="0"/>
                </a:moveTo>
                <a:lnTo>
                  <a:pt x="76500" y="76500"/>
                </a:lnTo>
                <a:lnTo>
                  <a:pt x="76500" y="535500"/>
                </a:lnTo>
                <a:lnTo>
                  <a:pt x="0" y="612000"/>
                </a:lnTo>
                <a:lnTo>
                  <a:pt x="0" y="0"/>
                </a:lnTo>
                <a:close/>
              </a:path>
              <a:path w="5328000" h="612000" fill="darken" stroke="0" extrusionOk="0">
                <a:moveTo>
                  <a:pt x="5328000" y="0"/>
                </a:moveTo>
                <a:lnTo>
                  <a:pt x="5328000" y="612000"/>
                </a:lnTo>
                <a:lnTo>
                  <a:pt x="5251500" y="535500"/>
                </a:lnTo>
                <a:lnTo>
                  <a:pt x="5251500" y="76500"/>
                </a:lnTo>
                <a:lnTo>
                  <a:pt x="5328000" y="0"/>
                </a:lnTo>
                <a:close/>
              </a:path>
              <a:path w="5328000" h="612000" fill="none" extrusionOk="0">
                <a:moveTo>
                  <a:pt x="0" y="0"/>
                </a:moveTo>
                <a:lnTo>
                  <a:pt x="5328000" y="0"/>
                </a:lnTo>
                <a:lnTo>
                  <a:pt x="5328000" y="612000"/>
                </a:lnTo>
                <a:lnTo>
                  <a:pt x="0" y="612000"/>
                </a:lnTo>
                <a:lnTo>
                  <a:pt x="0" y="0"/>
                </a:lnTo>
                <a:close/>
                <a:moveTo>
                  <a:pt x="76500" y="76500"/>
                </a:moveTo>
                <a:lnTo>
                  <a:pt x="5251500" y="76500"/>
                </a:lnTo>
                <a:lnTo>
                  <a:pt x="5251500" y="535500"/>
                </a:lnTo>
                <a:lnTo>
                  <a:pt x="76500" y="535500"/>
                </a:lnTo>
                <a:lnTo>
                  <a:pt x="76500" y="76500"/>
                </a:lnTo>
                <a:close/>
                <a:moveTo>
                  <a:pt x="0" y="0"/>
                </a:moveTo>
                <a:lnTo>
                  <a:pt x="76500" y="76500"/>
                </a:lnTo>
                <a:moveTo>
                  <a:pt x="0" y="612000"/>
                </a:moveTo>
                <a:lnTo>
                  <a:pt x="76500" y="535500"/>
                </a:lnTo>
                <a:moveTo>
                  <a:pt x="5328000" y="0"/>
                </a:moveTo>
                <a:lnTo>
                  <a:pt x="5251500" y="76500"/>
                </a:lnTo>
                <a:moveTo>
                  <a:pt x="5328000" y="612000"/>
                </a:moveTo>
                <a:lnTo>
                  <a:pt x="5251500" y="535500"/>
                </a:lnTo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r>
              <a:rPr lang="ru-RU" dirty="0" smtClean="0">
                <a:solidFill>
                  <a:srgbClr val="FF0000"/>
                </a:solidFill>
              </a:rPr>
              <a:t>Сомнительные аргументы </a:t>
            </a:r>
            <a:r>
              <a:rPr lang="ru-RU" dirty="0" smtClean="0">
                <a:solidFill>
                  <a:srgbClr val="0000FF"/>
                </a:solidFill>
              </a:rPr>
              <a:t>ничего не доказывают.</a:t>
            </a:r>
            <a:endParaRPr lang="ru-RU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15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15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23" grpId="0" build="p" bldLvl="5"/>
      <p:bldP spid="4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16"/>
          <p:cNvSpPr txBox="1">
            <a:spLocks noChangeArrowheads="1"/>
          </p:cNvSpPr>
          <p:nvPr/>
        </p:nvSpPr>
        <p:spPr bwMode="auto">
          <a:xfrm>
            <a:off x="216000" y="2376000"/>
            <a:ext cx="3816000" cy="14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0"/>
          <a:lstStyle/>
          <a:p>
            <a:pPr marL="342900" indent="-252000" algn="l">
              <a:spcBef>
                <a:spcPct val="20000"/>
              </a:spcBef>
              <a:buClr>
                <a:schemeClr val="bg1"/>
              </a:buClr>
              <a:buFontTx/>
              <a:buChar char="•"/>
              <a:defRPr/>
            </a:pPr>
            <a:r>
              <a:rPr lang="en-US" sz="1600" dirty="0" smtClean="0">
                <a:latin typeface="+mj-lt"/>
              </a:rPr>
              <a:t>Modus ponens</a:t>
            </a:r>
            <a:endParaRPr lang="en-US" sz="1600" b="1" kern="0" dirty="0" smtClean="0">
              <a:latin typeface="+mj-lt"/>
            </a:endParaRPr>
          </a:p>
          <a:p>
            <a:pPr marL="342900" indent="-252000" algn="l">
              <a:spcBef>
                <a:spcPct val="20000"/>
              </a:spcBef>
              <a:buClr>
                <a:schemeClr val="bg1"/>
              </a:buClr>
              <a:buFontTx/>
              <a:buChar char="•"/>
              <a:defRPr/>
            </a:pPr>
            <a:r>
              <a:rPr lang="ru-RU" sz="1600" kern="0" dirty="0" smtClean="0">
                <a:latin typeface="+mj-lt"/>
              </a:rPr>
              <a:t>Б</a:t>
            </a:r>
            <a:r>
              <a:rPr lang="fr-FR" sz="1600" kern="0" dirty="0" smtClean="0">
                <a:latin typeface="+mj-lt"/>
              </a:rPr>
              <a:t>ó</a:t>
            </a:r>
            <a:r>
              <a:rPr lang="ru-RU" sz="1600" kern="0" dirty="0" smtClean="0">
                <a:latin typeface="+mj-lt"/>
              </a:rPr>
              <a:t>льшая посылка</a:t>
            </a:r>
            <a:r>
              <a:rPr lang="en-US" sz="1600" kern="0" dirty="0" smtClean="0">
                <a:latin typeface="+mj-lt"/>
              </a:rPr>
              <a:t> </a:t>
            </a:r>
            <a:r>
              <a:rPr lang="ru-RU" sz="1600" kern="0" dirty="0" smtClean="0">
                <a:solidFill>
                  <a:srgbClr val="00FF00"/>
                </a:solidFill>
                <a:latin typeface="+mj-lt"/>
              </a:rPr>
              <a:t>истинна</a:t>
            </a:r>
            <a:endParaRPr lang="en-US" sz="1600" kern="0" dirty="0" smtClean="0">
              <a:solidFill>
                <a:srgbClr val="FF66FF"/>
              </a:solidFill>
              <a:latin typeface="+mj-lt"/>
            </a:endParaRPr>
          </a:p>
          <a:p>
            <a:pPr marL="342900" indent="-252000" algn="l">
              <a:spcBef>
                <a:spcPct val="20000"/>
              </a:spcBef>
              <a:buClr>
                <a:schemeClr val="bg1"/>
              </a:buClr>
              <a:buFontTx/>
              <a:buChar char="•"/>
              <a:defRPr/>
            </a:pPr>
            <a:r>
              <a:rPr lang="ru-RU" sz="1600" b="1" kern="0" dirty="0" smtClean="0">
                <a:solidFill>
                  <a:srgbClr val="FFFF00"/>
                </a:solidFill>
                <a:latin typeface="+mj-lt"/>
              </a:rPr>
              <a:t>Меньшая посылка</a:t>
            </a:r>
            <a:r>
              <a:rPr lang="en-US" sz="1600" b="1" kern="0" dirty="0" smtClean="0">
                <a:latin typeface="+mj-lt"/>
              </a:rPr>
              <a:t> </a:t>
            </a:r>
            <a:r>
              <a:rPr lang="ru-RU" sz="1600" b="1" kern="0" dirty="0" smtClean="0">
                <a:solidFill>
                  <a:srgbClr val="FF66FF"/>
                </a:solidFill>
                <a:latin typeface="+mj-lt"/>
              </a:rPr>
              <a:t>сомнительна</a:t>
            </a:r>
            <a:endParaRPr lang="en-US" sz="1600" b="1" kern="0" dirty="0" smtClean="0">
              <a:solidFill>
                <a:srgbClr val="FF66FF"/>
              </a:solidFill>
              <a:latin typeface="+mj-lt"/>
            </a:endParaRPr>
          </a:p>
          <a:p>
            <a:pPr marL="342900" indent="-252000" algn="l">
              <a:spcBef>
                <a:spcPct val="20000"/>
              </a:spcBef>
              <a:buClr>
                <a:schemeClr val="bg1"/>
              </a:buClr>
              <a:buFontTx/>
              <a:buChar char="•"/>
              <a:defRPr/>
            </a:pPr>
            <a:r>
              <a:rPr lang="ru-RU" sz="1600" kern="0" dirty="0" smtClean="0">
                <a:solidFill>
                  <a:srgbClr val="FFFF00"/>
                </a:solidFill>
                <a:latin typeface="+mj-lt"/>
              </a:rPr>
              <a:t>Вывод</a:t>
            </a:r>
            <a:r>
              <a:rPr lang="en-US" sz="1600" kern="0" dirty="0" smtClean="0">
                <a:latin typeface="+mj-lt"/>
              </a:rPr>
              <a:t> </a:t>
            </a:r>
            <a:r>
              <a:rPr lang="ru-RU" sz="1600" kern="0" dirty="0" smtClean="0">
                <a:solidFill>
                  <a:srgbClr val="FF66FF"/>
                </a:solidFill>
                <a:latin typeface="+mj-lt"/>
              </a:rPr>
              <a:t>сомнителен</a:t>
            </a:r>
            <a:endParaRPr lang="en-US" sz="1600" kern="0" dirty="0" smtClean="0">
              <a:solidFill>
                <a:srgbClr val="FF66FF"/>
              </a:solidFill>
              <a:latin typeface="+mj-lt"/>
            </a:endParaRPr>
          </a:p>
        </p:txBody>
      </p:sp>
      <p:sp>
        <p:nvSpPr>
          <p:cNvPr id="19" name="Скругленный прямоугольник 18"/>
          <p:cNvSpPr>
            <a:spLocks noChangeArrowheads="1"/>
          </p:cNvSpPr>
          <p:nvPr/>
        </p:nvSpPr>
        <p:spPr bwMode="auto">
          <a:xfrm>
            <a:off x="4464000" y="1944000"/>
            <a:ext cx="4320000" cy="2268000"/>
          </a:xfrm>
          <a:prstGeom prst="roundRect">
            <a:avLst>
              <a:gd name="adj" fmla="val 16667"/>
            </a:avLst>
          </a:prstGeom>
          <a:solidFill>
            <a:srgbClr val="D1D1F0"/>
          </a:solidFill>
          <a:ln w="9525" algn="ctr">
            <a:solidFill>
              <a:schemeClr val="accent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endParaRPr lang="ru-RU" sz="1600" b="1" dirty="0"/>
          </a:p>
        </p:txBody>
      </p:sp>
      <p:sp>
        <p:nvSpPr>
          <p:cNvPr id="20" name="Rectangle 7"/>
          <p:cNvSpPr>
            <a:spLocks noChangeArrowheads="1"/>
          </p:cNvSpPr>
          <p:nvPr/>
        </p:nvSpPr>
        <p:spPr bwMode="auto">
          <a:xfrm>
            <a:off x="4644000" y="2124000"/>
            <a:ext cx="3960000" cy="432000"/>
          </a:xfrm>
          <a:prstGeom prst="rect">
            <a:avLst/>
          </a:prstGeom>
          <a:solidFill>
            <a:srgbClr val="BBE0E3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r>
              <a:rPr lang="ru-RU" sz="1600" dirty="0" smtClean="0">
                <a:solidFill>
                  <a:srgbClr val="0000FF"/>
                </a:solidFill>
              </a:rPr>
              <a:t>Если</a:t>
            </a:r>
            <a:r>
              <a:rPr lang="ru-RU" sz="1600" dirty="0" smtClean="0">
                <a:solidFill>
                  <a:srgbClr val="0000CC"/>
                </a:solidFill>
              </a:rPr>
              <a:t> </a:t>
            </a:r>
            <a:r>
              <a:rPr lang="ru-RU" sz="1600" dirty="0" smtClean="0">
                <a:solidFill>
                  <a:srgbClr val="FF0000"/>
                </a:solidFill>
              </a:rPr>
              <a:t>идёт дождь</a:t>
            </a:r>
            <a:r>
              <a:rPr lang="ru-RU" sz="1600" dirty="0" smtClean="0">
                <a:solidFill>
                  <a:srgbClr val="0000FF"/>
                </a:solidFill>
              </a:rPr>
              <a:t>, то</a:t>
            </a:r>
            <a:r>
              <a:rPr lang="ru-RU" sz="1600" dirty="0" smtClean="0">
                <a:solidFill>
                  <a:srgbClr val="0000CC"/>
                </a:solidFill>
              </a:rPr>
              <a:t> </a:t>
            </a:r>
            <a:r>
              <a:rPr lang="ru-RU" sz="1600" dirty="0" smtClean="0">
                <a:solidFill>
                  <a:srgbClr val="006600"/>
                </a:solidFill>
              </a:rPr>
              <a:t>дороги мокрые</a:t>
            </a:r>
            <a:r>
              <a:rPr lang="ru-RU" sz="1600" dirty="0" smtClean="0">
                <a:solidFill>
                  <a:srgbClr val="0000FF"/>
                </a:solidFill>
              </a:rPr>
              <a:t>.</a:t>
            </a:r>
          </a:p>
        </p:txBody>
      </p:sp>
      <p:sp>
        <p:nvSpPr>
          <p:cNvPr id="25" name="Rectangle 7"/>
          <p:cNvSpPr>
            <a:spLocks noChangeArrowheads="1"/>
          </p:cNvSpPr>
          <p:nvPr/>
        </p:nvSpPr>
        <p:spPr bwMode="auto">
          <a:xfrm>
            <a:off x="4968000" y="2664000"/>
            <a:ext cx="3312000" cy="432000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r>
              <a:rPr lang="ru-RU" sz="1600" b="1" dirty="0" smtClean="0">
                <a:solidFill>
                  <a:srgbClr val="A50021"/>
                </a:solidFill>
              </a:rPr>
              <a:t>В Сантьяго сейчас</a:t>
            </a:r>
            <a:r>
              <a:rPr lang="ru-RU" sz="1600" dirty="0" smtClean="0">
                <a:solidFill>
                  <a:srgbClr val="FF0000"/>
                </a:solidFill>
              </a:rPr>
              <a:t> идёт дождь</a:t>
            </a:r>
            <a:r>
              <a:rPr lang="ru-RU" sz="1600" dirty="0" smtClean="0">
                <a:solidFill>
                  <a:srgbClr val="0000FF"/>
                </a:solidFill>
              </a:rPr>
              <a:t>.</a:t>
            </a:r>
            <a:endParaRPr lang="ru-RU" sz="1600" b="1" dirty="0">
              <a:solidFill>
                <a:srgbClr val="0000FF"/>
              </a:solidFill>
            </a:endParaRPr>
          </a:p>
        </p:txBody>
      </p:sp>
      <p:sp>
        <p:nvSpPr>
          <p:cNvPr id="26" name="Rectangle 7"/>
          <p:cNvSpPr>
            <a:spLocks noChangeArrowheads="1"/>
          </p:cNvSpPr>
          <p:nvPr/>
        </p:nvSpPr>
        <p:spPr bwMode="auto">
          <a:xfrm>
            <a:off x="5724000" y="3204000"/>
            <a:ext cx="1800000" cy="360000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b="1" dirty="0" smtClean="0">
                <a:solidFill>
                  <a:srgbClr val="0000FF"/>
                </a:solidFill>
              </a:rPr>
              <a:t>Следовательно,</a:t>
            </a:r>
            <a:endParaRPr lang="ru-RU" sz="1600" b="1" dirty="0">
              <a:solidFill>
                <a:srgbClr val="0000FF"/>
              </a:solidFill>
            </a:endParaRPr>
          </a:p>
        </p:txBody>
      </p:sp>
      <p:sp>
        <p:nvSpPr>
          <p:cNvPr id="27" name="Rectangle 7"/>
          <p:cNvSpPr>
            <a:spLocks noChangeArrowheads="1"/>
          </p:cNvSpPr>
          <p:nvPr/>
        </p:nvSpPr>
        <p:spPr bwMode="auto">
          <a:xfrm>
            <a:off x="4752000" y="3672000"/>
            <a:ext cx="3744000" cy="432000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r>
              <a:rPr lang="ru-RU" sz="1600" dirty="0" smtClean="0">
                <a:solidFill>
                  <a:srgbClr val="006600"/>
                </a:solidFill>
              </a:rPr>
              <a:t>дороги </a:t>
            </a:r>
            <a:r>
              <a:rPr lang="ru-RU" sz="1600" dirty="0" smtClean="0">
                <a:solidFill>
                  <a:srgbClr val="A50021"/>
                </a:solidFill>
              </a:rPr>
              <a:t>в Сантьяго сейчас</a:t>
            </a:r>
            <a:r>
              <a:rPr lang="ru-RU" sz="1600" dirty="0" smtClean="0">
                <a:solidFill>
                  <a:srgbClr val="FF0000"/>
                </a:solidFill>
              </a:rPr>
              <a:t> </a:t>
            </a:r>
            <a:r>
              <a:rPr lang="ru-RU" sz="1600" dirty="0" smtClean="0">
                <a:solidFill>
                  <a:srgbClr val="006600"/>
                </a:solidFill>
              </a:rPr>
              <a:t>мокрые</a:t>
            </a:r>
            <a:r>
              <a:rPr lang="ru-RU" sz="1600" dirty="0" smtClean="0">
                <a:solidFill>
                  <a:srgbClr val="0000FF"/>
                </a:solidFill>
              </a:rPr>
              <a:t>.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12" name="Text Box 17"/>
          <p:cNvSpPr txBox="1">
            <a:spLocks noChangeArrowheads="1"/>
          </p:cNvSpPr>
          <p:nvPr/>
        </p:nvSpPr>
        <p:spPr bwMode="auto">
          <a:xfrm>
            <a:off x="216000" y="1476000"/>
            <a:ext cx="3816000" cy="900000"/>
          </a:xfrm>
          <a:prstGeom prst="roundRect">
            <a:avLst/>
          </a:prstGeom>
          <a:noFill/>
          <a:ln w="9525" cmpd="dbl">
            <a:solidFill>
              <a:schemeClr val="bg1"/>
            </a:solidFill>
            <a:miter lim="800000"/>
            <a:headEnd/>
            <a:tailEnd/>
          </a:ln>
        </p:spPr>
        <p:txBody>
          <a:bodyPr wrap="square" lIns="90000" rIns="90000" anchor="ctr" anchorCtr="1">
            <a:noAutofit/>
          </a:bodyPr>
          <a:lstStyle/>
          <a:p>
            <a:r>
              <a:rPr lang="ru-RU" dirty="0" smtClean="0">
                <a:solidFill>
                  <a:srgbClr val="FF66FF"/>
                </a:solidFill>
              </a:rPr>
              <a:t>Сомнительные аргументы</a:t>
            </a:r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/>
              <a:t>ничего не доказывают.</a:t>
            </a:r>
            <a:endParaRPr lang="ru-RU" dirty="0"/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216000" y="3816000"/>
            <a:ext cx="3816000" cy="1692000"/>
          </a:xfrm>
          <a:prstGeom prst="roundRect">
            <a:avLst/>
          </a:prstGeom>
          <a:noFill/>
          <a:ln w="9525" cmpd="thickThin">
            <a:solidFill>
              <a:schemeClr val="bg1"/>
            </a:solidFill>
            <a:miter lim="800000"/>
            <a:headEnd/>
            <a:tailEnd/>
          </a:ln>
        </p:spPr>
        <p:txBody>
          <a:bodyPr wrap="square" lIns="36000" rIns="36000" anchor="ctr" anchorCtr="1"/>
          <a:lstStyle/>
          <a:p>
            <a:r>
              <a:rPr lang="ru-RU" sz="1600" dirty="0" smtClean="0">
                <a:solidFill>
                  <a:srgbClr val="FFFF00"/>
                </a:solidFill>
              </a:rPr>
              <a:t>Корректное умозаключение </a:t>
            </a:r>
            <a:r>
              <a:rPr lang="ru-RU" sz="1600" dirty="0" smtClean="0">
                <a:solidFill>
                  <a:srgbClr val="00FFFF"/>
                </a:solidFill>
              </a:rPr>
              <a:t/>
            </a:r>
            <a:br>
              <a:rPr lang="ru-RU" sz="1600" dirty="0" smtClean="0">
                <a:solidFill>
                  <a:srgbClr val="00FFFF"/>
                </a:solidFill>
              </a:rPr>
            </a:br>
            <a:r>
              <a:rPr lang="ru-RU" sz="1600" dirty="0" smtClean="0"/>
              <a:t>есть построение такого суждения из материи других суждений, замена которого </a:t>
            </a:r>
            <a:r>
              <a:rPr lang="ru-RU" sz="1600" dirty="0" smtClean="0">
                <a:solidFill>
                  <a:srgbClr val="FF66FF"/>
                </a:solidFill>
              </a:rPr>
              <a:t>противоречащим</a:t>
            </a:r>
            <a:r>
              <a:rPr lang="ru-RU" sz="1600" dirty="0" smtClean="0"/>
              <a:t> </a:t>
            </a:r>
            <a:br>
              <a:rPr lang="ru-RU" sz="1600" dirty="0" smtClean="0"/>
            </a:br>
            <a:r>
              <a:rPr lang="ru-RU" sz="1600" dirty="0" smtClean="0"/>
              <a:t>ему суждением приводит </a:t>
            </a:r>
            <a:br>
              <a:rPr lang="ru-RU" sz="1600" dirty="0" smtClean="0"/>
            </a:br>
            <a:r>
              <a:rPr lang="ru-RU" sz="1600" dirty="0" smtClean="0"/>
              <a:t>к </a:t>
            </a:r>
            <a:r>
              <a:rPr lang="ru-RU" sz="1600" dirty="0" smtClean="0">
                <a:solidFill>
                  <a:srgbClr val="FF66FF"/>
                </a:solidFill>
              </a:rPr>
              <a:t>противоречию</a:t>
            </a:r>
            <a:r>
              <a:rPr lang="ru-RU" sz="1600" dirty="0" smtClean="0"/>
              <a:t> с посылками.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216000" y="5616000"/>
            <a:ext cx="3816000" cy="900000"/>
          </a:xfrm>
          <a:prstGeom prst="roundRect">
            <a:avLst/>
          </a:prstGeom>
          <a:noFill/>
          <a:ln w="9525" cmpd="thickThin">
            <a:solidFill>
              <a:schemeClr val="bg1"/>
            </a:solidFill>
            <a:miter lim="800000"/>
            <a:headEnd/>
            <a:tailEnd/>
          </a:ln>
        </p:spPr>
        <p:txBody>
          <a:bodyPr wrap="square" lIns="36000" rIns="36000" anchor="ctr" anchorCtr="1"/>
          <a:lstStyle/>
          <a:p>
            <a:pPr algn="ctr"/>
            <a:r>
              <a:rPr lang="ru-RU" sz="1600" dirty="0" smtClean="0"/>
              <a:t>Отсутствие противоречия </a:t>
            </a:r>
            <a:br>
              <a:rPr lang="ru-RU" sz="1600" dirty="0" smtClean="0"/>
            </a:br>
            <a:r>
              <a:rPr lang="ru-RU" sz="1600" dirty="0" smtClean="0"/>
              <a:t>между выводом и посылками </a:t>
            </a:r>
            <a:br>
              <a:rPr lang="ru-RU" sz="1600" dirty="0" smtClean="0"/>
            </a:br>
            <a:r>
              <a:rPr lang="ru-RU" sz="1600" dirty="0" smtClean="0">
                <a:solidFill>
                  <a:srgbClr val="FF66FF"/>
                </a:solidFill>
              </a:rPr>
              <a:t>не доказывает</a:t>
            </a:r>
            <a:r>
              <a:rPr lang="ru-RU" sz="1600" dirty="0" smtClean="0"/>
              <a:t> </a:t>
            </a:r>
            <a:r>
              <a:rPr lang="ru-RU" sz="1600" dirty="0" smtClean="0">
                <a:solidFill>
                  <a:srgbClr val="00FF00"/>
                </a:solidFill>
              </a:rPr>
              <a:t>истинности </a:t>
            </a:r>
            <a:r>
              <a:rPr lang="ru-RU" sz="1600" dirty="0" smtClean="0"/>
              <a:t>вывода.</a:t>
            </a:r>
            <a:endParaRPr lang="ru-RU" sz="1600" dirty="0">
              <a:solidFill>
                <a:srgbClr val="00FFFF"/>
              </a:solidFill>
            </a:endParaRPr>
          </a:p>
        </p:txBody>
      </p:sp>
      <p:sp>
        <p:nvSpPr>
          <p:cNvPr id="1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3600"/>
            <a:ext cx="8229600" cy="1143000"/>
          </a:xfrm>
          <a:noFill/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Ошибки аргументации</a:t>
            </a:r>
            <a:r>
              <a:rPr lang="en-US" sz="3200" b="1" dirty="0" smtClean="0">
                <a:solidFill>
                  <a:schemeClr val="bg1"/>
                </a:solidFill>
              </a:rPr>
              <a:t> </a:t>
            </a:r>
            <a:r>
              <a:rPr lang="ru-RU" sz="3200" b="1" dirty="0" smtClean="0">
                <a:solidFill>
                  <a:schemeClr val="bg1"/>
                </a:solidFill>
              </a:rPr>
              <a:t/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  <a:cs typeface="Arial" charset="0"/>
              </a:rPr>
              <a:t>Предвосхищение основания</a:t>
            </a:r>
            <a:endParaRPr lang="ru-RU" sz="2800" b="1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uild="p"/>
      <p:bldP spid="19" grpId="0" animBg="1"/>
      <p:bldP spid="20" grpId="0" animBg="1"/>
      <p:bldP spid="25" grpId="0" animBg="1"/>
      <p:bldP spid="26" grpId="0" animBg="1"/>
      <p:bldP spid="27" grpId="0" animBg="1"/>
      <p:bldP spid="12" grpId="0" animBg="1"/>
      <p:bldP spid="14" grpId="0" animBg="1"/>
      <p:bldP spid="1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16"/>
          <p:cNvSpPr txBox="1">
            <a:spLocks noChangeArrowheads="1"/>
          </p:cNvSpPr>
          <p:nvPr/>
        </p:nvSpPr>
        <p:spPr bwMode="auto">
          <a:xfrm>
            <a:off x="216000" y="2376000"/>
            <a:ext cx="3816000" cy="14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0"/>
          <a:lstStyle/>
          <a:p>
            <a:pPr marL="342900" indent="-252000" algn="l">
              <a:spcBef>
                <a:spcPct val="20000"/>
              </a:spcBef>
              <a:buClr>
                <a:schemeClr val="bg1"/>
              </a:buClr>
              <a:buFontTx/>
              <a:buChar char="•"/>
              <a:defRPr/>
            </a:pPr>
            <a:r>
              <a:rPr lang="en-US" sz="1600" dirty="0" smtClean="0">
                <a:latin typeface="+mj-lt"/>
              </a:rPr>
              <a:t>Modus tollens</a:t>
            </a:r>
            <a:endParaRPr lang="en-US" sz="1600" b="1" kern="0" dirty="0" smtClean="0">
              <a:latin typeface="+mj-lt"/>
            </a:endParaRPr>
          </a:p>
          <a:p>
            <a:pPr marL="342900" indent="-252000" algn="l">
              <a:spcBef>
                <a:spcPct val="20000"/>
              </a:spcBef>
              <a:buClr>
                <a:schemeClr val="bg1"/>
              </a:buClr>
              <a:buFontTx/>
              <a:buChar char="•"/>
              <a:defRPr/>
            </a:pPr>
            <a:r>
              <a:rPr lang="ru-RU" sz="1600" kern="0" dirty="0" smtClean="0">
                <a:latin typeface="+mj-lt"/>
              </a:rPr>
              <a:t>Б</a:t>
            </a:r>
            <a:r>
              <a:rPr lang="fr-FR" sz="1600" kern="0" dirty="0" smtClean="0">
                <a:latin typeface="+mj-lt"/>
              </a:rPr>
              <a:t>ó</a:t>
            </a:r>
            <a:r>
              <a:rPr lang="ru-RU" sz="1600" kern="0" dirty="0" smtClean="0">
                <a:latin typeface="+mj-lt"/>
              </a:rPr>
              <a:t>льшая посылка</a:t>
            </a:r>
            <a:r>
              <a:rPr lang="en-US" sz="1600" kern="0" dirty="0" smtClean="0">
                <a:latin typeface="+mj-lt"/>
              </a:rPr>
              <a:t> </a:t>
            </a:r>
            <a:r>
              <a:rPr lang="ru-RU" sz="1600" kern="0" dirty="0" smtClean="0">
                <a:solidFill>
                  <a:srgbClr val="00FF00"/>
                </a:solidFill>
                <a:latin typeface="+mj-lt"/>
              </a:rPr>
              <a:t>истинна</a:t>
            </a:r>
            <a:endParaRPr lang="en-US" sz="1600" kern="0" dirty="0" smtClean="0">
              <a:solidFill>
                <a:srgbClr val="FF66FF"/>
              </a:solidFill>
              <a:latin typeface="+mj-lt"/>
            </a:endParaRPr>
          </a:p>
          <a:p>
            <a:pPr marL="342900" indent="-252000" algn="l">
              <a:spcBef>
                <a:spcPct val="20000"/>
              </a:spcBef>
              <a:buClr>
                <a:schemeClr val="bg1"/>
              </a:buClr>
              <a:buFontTx/>
              <a:buChar char="•"/>
              <a:defRPr/>
            </a:pPr>
            <a:r>
              <a:rPr lang="ru-RU" sz="1600" b="1" kern="0" dirty="0" smtClean="0">
                <a:solidFill>
                  <a:srgbClr val="FFFF00"/>
                </a:solidFill>
                <a:latin typeface="+mj-lt"/>
              </a:rPr>
              <a:t>Меньшая посылка</a:t>
            </a:r>
            <a:r>
              <a:rPr lang="en-US" sz="1600" b="1" kern="0" dirty="0" smtClean="0">
                <a:latin typeface="+mj-lt"/>
              </a:rPr>
              <a:t> </a:t>
            </a:r>
            <a:r>
              <a:rPr lang="ru-RU" sz="1600" b="1" kern="0" dirty="0" smtClean="0">
                <a:solidFill>
                  <a:srgbClr val="FF66FF"/>
                </a:solidFill>
                <a:latin typeface="+mj-lt"/>
              </a:rPr>
              <a:t>сомнительна</a:t>
            </a:r>
            <a:endParaRPr lang="en-US" sz="1600" b="1" kern="0" dirty="0" smtClean="0">
              <a:solidFill>
                <a:srgbClr val="FF66FF"/>
              </a:solidFill>
              <a:latin typeface="+mj-lt"/>
            </a:endParaRPr>
          </a:p>
          <a:p>
            <a:pPr marL="342900" indent="-252000" algn="l">
              <a:spcBef>
                <a:spcPct val="20000"/>
              </a:spcBef>
              <a:buClr>
                <a:schemeClr val="bg1"/>
              </a:buClr>
              <a:buFontTx/>
              <a:buChar char="•"/>
              <a:defRPr/>
            </a:pPr>
            <a:r>
              <a:rPr lang="ru-RU" sz="1600" kern="0" dirty="0" smtClean="0">
                <a:solidFill>
                  <a:srgbClr val="FFFF00"/>
                </a:solidFill>
                <a:latin typeface="+mj-lt"/>
              </a:rPr>
              <a:t>Вывод</a:t>
            </a:r>
            <a:r>
              <a:rPr lang="en-US" sz="1600" kern="0" dirty="0" smtClean="0">
                <a:latin typeface="+mj-lt"/>
              </a:rPr>
              <a:t> </a:t>
            </a:r>
            <a:r>
              <a:rPr lang="ru-RU" sz="1600" kern="0" dirty="0" smtClean="0">
                <a:solidFill>
                  <a:srgbClr val="FF66FF"/>
                </a:solidFill>
                <a:latin typeface="+mj-lt"/>
              </a:rPr>
              <a:t>сомнителен</a:t>
            </a:r>
            <a:endParaRPr lang="en-US" sz="1600" kern="0" dirty="0" smtClean="0">
              <a:solidFill>
                <a:srgbClr val="FF66FF"/>
              </a:solidFill>
              <a:latin typeface="+mj-lt"/>
            </a:endParaRPr>
          </a:p>
        </p:txBody>
      </p:sp>
      <p:sp>
        <p:nvSpPr>
          <p:cNvPr id="19" name="Скругленный прямоугольник 18"/>
          <p:cNvSpPr>
            <a:spLocks noChangeArrowheads="1"/>
          </p:cNvSpPr>
          <p:nvPr/>
        </p:nvSpPr>
        <p:spPr bwMode="auto">
          <a:xfrm>
            <a:off x="4464000" y="1944000"/>
            <a:ext cx="4320000" cy="2268000"/>
          </a:xfrm>
          <a:prstGeom prst="roundRect">
            <a:avLst>
              <a:gd name="adj" fmla="val 16667"/>
            </a:avLst>
          </a:prstGeom>
          <a:solidFill>
            <a:srgbClr val="D1D1F0"/>
          </a:solidFill>
          <a:ln w="9525" algn="ctr">
            <a:solidFill>
              <a:schemeClr val="accent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endParaRPr lang="ru-RU" sz="1600" b="1" dirty="0"/>
          </a:p>
        </p:txBody>
      </p:sp>
      <p:sp>
        <p:nvSpPr>
          <p:cNvPr id="20" name="Rectangle 7"/>
          <p:cNvSpPr>
            <a:spLocks noChangeArrowheads="1"/>
          </p:cNvSpPr>
          <p:nvPr/>
        </p:nvSpPr>
        <p:spPr bwMode="auto">
          <a:xfrm>
            <a:off x="4644000" y="2124000"/>
            <a:ext cx="3960000" cy="432000"/>
          </a:xfrm>
          <a:prstGeom prst="rect">
            <a:avLst/>
          </a:prstGeom>
          <a:solidFill>
            <a:srgbClr val="BBE0E3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r>
              <a:rPr lang="ru-RU" sz="1600" dirty="0" smtClean="0">
                <a:solidFill>
                  <a:srgbClr val="0000FF"/>
                </a:solidFill>
              </a:rPr>
              <a:t>Если</a:t>
            </a:r>
            <a:r>
              <a:rPr lang="ru-RU" sz="1600" dirty="0" smtClean="0">
                <a:solidFill>
                  <a:srgbClr val="0000CC"/>
                </a:solidFill>
              </a:rPr>
              <a:t> </a:t>
            </a:r>
            <a:r>
              <a:rPr lang="ru-RU" sz="1600" dirty="0" smtClean="0">
                <a:solidFill>
                  <a:srgbClr val="FF0000"/>
                </a:solidFill>
              </a:rPr>
              <a:t>идёт дождь</a:t>
            </a:r>
            <a:r>
              <a:rPr lang="ru-RU" sz="1600" dirty="0" smtClean="0">
                <a:solidFill>
                  <a:srgbClr val="0000FF"/>
                </a:solidFill>
              </a:rPr>
              <a:t>, то</a:t>
            </a:r>
            <a:r>
              <a:rPr lang="ru-RU" sz="1600" dirty="0" smtClean="0">
                <a:solidFill>
                  <a:srgbClr val="0000CC"/>
                </a:solidFill>
              </a:rPr>
              <a:t> </a:t>
            </a:r>
            <a:r>
              <a:rPr lang="ru-RU" sz="1600" dirty="0" smtClean="0">
                <a:solidFill>
                  <a:srgbClr val="006600"/>
                </a:solidFill>
              </a:rPr>
              <a:t>дороги мокрые</a:t>
            </a:r>
            <a:r>
              <a:rPr lang="ru-RU" sz="1600" dirty="0" smtClean="0">
                <a:solidFill>
                  <a:srgbClr val="0000FF"/>
                </a:solidFill>
              </a:rPr>
              <a:t>.</a:t>
            </a:r>
          </a:p>
        </p:txBody>
      </p:sp>
      <p:sp>
        <p:nvSpPr>
          <p:cNvPr id="25" name="Rectangle 7"/>
          <p:cNvSpPr>
            <a:spLocks noChangeArrowheads="1"/>
          </p:cNvSpPr>
          <p:nvPr/>
        </p:nvSpPr>
        <p:spPr bwMode="auto">
          <a:xfrm>
            <a:off x="4608000" y="2664000"/>
            <a:ext cx="4032000" cy="432000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r>
              <a:rPr lang="ru-RU" sz="1600" dirty="0" smtClean="0">
                <a:solidFill>
                  <a:srgbClr val="006600"/>
                </a:solidFill>
              </a:rPr>
              <a:t>Дороги </a:t>
            </a:r>
            <a:r>
              <a:rPr lang="ru-RU" sz="1600" dirty="0" smtClean="0">
                <a:solidFill>
                  <a:srgbClr val="A50021"/>
                </a:solidFill>
              </a:rPr>
              <a:t>в Сантьяго сейчас</a:t>
            </a:r>
            <a:r>
              <a:rPr lang="ru-RU" sz="1600" dirty="0" smtClean="0">
                <a:solidFill>
                  <a:srgbClr val="0000FF"/>
                </a:solidFill>
              </a:rPr>
              <a:t> не </a:t>
            </a:r>
            <a:r>
              <a:rPr lang="ru-RU" sz="1600" dirty="0" smtClean="0">
                <a:solidFill>
                  <a:srgbClr val="006600"/>
                </a:solidFill>
              </a:rPr>
              <a:t>мокрые</a:t>
            </a:r>
            <a:r>
              <a:rPr lang="ru-RU" sz="1600" dirty="0" smtClean="0">
                <a:solidFill>
                  <a:srgbClr val="0000FF"/>
                </a:solidFill>
              </a:rPr>
              <a:t>.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26" name="Rectangle 7"/>
          <p:cNvSpPr>
            <a:spLocks noChangeArrowheads="1"/>
          </p:cNvSpPr>
          <p:nvPr/>
        </p:nvSpPr>
        <p:spPr bwMode="auto">
          <a:xfrm>
            <a:off x="5724000" y="3204000"/>
            <a:ext cx="1800000" cy="360000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b="1" dirty="0" smtClean="0">
                <a:solidFill>
                  <a:srgbClr val="0000FF"/>
                </a:solidFill>
              </a:rPr>
              <a:t>Следовательно,</a:t>
            </a:r>
            <a:endParaRPr lang="ru-RU" sz="1600" b="1" dirty="0">
              <a:solidFill>
                <a:srgbClr val="0000FF"/>
              </a:solidFill>
            </a:endParaRPr>
          </a:p>
        </p:txBody>
      </p:sp>
      <p:sp>
        <p:nvSpPr>
          <p:cNvPr id="27" name="Rectangle 7"/>
          <p:cNvSpPr>
            <a:spLocks noChangeArrowheads="1"/>
          </p:cNvSpPr>
          <p:nvPr/>
        </p:nvSpPr>
        <p:spPr bwMode="auto">
          <a:xfrm>
            <a:off x="4752000" y="3672000"/>
            <a:ext cx="3744000" cy="432000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r>
              <a:rPr lang="ru-RU" sz="1600" dirty="0" smtClean="0">
                <a:solidFill>
                  <a:srgbClr val="FF0000"/>
                </a:solidFill>
              </a:rPr>
              <a:t>дождя</a:t>
            </a:r>
            <a:r>
              <a:rPr lang="ru-RU" sz="1600" dirty="0" smtClean="0">
                <a:solidFill>
                  <a:srgbClr val="A50021"/>
                </a:solidFill>
              </a:rPr>
              <a:t> в Сантьяго</a:t>
            </a:r>
            <a:r>
              <a:rPr lang="ru-RU" sz="1600" dirty="0" smtClean="0">
                <a:solidFill>
                  <a:srgbClr val="FF0000"/>
                </a:solidFill>
              </a:rPr>
              <a:t> </a:t>
            </a:r>
            <a:r>
              <a:rPr lang="ru-RU" sz="1600" dirty="0" smtClean="0">
                <a:solidFill>
                  <a:srgbClr val="A50021"/>
                </a:solidFill>
              </a:rPr>
              <a:t>сейчас</a:t>
            </a:r>
            <a:r>
              <a:rPr lang="ru-RU" sz="1600" dirty="0" smtClean="0">
                <a:solidFill>
                  <a:srgbClr val="FF0000"/>
                </a:solidFill>
              </a:rPr>
              <a:t> нет</a:t>
            </a:r>
            <a:r>
              <a:rPr lang="ru-RU" sz="1600" dirty="0" smtClean="0">
                <a:solidFill>
                  <a:srgbClr val="0000FF"/>
                </a:solidFill>
              </a:rPr>
              <a:t>.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12" name="Text Box 17"/>
          <p:cNvSpPr txBox="1">
            <a:spLocks noChangeArrowheads="1"/>
          </p:cNvSpPr>
          <p:nvPr/>
        </p:nvSpPr>
        <p:spPr bwMode="auto">
          <a:xfrm>
            <a:off x="216000" y="1476000"/>
            <a:ext cx="3816000" cy="900000"/>
          </a:xfrm>
          <a:prstGeom prst="roundRect">
            <a:avLst/>
          </a:prstGeom>
          <a:noFill/>
          <a:ln w="12700" cmpd="dbl">
            <a:solidFill>
              <a:schemeClr val="bg1"/>
            </a:solidFill>
            <a:miter lim="800000"/>
            <a:headEnd/>
            <a:tailEnd/>
          </a:ln>
        </p:spPr>
        <p:txBody>
          <a:bodyPr wrap="square" lIns="90000" rIns="90000" anchor="ctr" anchorCtr="1">
            <a:noAutofit/>
          </a:bodyPr>
          <a:lstStyle/>
          <a:p>
            <a:r>
              <a:rPr lang="ru-RU" dirty="0" smtClean="0">
                <a:solidFill>
                  <a:srgbClr val="FF66FF"/>
                </a:solidFill>
              </a:rPr>
              <a:t>Сомнительные аргументы</a:t>
            </a:r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/>
              <a:t>ничего не доказывают.</a:t>
            </a:r>
            <a:endParaRPr lang="ru-RU" dirty="0"/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216000" y="3816000"/>
            <a:ext cx="3816000" cy="1692000"/>
          </a:xfrm>
          <a:prstGeom prst="roundRect">
            <a:avLst/>
          </a:prstGeom>
          <a:noFill/>
          <a:ln w="12700" cmpd="thickThin">
            <a:solidFill>
              <a:schemeClr val="bg1"/>
            </a:solidFill>
            <a:miter lim="800000"/>
            <a:headEnd/>
            <a:tailEnd/>
          </a:ln>
        </p:spPr>
        <p:txBody>
          <a:bodyPr wrap="square" lIns="36000" rIns="36000" anchor="ctr" anchorCtr="1"/>
          <a:lstStyle/>
          <a:p>
            <a:r>
              <a:rPr lang="ru-RU" sz="1600" dirty="0" smtClean="0">
                <a:solidFill>
                  <a:srgbClr val="FFFF00"/>
                </a:solidFill>
              </a:rPr>
              <a:t>Корректное умозаключение </a:t>
            </a:r>
            <a:r>
              <a:rPr lang="ru-RU" sz="1600" dirty="0" smtClean="0">
                <a:solidFill>
                  <a:srgbClr val="00FFFF"/>
                </a:solidFill>
              </a:rPr>
              <a:t/>
            </a:r>
            <a:br>
              <a:rPr lang="ru-RU" sz="1600" dirty="0" smtClean="0">
                <a:solidFill>
                  <a:srgbClr val="00FFFF"/>
                </a:solidFill>
              </a:rPr>
            </a:br>
            <a:r>
              <a:rPr lang="ru-RU" sz="1600" dirty="0" smtClean="0"/>
              <a:t>есть построение такого суждения из материи других суждений, замена которого </a:t>
            </a:r>
            <a:r>
              <a:rPr lang="ru-RU" sz="1600" dirty="0" smtClean="0">
                <a:solidFill>
                  <a:srgbClr val="FF66FF"/>
                </a:solidFill>
              </a:rPr>
              <a:t>противоречащим</a:t>
            </a:r>
            <a:r>
              <a:rPr lang="ru-RU" sz="1600" dirty="0" smtClean="0"/>
              <a:t> </a:t>
            </a:r>
            <a:br>
              <a:rPr lang="ru-RU" sz="1600" dirty="0" smtClean="0"/>
            </a:br>
            <a:r>
              <a:rPr lang="ru-RU" sz="1600" dirty="0" smtClean="0"/>
              <a:t>ему суждением приводит </a:t>
            </a:r>
            <a:br>
              <a:rPr lang="ru-RU" sz="1600" dirty="0" smtClean="0"/>
            </a:br>
            <a:r>
              <a:rPr lang="ru-RU" sz="1600" dirty="0" smtClean="0"/>
              <a:t>к </a:t>
            </a:r>
            <a:r>
              <a:rPr lang="ru-RU" sz="1600" dirty="0" smtClean="0">
                <a:solidFill>
                  <a:srgbClr val="FF66FF"/>
                </a:solidFill>
              </a:rPr>
              <a:t>противоречию</a:t>
            </a:r>
            <a:r>
              <a:rPr lang="ru-RU" sz="1600" dirty="0" smtClean="0"/>
              <a:t> с посылками.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216000" y="5616000"/>
            <a:ext cx="3816000" cy="900000"/>
          </a:xfrm>
          <a:prstGeom prst="roundRect">
            <a:avLst/>
          </a:prstGeom>
          <a:noFill/>
          <a:ln w="12700" cmpd="thickThin">
            <a:solidFill>
              <a:schemeClr val="bg1"/>
            </a:solidFill>
            <a:miter lim="800000"/>
            <a:headEnd/>
            <a:tailEnd/>
          </a:ln>
        </p:spPr>
        <p:txBody>
          <a:bodyPr wrap="square" lIns="36000" rIns="36000" anchor="ctr" anchorCtr="1"/>
          <a:lstStyle/>
          <a:p>
            <a:pPr algn="ctr"/>
            <a:r>
              <a:rPr lang="ru-RU" sz="1600" dirty="0" smtClean="0"/>
              <a:t>Отсутствие противоречия </a:t>
            </a:r>
            <a:br>
              <a:rPr lang="ru-RU" sz="1600" dirty="0" smtClean="0"/>
            </a:br>
            <a:r>
              <a:rPr lang="ru-RU" sz="1600" dirty="0" smtClean="0"/>
              <a:t>между выводом и посылками </a:t>
            </a:r>
            <a:br>
              <a:rPr lang="ru-RU" sz="1600" dirty="0" smtClean="0"/>
            </a:br>
            <a:r>
              <a:rPr lang="ru-RU" sz="1600" dirty="0" smtClean="0">
                <a:solidFill>
                  <a:srgbClr val="FF66FF"/>
                </a:solidFill>
              </a:rPr>
              <a:t>не доказывает</a:t>
            </a:r>
            <a:r>
              <a:rPr lang="ru-RU" sz="1600" dirty="0" smtClean="0"/>
              <a:t> </a:t>
            </a:r>
            <a:r>
              <a:rPr lang="ru-RU" sz="1600" dirty="0" smtClean="0">
                <a:solidFill>
                  <a:srgbClr val="00FF00"/>
                </a:solidFill>
              </a:rPr>
              <a:t>истинности </a:t>
            </a:r>
            <a:r>
              <a:rPr lang="ru-RU" sz="1600" dirty="0" smtClean="0"/>
              <a:t>вывода.</a:t>
            </a:r>
            <a:endParaRPr lang="ru-RU" sz="1600" dirty="0">
              <a:solidFill>
                <a:srgbClr val="00FFFF"/>
              </a:solidFill>
            </a:endParaRPr>
          </a:p>
        </p:txBody>
      </p:sp>
      <p:sp>
        <p:nvSpPr>
          <p:cNvPr id="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3600"/>
            <a:ext cx="8229600" cy="1143000"/>
          </a:xfrm>
          <a:noFill/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Ошибки аргументации</a:t>
            </a:r>
            <a:r>
              <a:rPr lang="en-US" sz="3200" b="1" dirty="0" smtClean="0">
                <a:solidFill>
                  <a:schemeClr val="bg1"/>
                </a:solidFill>
              </a:rPr>
              <a:t> </a:t>
            </a:r>
            <a:r>
              <a:rPr lang="ru-RU" sz="3200" b="1" dirty="0" smtClean="0">
                <a:solidFill>
                  <a:schemeClr val="bg1"/>
                </a:solidFill>
              </a:rPr>
              <a:t/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  <a:cs typeface="Arial" charset="0"/>
              </a:rPr>
              <a:t>Предвосхищение основания</a:t>
            </a:r>
            <a:endParaRPr lang="ru-RU" sz="2800" b="1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uild="p"/>
      <p:bldP spid="19" grpId="0" animBg="1"/>
      <p:bldP spid="20" grpId="0" animBg="1"/>
      <p:bldP spid="25" grpId="0" animBg="1"/>
      <p:bldP spid="26" grpId="0" animBg="1"/>
      <p:bldP spid="27" grpId="0" animBg="1"/>
      <p:bldP spid="16" grpId="0" animBg="1"/>
      <p:bldP spid="16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080000"/>
          </a:xfrm>
          <a:noFill/>
        </p:spPr>
        <p:txBody>
          <a:bodyPr anchor="ctr" anchorCtr="1"/>
          <a:lstStyle/>
          <a:p>
            <a:pPr eaLnBrk="1" hangingPunct="1"/>
            <a:r>
              <a:rPr lang="ru-RU" sz="2800" b="1" dirty="0" smtClean="0">
                <a:solidFill>
                  <a:schemeClr val="bg1"/>
                </a:solidFill>
              </a:rPr>
              <a:t>Довод</a:t>
            </a:r>
          </a:p>
        </p:txBody>
      </p:sp>
      <p:sp>
        <p:nvSpPr>
          <p:cNvPr id="4915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828000"/>
            <a:ext cx="8374063" cy="5868000"/>
          </a:xfrm>
          <a:noFill/>
        </p:spPr>
        <p:txBody>
          <a:bodyPr/>
          <a:lstStyle/>
          <a:p>
            <a:pPr eaLnBrk="1" hangingPunct="1">
              <a:buFont typeface="Wingdings" pitchFamily="2" charset="2"/>
              <a:buChar char="q"/>
            </a:pPr>
            <a:r>
              <a:rPr lang="ru-RU" sz="2000" b="1" dirty="0" smtClean="0">
                <a:solidFill>
                  <a:srgbClr val="FFFF00"/>
                </a:solidFill>
              </a:rPr>
              <a:t>Основное требование к доводу:</a:t>
            </a:r>
          </a:p>
          <a:p>
            <a:pPr marL="540000" lvl="1" eaLnBrk="1" hangingPunct="1">
              <a:buClr>
                <a:schemeClr val="bg1"/>
              </a:buClr>
              <a:buFontTx/>
              <a:buChar char="•"/>
            </a:pPr>
            <a:r>
              <a:rPr lang="ru-RU" sz="1800" b="1" dirty="0" smtClean="0">
                <a:solidFill>
                  <a:schemeClr val="bg1"/>
                </a:solidFill>
              </a:rPr>
              <a:t>Довод </a:t>
            </a:r>
            <a:r>
              <a:rPr lang="ru-RU" sz="1800" b="1" dirty="0" smtClean="0">
                <a:solidFill>
                  <a:srgbClr val="00FF00"/>
                </a:solidFill>
              </a:rPr>
              <a:t>должен быть </a:t>
            </a:r>
            <a:r>
              <a:rPr lang="ru-RU" sz="1800" b="1" dirty="0" smtClean="0">
                <a:solidFill>
                  <a:srgbClr val="00FFFF"/>
                </a:solidFill>
              </a:rPr>
              <a:t>доказанным</a:t>
            </a:r>
            <a:r>
              <a:rPr lang="ru-RU" sz="1800" b="1" dirty="0" smtClean="0">
                <a:solidFill>
                  <a:srgbClr val="00FF00"/>
                </a:solidFill>
              </a:rPr>
              <a:t> </a:t>
            </a:r>
            <a:r>
              <a:rPr lang="ru-RU" sz="1800" b="1" dirty="0" smtClean="0">
                <a:solidFill>
                  <a:srgbClr val="00FFFF"/>
                </a:solidFill>
              </a:rPr>
              <a:t>истинным</a:t>
            </a:r>
            <a:r>
              <a:rPr lang="ru-RU" sz="1800" b="1" dirty="0" smtClean="0">
                <a:solidFill>
                  <a:srgbClr val="00FF00"/>
                </a:solidFill>
              </a:rPr>
              <a:t> </a:t>
            </a:r>
            <a:r>
              <a:rPr lang="ru-RU" sz="1800" b="1" dirty="0" smtClean="0">
                <a:solidFill>
                  <a:schemeClr val="bg1"/>
                </a:solidFill>
              </a:rPr>
              <a:t>суждением. </a:t>
            </a:r>
          </a:p>
          <a:p>
            <a:pPr eaLnBrk="1" hangingPunct="1">
              <a:buFont typeface="Wingdings" pitchFamily="2" charset="2"/>
              <a:buChar char="q"/>
            </a:pPr>
            <a:r>
              <a:rPr lang="ru-RU" sz="2000" b="1" dirty="0" smtClean="0">
                <a:solidFill>
                  <a:srgbClr val="FFFF00"/>
                </a:solidFill>
              </a:rPr>
              <a:t>Правила довода:</a:t>
            </a:r>
          </a:p>
          <a:p>
            <a:pPr marL="540000" lvl="1" eaLnBrk="1" hangingPunct="1">
              <a:buFontTx/>
              <a:buChar char="•"/>
            </a:pPr>
            <a:r>
              <a:rPr lang="ru-RU" sz="1800" b="1" dirty="0" smtClean="0">
                <a:solidFill>
                  <a:schemeClr val="bg1"/>
                </a:solidFill>
              </a:rPr>
              <a:t>Доводы </a:t>
            </a:r>
            <a:r>
              <a:rPr lang="ru-RU" sz="1800" b="1" dirty="0" smtClean="0">
                <a:solidFill>
                  <a:srgbClr val="00FF00"/>
                </a:solidFill>
              </a:rPr>
              <a:t>должны являться </a:t>
            </a:r>
            <a:r>
              <a:rPr lang="ru-RU" sz="1800" b="1" dirty="0" smtClean="0">
                <a:solidFill>
                  <a:srgbClr val="00FFFF"/>
                </a:solidFill>
              </a:rPr>
              <a:t>достаточным основанием</a:t>
            </a:r>
            <a:r>
              <a:rPr lang="ru-RU" sz="1800" b="1" dirty="0" smtClean="0">
                <a:solidFill>
                  <a:schemeClr val="bg1"/>
                </a:solidFill>
              </a:rPr>
              <a:t> тезиса.</a:t>
            </a:r>
          </a:p>
          <a:p>
            <a:pPr marL="900000" lvl="2" eaLnBrk="1" hangingPunct="1">
              <a:buFont typeface="Courier New" pitchFamily="49" charset="0"/>
              <a:buChar char="o"/>
            </a:pPr>
            <a:r>
              <a:rPr lang="ru-RU" sz="1800" b="1" i="1" dirty="0" smtClean="0">
                <a:solidFill>
                  <a:schemeClr val="bg1"/>
                </a:solidFill>
              </a:rPr>
              <a:t>Характерные ошибки:</a:t>
            </a:r>
          </a:p>
          <a:p>
            <a:pPr marL="1260000" lvl="3" eaLnBrk="1" hangingPunct="1">
              <a:buClr>
                <a:schemeClr val="bg1"/>
              </a:buClr>
              <a:buFont typeface="Wingdings" pitchFamily="2" charset="2"/>
              <a:buChar char="§"/>
            </a:pPr>
            <a:r>
              <a:rPr lang="ru-RU" sz="1800" b="1" dirty="0" smtClean="0">
                <a:solidFill>
                  <a:srgbClr val="FF66FF"/>
                </a:solidFill>
              </a:rPr>
              <a:t>«Не следует» («не вытекает»)</a:t>
            </a:r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1008000" y="3060000"/>
            <a:ext cx="7128000" cy="2196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r>
              <a:rPr lang="ru-RU" sz="2000" dirty="0">
                <a:solidFill>
                  <a:srgbClr val="FFFF00"/>
                </a:solidFill>
                <a:cs typeface="Arial" charset="0"/>
              </a:rPr>
              <a:t>«Не следует» («не вытекает</a:t>
            </a:r>
            <a:r>
              <a:rPr lang="ru-RU" sz="2000" dirty="0" smtClean="0">
                <a:solidFill>
                  <a:srgbClr val="FFFF00"/>
                </a:solidFill>
                <a:cs typeface="Arial" charset="0"/>
              </a:rPr>
              <a:t>») 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(</a:t>
            </a:r>
            <a:r>
              <a:rPr lang="ru-RU" i="1" dirty="0"/>
              <a:t>лат</a:t>
            </a:r>
            <a:r>
              <a:rPr lang="ru-RU" dirty="0"/>
              <a:t>. </a:t>
            </a:r>
            <a:r>
              <a:rPr lang="en-US" dirty="0">
                <a:solidFill>
                  <a:srgbClr val="00FF00"/>
                </a:solidFill>
              </a:rPr>
              <a:t>non </a:t>
            </a:r>
            <a:r>
              <a:rPr lang="en-US" dirty="0" smtClean="0">
                <a:solidFill>
                  <a:srgbClr val="00FF00"/>
                </a:solidFill>
              </a:rPr>
              <a:t>sequitur</a:t>
            </a:r>
            <a:r>
              <a:rPr lang="ru-RU" dirty="0"/>
              <a:t>) </a:t>
            </a:r>
            <a:r>
              <a:rPr lang="ru-RU" dirty="0" smtClean="0"/>
              <a:t>– 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>
                <a:solidFill>
                  <a:srgbClr val="00FFFF"/>
                </a:solidFill>
              </a:rPr>
              <a:t>формальная</a:t>
            </a:r>
            <a:r>
              <a:rPr lang="ru-RU" dirty="0" smtClean="0"/>
              <a:t> логическая </a:t>
            </a:r>
            <a:r>
              <a:rPr lang="ru-RU" dirty="0"/>
              <a:t>ошибка</a:t>
            </a:r>
            <a:r>
              <a:rPr lang="ru-RU" dirty="0" smtClean="0"/>
              <a:t>, вызванная </a:t>
            </a:r>
            <a:r>
              <a:rPr lang="ru-RU" dirty="0" smtClean="0">
                <a:solidFill>
                  <a:srgbClr val="FF66FF"/>
                </a:solidFill>
              </a:rPr>
              <a:t>нарушением</a:t>
            </a:r>
            <a:r>
              <a:rPr lang="ru-RU" dirty="0" smtClean="0"/>
              <a:t> </a:t>
            </a:r>
            <a:r>
              <a:rPr lang="ru-RU" dirty="0" smtClean="0">
                <a:solidFill>
                  <a:srgbClr val="00FF00"/>
                </a:solidFill>
              </a:rPr>
              <a:t>закона достаточного основания</a:t>
            </a:r>
            <a:r>
              <a:rPr lang="ru-RU" dirty="0" smtClean="0"/>
              <a:t> в </a:t>
            </a:r>
            <a:r>
              <a:rPr lang="ru-RU" dirty="0"/>
              <a:t>процессе аргументации</a:t>
            </a:r>
            <a:r>
              <a:rPr lang="ru-RU" dirty="0" smtClean="0"/>
              <a:t>: </a:t>
            </a:r>
            <a:br>
              <a:rPr lang="ru-RU" dirty="0" smtClean="0"/>
            </a:br>
            <a:r>
              <a:rPr lang="ru-RU" dirty="0" smtClean="0"/>
              <a:t>в </a:t>
            </a:r>
            <a:r>
              <a:rPr lang="ru-RU" dirty="0"/>
              <a:t>подтверждение </a:t>
            </a:r>
            <a:r>
              <a:rPr lang="ru-RU" dirty="0" smtClean="0"/>
              <a:t>тезиса выставляются </a:t>
            </a:r>
            <a:r>
              <a:rPr lang="ru-RU" dirty="0"/>
              <a:t>доводы</a:t>
            </a:r>
            <a:r>
              <a:rPr lang="ru-RU" dirty="0" smtClean="0"/>
              <a:t>, </a:t>
            </a:r>
            <a:br>
              <a:rPr lang="ru-RU" dirty="0" smtClean="0"/>
            </a:br>
            <a:r>
              <a:rPr lang="ru-RU" dirty="0" smtClean="0"/>
              <a:t>сами по себе </a:t>
            </a:r>
            <a:r>
              <a:rPr lang="ru-RU" dirty="0"/>
              <a:t>верные</a:t>
            </a:r>
            <a:r>
              <a:rPr lang="ru-RU" dirty="0" smtClean="0"/>
              <a:t>, но </a:t>
            </a:r>
            <a:r>
              <a:rPr lang="ru-RU" dirty="0">
                <a:solidFill>
                  <a:srgbClr val="FF66FF"/>
                </a:solidFill>
              </a:rPr>
              <a:t>не </a:t>
            </a:r>
            <a:r>
              <a:rPr lang="ru-RU" dirty="0" smtClean="0">
                <a:solidFill>
                  <a:srgbClr val="FF66FF"/>
                </a:solidFill>
              </a:rPr>
              <a:t>являющиеся достаточным основанием</a:t>
            </a:r>
            <a:r>
              <a:rPr lang="ru-RU" dirty="0" smtClean="0">
                <a:solidFill>
                  <a:srgbClr val="00FFFF"/>
                </a:solidFill>
              </a:rPr>
              <a:t> </a:t>
            </a:r>
            <a:r>
              <a:rPr lang="ru-RU" dirty="0" smtClean="0"/>
              <a:t>для </a:t>
            </a:r>
            <a:r>
              <a:rPr lang="ru-RU" dirty="0"/>
              <a:t>тезиса и </a:t>
            </a:r>
            <a:r>
              <a:rPr lang="ru-RU" dirty="0" smtClean="0"/>
              <a:t>потому не </a:t>
            </a:r>
            <a:r>
              <a:rPr lang="ru-RU" dirty="0"/>
              <a:t>доказывающие его.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6" name="AutoShape 4"/>
          <p:cNvSpPr>
            <a:spLocks noChangeArrowheads="1"/>
          </p:cNvSpPr>
          <p:nvPr/>
        </p:nvSpPr>
        <p:spPr bwMode="auto">
          <a:xfrm>
            <a:off x="1584000" y="5508000"/>
            <a:ext cx="5976000" cy="900000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Не может служить доказательством положение, из которого доказываемый </a:t>
            </a:r>
            <a:r>
              <a:rPr lang="ru-RU" dirty="0" smtClean="0">
                <a:solidFill>
                  <a:srgbClr val="FF0000"/>
                </a:solidFill>
              </a:rPr>
              <a:t>тезис не следует</a:t>
            </a:r>
            <a:r>
              <a:rPr lang="ru-RU" dirty="0" smtClean="0">
                <a:solidFill>
                  <a:srgbClr val="0000FF"/>
                </a:solidFill>
              </a:rPr>
              <a:t>.</a:t>
            </a:r>
            <a:endParaRPr lang="ru-RU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15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15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915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915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915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915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23" grpId="0" build="p" bldLvl="5"/>
      <p:bldP spid="4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32000" y="1602000"/>
            <a:ext cx="8280000" cy="4525200"/>
          </a:xfrm>
        </p:spPr>
        <p:txBody>
          <a:bodyPr/>
          <a:lstStyle/>
          <a:p>
            <a:pPr>
              <a:spcAft>
                <a:spcPts val="400"/>
              </a:spcAft>
              <a:buClr>
                <a:schemeClr val="bg1"/>
              </a:buClr>
              <a:buFont typeface="Wingdings" pitchFamily="2" charset="2"/>
              <a:buChar char="q"/>
            </a:pPr>
            <a:r>
              <a:rPr lang="ru-RU" sz="2000" b="1" dirty="0" smtClean="0">
                <a:solidFill>
                  <a:srgbClr val="00FFFF"/>
                </a:solidFill>
              </a:rPr>
              <a:t>Формальные</a:t>
            </a:r>
            <a:r>
              <a:rPr lang="ru-RU" sz="2000" b="1" dirty="0" smtClean="0">
                <a:solidFill>
                  <a:schemeClr val="bg1"/>
                </a:solidFill>
              </a:rPr>
              <a:t> логические ошибки </a:t>
            </a:r>
            <a:r>
              <a:rPr lang="en-US" sz="2000" b="1" dirty="0" smtClean="0">
                <a:solidFill>
                  <a:srgbClr val="FF66FF"/>
                </a:solidFill>
              </a:rPr>
              <a:t>non sequitur</a:t>
            </a:r>
            <a:r>
              <a:rPr lang="ru-RU" sz="2000" b="1" dirty="0" smtClean="0">
                <a:solidFill>
                  <a:schemeClr val="bg1"/>
                </a:solidFill>
              </a:rPr>
              <a:t> («не следует»)</a:t>
            </a:r>
            <a:endParaRPr lang="en-US" sz="2000" b="1" dirty="0" smtClean="0">
              <a:solidFill>
                <a:schemeClr val="bg1"/>
              </a:solidFill>
            </a:endParaRPr>
          </a:p>
          <a:p>
            <a:pPr lvl="1">
              <a:buFont typeface="Wingdings" pitchFamily="2" charset="2"/>
              <a:buChar char="Ø"/>
            </a:pPr>
            <a:r>
              <a:rPr lang="ru-RU" sz="1800" b="1" dirty="0" smtClean="0">
                <a:solidFill>
                  <a:schemeClr val="bg1"/>
                </a:solidFill>
              </a:rPr>
              <a:t>Формальные ошибки в категорической силлогистике </a:t>
            </a:r>
          </a:p>
          <a:p>
            <a:pPr lvl="2">
              <a:buFont typeface="Arial" pitchFamily="34" charset="0"/>
              <a:buChar char="•"/>
            </a:pPr>
            <a:r>
              <a:rPr lang="ru-RU" sz="1800" b="1" dirty="0" smtClean="0">
                <a:solidFill>
                  <a:schemeClr val="bg1"/>
                </a:solidFill>
              </a:rPr>
              <a:t>Ошибка учетверения терминов</a:t>
            </a:r>
          </a:p>
          <a:p>
            <a:pPr lvl="3">
              <a:buFont typeface="Courier New" pitchFamily="49" charset="0"/>
              <a:buChar char="o"/>
            </a:pPr>
            <a:r>
              <a:rPr lang="ru-RU" sz="1800" b="1" dirty="0" smtClean="0">
                <a:solidFill>
                  <a:schemeClr val="bg1"/>
                </a:solidFill>
              </a:rPr>
              <a:t> </a:t>
            </a:r>
            <a:r>
              <a:rPr lang="ru-RU" sz="1600" b="1" dirty="0" smtClean="0">
                <a:solidFill>
                  <a:schemeClr val="bg1"/>
                </a:solidFill>
              </a:rPr>
              <a:t>Употребление квантора общности в собирательном смысле</a:t>
            </a:r>
            <a:endParaRPr lang="en-US" sz="1600" b="1" dirty="0" smtClean="0">
              <a:solidFill>
                <a:schemeClr val="bg1"/>
              </a:solidFill>
            </a:endParaRPr>
          </a:p>
          <a:p>
            <a:pPr lvl="2">
              <a:buFont typeface="Arial" pitchFamily="34" charset="0"/>
              <a:buChar char="•"/>
            </a:pPr>
            <a:r>
              <a:rPr lang="ru-RU" sz="1800" b="1" dirty="0" smtClean="0">
                <a:solidFill>
                  <a:schemeClr val="bg1"/>
                </a:solidFill>
              </a:rPr>
              <a:t>Ошибка нераспределённого среднего термина</a:t>
            </a:r>
            <a:endParaRPr lang="en-US" sz="1800" b="1" dirty="0" smtClean="0">
              <a:solidFill>
                <a:schemeClr val="bg1"/>
              </a:solidFill>
            </a:endParaRPr>
          </a:p>
          <a:p>
            <a:pPr lvl="2">
              <a:buFont typeface="Arial" pitchFamily="34" charset="0"/>
              <a:buChar char="•"/>
            </a:pPr>
            <a:r>
              <a:rPr lang="ru-RU" sz="1800" b="1" dirty="0" smtClean="0">
                <a:solidFill>
                  <a:schemeClr val="bg1"/>
                </a:solidFill>
              </a:rPr>
              <a:t>Недозволительное расширение б</a:t>
            </a:r>
            <a:r>
              <a:rPr lang="en-US" sz="1800" b="1" dirty="0" smtClean="0">
                <a:solidFill>
                  <a:schemeClr val="bg1"/>
                </a:solidFill>
              </a:rPr>
              <a:t>ó</a:t>
            </a:r>
            <a:r>
              <a:rPr lang="ru-RU" sz="1800" b="1" dirty="0" smtClean="0">
                <a:solidFill>
                  <a:schemeClr val="bg1"/>
                </a:solidFill>
              </a:rPr>
              <a:t>льшего термина </a:t>
            </a:r>
          </a:p>
          <a:p>
            <a:pPr lvl="2">
              <a:buFont typeface="Arial" pitchFamily="34" charset="0"/>
              <a:buChar char="•"/>
            </a:pPr>
            <a:r>
              <a:rPr lang="ru-RU" sz="1800" b="1" dirty="0" smtClean="0">
                <a:solidFill>
                  <a:schemeClr val="bg1"/>
                </a:solidFill>
              </a:rPr>
              <a:t>Недозволительное расширение меньшего термина</a:t>
            </a:r>
          </a:p>
          <a:p>
            <a:pPr lvl="2">
              <a:buFont typeface="Arial" pitchFamily="34" charset="0"/>
              <a:buChar char="•"/>
            </a:pPr>
            <a:r>
              <a:rPr lang="ru-RU" sz="1800" b="1" dirty="0" smtClean="0">
                <a:solidFill>
                  <a:schemeClr val="bg1"/>
                </a:solidFill>
              </a:rPr>
              <a:t>Ошибка двух отрицательных посылок</a:t>
            </a:r>
          </a:p>
          <a:p>
            <a:pPr lvl="2">
              <a:buFont typeface="Arial" pitchFamily="34" charset="0"/>
              <a:buChar char="•"/>
            </a:pPr>
            <a:r>
              <a:rPr lang="ru-RU" sz="1800" b="1" dirty="0" smtClean="0">
                <a:solidFill>
                  <a:schemeClr val="bg1"/>
                </a:solidFill>
              </a:rPr>
              <a:t>Ошибка неправомерного отрицательного вывода</a:t>
            </a:r>
          </a:p>
          <a:p>
            <a:pPr lvl="2">
              <a:buFont typeface="Arial" pitchFamily="34" charset="0"/>
              <a:buChar char="•"/>
            </a:pPr>
            <a:r>
              <a:rPr lang="ru-RU" sz="1800" b="1" dirty="0" smtClean="0">
                <a:solidFill>
                  <a:schemeClr val="bg1"/>
                </a:solidFill>
              </a:rPr>
              <a:t>Ошибка неправомерного утвердительного вывода</a:t>
            </a:r>
          </a:p>
          <a:p>
            <a:pPr lvl="1">
              <a:buFont typeface="Wingdings" pitchFamily="2" charset="2"/>
              <a:buChar char="Ø"/>
            </a:pPr>
            <a:r>
              <a:rPr lang="ru-RU" sz="1800" b="1" dirty="0" smtClean="0">
                <a:solidFill>
                  <a:schemeClr val="bg1"/>
                </a:solidFill>
              </a:rPr>
              <a:t>Формальные ошибки в условно-категорической силлогистике </a:t>
            </a:r>
          </a:p>
          <a:p>
            <a:pPr lvl="1">
              <a:buFont typeface="Wingdings" pitchFamily="2" charset="2"/>
              <a:buChar char="Ø"/>
            </a:pPr>
            <a:r>
              <a:rPr lang="ru-RU" sz="1800" b="1" dirty="0" smtClean="0">
                <a:solidFill>
                  <a:schemeClr val="bg1"/>
                </a:solidFill>
              </a:rPr>
              <a:t>Формальные ошибки в разделительной силлогистике </a:t>
            </a:r>
          </a:p>
          <a:p>
            <a:pPr lvl="1">
              <a:buFont typeface="Wingdings" pitchFamily="2" charset="2"/>
              <a:buChar char="Ø"/>
            </a:pPr>
            <a:r>
              <a:rPr lang="ru-RU" sz="1800" b="1" dirty="0" smtClean="0">
                <a:solidFill>
                  <a:schemeClr val="bg1"/>
                </a:solidFill>
              </a:rPr>
              <a:t>Формальные ошибки в исчислении высказываний 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3600"/>
            <a:ext cx="8229600" cy="1143000"/>
          </a:xfrm>
          <a:noFill/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Ошибки аргументации</a:t>
            </a:r>
            <a:r>
              <a:rPr lang="en-US" sz="3200" b="1" dirty="0" smtClean="0">
                <a:solidFill>
                  <a:schemeClr val="bg1"/>
                </a:solidFill>
              </a:rPr>
              <a:t> </a:t>
            </a:r>
            <a:r>
              <a:rPr lang="ru-RU" sz="3200" b="1" dirty="0" smtClean="0">
                <a:solidFill>
                  <a:schemeClr val="bg1"/>
                </a:solidFill>
              </a:rPr>
              <a:t/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  <a:cs typeface="Arial" charset="0"/>
              </a:rPr>
              <a:t>«Не следует»</a:t>
            </a:r>
            <a:endParaRPr lang="ru-RU" sz="2800" b="1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3600"/>
            <a:ext cx="8229600" cy="1143000"/>
          </a:xfrm>
          <a:noFill/>
        </p:spPr>
        <p:txBody>
          <a:bodyPr/>
          <a:lstStyle/>
          <a:p>
            <a:pPr lvl="1" eaLnBrk="1" hangingPunct="1"/>
            <a:r>
              <a:rPr lang="ru-RU" sz="3200" b="1" dirty="0" smtClean="0">
                <a:solidFill>
                  <a:schemeClr val="bg1"/>
                </a:solidFill>
                <a:cs typeface="Arial" charset="0"/>
              </a:rPr>
              <a:t>«Не следует» </a:t>
            </a:r>
            <a:r>
              <a:rPr lang="ru-RU" sz="3200" b="1" dirty="0" smtClean="0">
                <a:solidFill>
                  <a:schemeClr val="bg1"/>
                </a:solidFill>
              </a:rPr>
              <a:t/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Ошибка учетверения терминов</a:t>
            </a:r>
            <a:endParaRPr lang="ru-RU" b="1" dirty="0" smtClean="0">
              <a:solidFill>
                <a:schemeClr val="bg1"/>
              </a:solidFill>
            </a:endParaRPr>
          </a:p>
        </p:txBody>
      </p:sp>
      <p:sp>
        <p:nvSpPr>
          <p:cNvPr id="40" name="Text Box 5"/>
          <p:cNvSpPr txBox="1">
            <a:spLocks noChangeArrowheads="1"/>
          </p:cNvSpPr>
          <p:nvPr/>
        </p:nvSpPr>
        <p:spPr bwMode="auto">
          <a:xfrm>
            <a:off x="900000" y="1512000"/>
            <a:ext cx="7344000" cy="1152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dirty="0" smtClean="0">
                <a:solidFill>
                  <a:srgbClr val="FFFF00"/>
                </a:solidFill>
                <a:cs typeface="Arial" charset="0"/>
              </a:rPr>
              <a:t>Учетверение терминов </a:t>
            </a:r>
            <a:r>
              <a:rPr lang="en-US" dirty="0" smtClean="0">
                <a:solidFill>
                  <a:srgbClr val="FFFF00"/>
                </a:solidFill>
                <a:cs typeface="Arial" charset="0"/>
              </a:rPr>
              <a:t/>
            </a:r>
            <a:br>
              <a:rPr lang="en-US" dirty="0" smtClean="0">
                <a:solidFill>
                  <a:srgbClr val="FFFF00"/>
                </a:solidFill>
                <a:cs typeface="Arial" charset="0"/>
              </a:rPr>
            </a:br>
            <a:r>
              <a:rPr lang="ru-RU" sz="1600" dirty="0" smtClean="0"/>
              <a:t>(</a:t>
            </a:r>
            <a:r>
              <a:rPr lang="ru-RU" sz="1600" i="1" dirty="0" smtClean="0"/>
              <a:t>лат.</a:t>
            </a:r>
            <a:r>
              <a:rPr lang="ru-RU" sz="1600" dirty="0" smtClean="0"/>
              <a:t> </a:t>
            </a:r>
            <a:r>
              <a:rPr lang="en-US" sz="1600" dirty="0" smtClean="0">
                <a:solidFill>
                  <a:srgbClr val="00FF00"/>
                </a:solidFill>
              </a:rPr>
              <a:t>quaternio terminorum</a:t>
            </a:r>
            <a:r>
              <a:rPr lang="en-US" sz="1600" dirty="0" smtClean="0"/>
              <a:t>) – </a:t>
            </a:r>
            <a:br>
              <a:rPr lang="en-US" sz="1600" dirty="0" smtClean="0"/>
            </a:br>
            <a:r>
              <a:rPr lang="ru-RU" sz="1600" dirty="0" smtClean="0"/>
              <a:t>логическая ошибка в категорической силлогистике, существо которой </a:t>
            </a:r>
            <a:br>
              <a:rPr lang="ru-RU" sz="1600" dirty="0" smtClean="0"/>
            </a:br>
            <a:r>
              <a:rPr lang="ru-RU" sz="1600" dirty="0" smtClean="0"/>
              <a:t>заключается в том, что в силлогизме появляется </a:t>
            </a:r>
            <a:r>
              <a:rPr lang="ru-RU" sz="1600" dirty="0" smtClean="0">
                <a:solidFill>
                  <a:srgbClr val="FF66FF"/>
                </a:solidFill>
              </a:rPr>
              <a:t>четвёртый</a:t>
            </a:r>
            <a:r>
              <a:rPr lang="ru-RU" sz="1600" dirty="0" smtClean="0"/>
              <a:t> термин. </a:t>
            </a:r>
            <a:endParaRPr lang="ru-RU" sz="1600" dirty="0"/>
          </a:p>
        </p:txBody>
      </p:sp>
      <p:sp>
        <p:nvSpPr>
          <p:cNvPr id="37" name="TextBox 36"/>
          <p:cNvSpPr txBox="1"/>
          <p:nvPr/>
        </p:nvSpPr>
        <p:spPr>
          <a:xfrm>
            <a:off x="180000" y="3888000"/>
            <a:ext cx="2160000" cy="1260000"/>
          </a:xfrm>
          <a:prstGeom prst="rect">
            <a:avLst/>
          </a:prstGeom>
          <a:noFill/>
        </p:spPr>
        <p:txBody>
          <a:bodyPr wrap="none" rtlCol="0" anchor="ctr" anchorCtr="1">
            <a:noAutofit/>
          </a:bodyPr>
          <a:lstStyle/>
          <a:p>
            <a:pPr algn="ctr"/>
            <a:r>
              <a:rPr lang="en-US" dirty="0" smtClean="0">
                <a:solidFill>
                  <a:srgbClr val="00FF00"/>
                </a:solidFill>
              </a:rPr>
              <a:t>A</a:t>
            </a:r>
            <a:r>
              <a:rPr lang="en-US" dirty="0" smtClean="0"/>
              <a:t> =</a:t>
            </a:r>
            <a:r>
              <a:rPr lang="ru-RU" dirty="0" smtClean="0"/>
              <a:t> </a:t>
            </a:r>
            <a:r>
              <a:rPr lang="en-US" dirty="0" smtClean="0"/>
              <a:t>B</a:t>
            </a:r>
            <a:endParaRPr lang="ru-RU" dirty="0" smtClean="0"/>
          </a:p>
          <a:p>
            <a:pPr algn="ctr"/>
            <a:r>
              <a:rPr lang="en-US" dirty="0" smtClean="0"/>
              <a:t>C</a:t>
            </a:r>
            <a:r>
              <a:rPr lang="ru-RU" dirty="0" smtClean="0"/>
              <a:t> </a:t>
            </a:r>
            <a:r>
              <a:rPr lang="en-US" dirty="0" smtClean="0"/>
              <a:t>=</a:t>
            </a:r>
            <a:r>
              <a:rPr lang="ru-RU" dirty="0" smtClean="0"/>
              <a:t> </a:t>
            </a:r>
            <a:r>
              <a:rPr lang="en-US" dirty="0" smtClean="0">
                <a:solidFill>
                  <a:srgbClr val="00FF00"/>
                </a:solidFill>
              </a:rPr>
              <a:t>A</a:t>
            </a:r>
          </a:p>
          <a:p>
            <a:pPr algn="ctr"/>
            <a:r>
              <a:rPr lang="ru-RU" sz="1600" i="1" dirty="0" smtClean="0"/>
              <a:t>Следовательно,</a:t>
            </a:r>
            <a:endParaRPr lang="en-US" sz="1600" i="1" dirty="0" smtClean="0"/>
          </a:p>
          <a:p>
            <a:pPr algn="ctr"/>
            <a:r>
              <a:rPr lang="en-US" dirty="0" smtClean="0"/>
              <a:t>C =</a:t>
            </a:r>
            <a:r>
              <a:rPr lang="ru-RU" dirty="0" smtClean="0"/>
              <a:t> </a:t>
            </a:r>
            <a:r>
              <a:rPr lang="en-US" dirty="0" smtClean="0"/>
              <a:t>B</a:t>
            </a:r>
          </a:p>
        </p:txBody>
      </p:sp>
      <p:sp>
        <p:nvSpPr>
          <p:cNvPr id="41" name="Содержимое 2"/>
          <p:cNvSpPr txBox="1">
            <a:spLocks/>
          </p:cNvSpPr>
          <p:nvPr/>
        </p:nvSpPr>
        <p:spPr>
          <a:xfrm>
            <a:off x="2268000" y="3240000"/>
            <a:ext cx="4644000" cy="2628000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Вывод 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истинен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, 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только если </a:t>
            </a: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</a:t>
            </a: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б</a:t>
            </a:r>
            <a:r>
              <a:rPr kumimoji="0" lang="fr-FR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cs typeface="Times New Roman"/>
              </a:rPr>
              <a:t>ó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л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ьшей посылки обозначает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ту же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величину, что и </a:t>
            </a: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</a:t>
            </a: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меньшей посылки.</a:t>
            </a:r>
            <a:endParaRPr kumimoji="0" lang="en-US" sz="16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lvl="0" indent="-342900" algn="l" eaLnBrk="0" hangingPunct="0">
              <a:spcBef>
                <a:spcPct val="20000"/>
              </a:spcBef>
              <a:buFontTx/>
              <a:buChar char="•"/>
              <a:defRPr/>
            </a:pP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Если бы </a:t>
            </a: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FF66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</a:t>
            </a: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ru-RU" sz="1600" kern="0" dirty="0" smtClean="0"/>
              <a:t>б</a:t>
            </a:r>
            <a:r>
              <a:rPr lang="fr-FR" sz="1600" kern="0" dirty="0" smtClean="0">
                <a:cs typeface="Times New Roman"/>
              </a:rPr>
              <a:t>ó</a:t>
            </a:r>
            <a:r>
              <a:rPr lang="ru-RU" sz="1600" kern="0" dirty="0" smtClean="0"/>
              <a:t>льшей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посылки и </a:t>
            </a: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FF66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</a:t>
            </a: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ru-RU" sz="1600" kern="0" dirty="0" smtClean="0"/>
              <a:t>меньшей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посылки обозначали 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FF66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разные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величины, вывод был бы 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FF66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ложен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endParaRPr kumimoji="0" lang="en-US" sz="1600" b="1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Если же 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разные величины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обозначить, как того и требует 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закон тождества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,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b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разными символами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,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вывод станет, очевидным образом, 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FF993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невозможен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804000" y="3888000"/>
            <a:ext cx="2160000" cy="1260000"/>
          </a:xfrm>
          <a:prstGeom prst="rect">
            <a:avLst/>
          </a:prstGeom>
          <a:noFill/>
        </p:spPr>
        <p:txBody>
          <a:bodyPr wrap="none" rtlCol="0" anchor="ctr" anchorCtr="1">
            <a:noAutofit/>
          </a:bodyPr>
          <a:lstStyle/>
          <a:p>
            <a:pPr algn="ctr"/>
            <a:r>
              <a:rPr lang="en-US" dirty="0" smtClean="0"/>
              <a:t>A =</a:t>
            </a:r>
            <a:r>
              <a:rPr lang="ru-RU" dirty="0" smtClean="0"/>
              <a:t> </a:t>
            </a:r>
            <a:r>
              <a:rPr lang="en-US" dirty="0" smtClean="0"/>
              <a:t>B</a:t>
            </a:r>
            <a:endParaRPr lang="ru-RU" dirty="0" smtClean="0"/>
          </a:p>
          <a:p>
            <a:pPr algn="ctr"/>
            <a:r>
              <a:rPr lang="en-US" dirty="0" smtClean="0"/>
              <a:t>C</a:t>
            </a:r>
            <a:r>
              <a:rPr lang="ru-RU" dirty="0" smtClean="0"/>
              <a:t> </a:t>
            </a:r>
            <a:r>
              <a:rPr lang="en-US" dirty="0" smtClean="0"/>
              <a:t>=</a:t>
            </a:r>
            <a:r>
              <a:rPr lang="ru-RU" dirty="0" smtClean="0"/>
              <a:t> </a:t>
            </a:r>
            <a:r>
              <a:rPr lang="en-US" dirty="0" smtClean="0"/>
              <a:t>D</a:t>
            </a:r>
            <a:endParaRPr lang="en-US" i="1" dirty="0" smtClean="0"/>
          </a:p>
          <a:p>
            <a:pPr algn="ctr"/>
            <a:r>
              <a:rPr lang="ru-RU" sz="1600" i="1" dirty="0" smtClean="0"/>
              <a:t>Следовательно,</a:t>
            </a:r>
            <a:endParaRPr lang="en-US" sz="1600" i="1" dirty="0" smtClean="0"/>
          </a:p>
          <a:p>
            <a:pPr algn="ctr"/>
            <a:r>
              <a:rPr lang="ru-RU" dirty="0" smtClean="0">
                <a:solidFill>
                  <a:srgbClr val="FF9933"/>
                </a:solidFill>
              </a:rPr>
              <a:t>?</a:t>
            </a:r>
            <a:endParaRPr lang="en-US" dirty="0" smtClean="0">
              <a:solidFill>
                <a:srgbClr val="FF993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3000" fill="hold"/>
                                        <p:tgtEl>
                                          <p:spTgt spid="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000" fill="hold"/>
                                        <p:tgtEl>
                                          <p:spTgt spid="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000"/>
                            </p:stCondLst>
                            <p:childTnLst>
                              <p:par>
                                <p:cTn id="69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3000" fill="hold"/>
                                        <p:tgtEl>
                                          <p:spTgt spid="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000" fill="hold"/>
                                        <p:tgtEl>
                                          <p:spTgt spid="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37" grpId="0" build="p"/>
      <p:bldP spid="41" grpId="0" build="p"/>
      <p:bldP spid="42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2"/>
          <p:cNvSpPr>
            <a:spLocks noChangeArrowheads="1"/>
          </p:cNvSpPr>
          <p:nvPr/>
        </p:nvSpPr>
        <p:spPr bwMode="auto">
          <a:xfrm rot="1200000">
            <a:off x="5868000" y="3834000"/>
            <a:ext cx="1908000" cy="2873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36000" anchor="ctr" anchorCtr="1"/>
          <a:lstStyle/>
          <a:p>
            <a:pPr algn="ctr"/>
            <a:r>
              <a:rPr lang="ru-RU" sz="1600" b="1" baseline="0" dirty="0" smtClean="0">
                <a:solidFill>
                  <a:srgbClr val="BBE0E3"/>
                </a:solidFill>
              </a:rPr>
              <a:t>имеет?</a:t>
            </a:r>
            <a:endParaRPr lang="ru-RU" sz="1600" b="1" baseline="0" dirty="0">
              <a:solidFill>
                <a:srgbClr val="BBE0E3"/>
              </a:solidFill>
            </a:endParaRPr>
          </a:p>
        </p:txBody>
      </p:sp>
      <p:sp>
        <p:nvSpPr>
          <p:cNvPr id="29" name="Rectangle 3"/>
          <p:cNvSpPr>
            <a:spLocks noChangeArrowheads="1"/>
          </p:cNvSpPr>
          <p:nvPr/>
        </p:nvSpPr>
        <p:spPr bwMode="auto">
          <a:xfrm rot="1200000">
            <a:off x="5868000" y="3834000"/>
            <a:ext cx="1908000" cy="2873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36000" anchor="ctr"/>
          <a:lstStyle/>
          <a:p>
            <a:pPr algn="ctr"/>
            <a:r>
              <a:rPr lang="ru-RU" sz="1600" b="1" baseline="0" dirty="0">
                <a:solidFill>
                  <a:srgbClr val="0000FF"/>
                </a:solidFill>
              </a:rPr>
              <a:t>средний </a:t>
            </a:r>
            <a:r>
              <a:rPr lang="ru-RU" sz="1600" b="1" baseline="0" dirty="0" smtClean="0">
                <a:solidFill>
                  <a:srgbClr val="0000FF"/>
                </a:solidFill>
              </a:rPr>
              <a:t>термин</a:t>
            </a:r>
            <a:endParaRPr lang="ru-RU" sz="1600" b="1" baseline="0" dirty="0">
              <a:solidFill>
                <a:srgbClr val="0000FF"/>
              </a:solidFill>
            </a:endParaRPr>
          </a:p>
        </p:txBody>
      </p:sp>
      <p:sp>
        <p:nvSpPr>
          <p:cNvPr id="479239" name="AutoShape 7"/>
          <p:cNvSpPr>
            <a:spLocks noChangeArrowheads="1"/>
          </p:cNvSpPr>
          <p:nvPr/>
        </p:nvSpPr>
        <p:spPr bwMode="auto">
          <a:xfrm>
            <a:off x="6083300" y="3132000"/>
            <a:ext cx="1420813" cy="504000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36000" anchor="ctr" anchorCtr="1"/>
          <a:lstStyle/>
          <a:p>
            <a:pPr algn="ctr"/>
            <a:r>
              <a:rPr lang="ru-RU" sz="1600" dirty="0" smtClean="0">
                <a:solidFill>
                  <a:srgbClr val="0000FF"/>
                </a:solidFill>
              </a:rPr>
              <a:t>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79237" name="AutoShape 5"/>
          <p:cNvSpPr>
            <a:spLocks noChangeArrowheads="1"/>
          </p:cNvSpPr>
          <p:nvPr/>
        </p:nvSpPr>
        <p:spPr bwMode="auto">
          <a:xfrm>
            <a:off x="6084000" y="4356000"/>
            <a:ext cx="1420812" cy="504000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36000" anchor="ctr" anchorCtr="1"/>
          <a:lstStyle/>
          <a:p>
            <a:pPr algn="ctr"/>
            <a:r>
              <a:rPr lang="ru-RU" sz="1600" b="1" baseline="0" dirty="0" smtClean="0">
                <a:solidFill>
                  <a:srgbClr val="0000FF"/>
                </a:solidFill>
              </a:rPr>
              <a:t>есть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7176" name="AutoShape 8"/>
          <p:cNvSpPr>
            <a:spLocks noChangeArrowheads="1"/>
          </p:cNvSpPr>
          <p:nvPr/>
        </p:nvSpPr>
        <p:spPr bwMode="auto">
          <a:xfrm>
            <a:off x="1582738" y="4356000"/>
            <a:ext cx="1420812" cy="504000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36000" anchor="ctr" anchorCtr="1"/>
          <a:lstStyle/>
          <a:p>
            <a:pPr algn="ctr"/>
            <a:r>
              <a:rPr lang="ru-RU" sz="1600" b="1" baseline="0" dirty="0" smtClean="0">
                <a:solidFill>
                  <a:srgbClr val="0000FF"/>
                </a:solidFill>
              </a:rPr>
              <a:t>есть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7177" name="AutoShape 9"/>
          <p:cNvSpPr>
            <a:spLocks noChangeArrowheads="1"/>
          </p:cNvSpPr>
          <p:nvPr/>
        </p:nvSpPr>
        <p:spPr bwMode="auto">
          <a:xfrm>
            <a:off x="1582738" y="3132000"/>
            <a:ext cx="1420812" cy="504000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36000" anchor="ctr" anchorCtr="1"/>
          <a:lstStyle/>
          <a:p>
            <a:pPr algn="ctr"/>
            <a:r>
              <a:rPr lang="ru-RU" sz="1600" dirty="0" smtClean="0">
                <a:solidFill>
                  <a:srgbClr val="0000FF"/>
                </a:solidFill>
              </a:rPr>
              <a:t>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7179" name="Oval 11"/>
          <p:cNvSpPr>
            <a:spLocks noChangeAspect="1" noChangeArrowheads="1"/>
          </p:cNvSpPr>
          <p:nvPr/>
        </p:nvSpPr>
        <p:spPr bwMode="auto">
          <a:xfrm>
            <a:off x="540000" y="2844000"/>
            <a:ext cx="1080000" cy="1080000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90000"/>
              </a:lnSpc>
            </a:pPr>
            <a:r>
              <a:rPr lang="ru-RU" sz="1600" b="1" baseline="0" dirty="0" smtClean="0">
                <a:solidFill>
                  <a:srgbClr val="0000FF"/>
                </a:solidFill>
              </a:rPr>
              <a:t>Всякий</a:t>
            </a:r>
            <a:br>
              <a:rPr lang="ru-RU" sz="1600" b="1" baseline="0" dirty="0" smtClean="0">
                <a:solidFill>
                  <a:srgbClr val="0000FF"/>
                </a:solidFill>
              </a:rPr>
            </a:br>
            <a:r>
              <a:rPr lang="ru-RU" sz="1600" b="1" baseline="0" dirty="0" smtClean="0">
                <a:solidFill>
                  <a:srgbClr val="0000FF"/>
                </a:solidFill>
              </a:rPr>
              <a:t>ландыш</a:t>
            </a:r>
            <a:endParaRPr lang="ru-RU" sz="1600" b="1" baseline="0" dirty="0">
              <a:solidFill>
                <a:srgbClr val="0000FF"/>
              </a:solidFill>
            </a:endParaRPr>
          </a:p>
        </p:txBody>
      </p:sp>
      <p:sp>
        <p:nvSpPr>
          <p:cNvPr id="7180" name="Oval 12"/>
          <p:cNvSpPr>
            <a:spLocks noChangeAspect="1" noChangeArrowheads="1"/>
          </p:cNvSpPr>
          <p:nvPr/>
        </p:nvSpPr>
        <p:spPr bwMode="auto">
          <a:xfrm>
            <a:off x="3060000" y="2844000"/>
            <a:ext cx="1080001" cy="1080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 baseline="0" dirty="0" smtClean="0">
                <a:solidFill>
                  <a:srgbClr val="0000FF"/>
                </a:solidFill>
              </a:rPr>
              <a:t>белый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7181" name="Oval 13"/>
          <p:cNvSpPr>
            <a:spLocks noChangeAspect="1" noChangeArrowheads="1"/>
          </p:cNvSpPr>
          <p:nvPr/>
        </p:nvSpPr>
        <p:spPr bwMode="auto">
          <a:xfrm>
            <a:off x="540000" y="4068000"/>
            <a:ext cx="1080000" cy="1080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90000"/>
              </a:lnSpc>
            </a:pPr>
            <a:r>
              <a:rPr lang="ru-RU" sz="1600" b="1" baseline="0" dirty="0" smtClean="0">
                <a:solidFill>
                  <a:srgbClr val="0000FF"/>
                </a:solidFill>
              </a:rPr>
              <a:t>Всякая</a:t>
            </a:r>
            <a:r>
              <a:rPr lang="ru-RU" b="1" baseline="0" dirty="0" smtClean="0">
                <a:solidFill>
                  <a:srgbClr val="0000FF"/>
                </a:solidFill>
              </a:rPr>
              <a:t/>
            </a:r>
            <a:br>
              <a:rPr lang="ru-RU" b="1" baseline="0" dirty="0" smtClean="0">
                <a:solidFill>
                  <a:srgbClr val="0000FF"/>
                </a:solidFill>
              </a:rPr>
            </a:br>
            <a:r>
              <a:rPr lang="ru-RU" b="1" baseline="0" dirty="0" smtClean="0">
                <a:solidFill>
                  <a:srgbClr val="0000FF"/>
                </a:solidFill>
              </a:rPr>
              <a:t>сосна</a:t>
            </a:r>
            <a:endParaRPr lang="ru-RU" b="1" baseline="0" dirty="0">
              <a:solidFill>
                <a:srgbClr val="0000FF"/>
              </a:solidFill>
            </a:endParaRPr>
          </a:p>
        </p:txBody>
      </p:sp>
      <p:sp>
        <p:nvSpPr>
          <p:cNvPr id="7182" name="Oval 14"/>
          <p:cNvSpPr>
            <a:spLocks noChangeAspect="1" noChangeArrowheads="1"/>
          </p:cNvSpPr>
          <p:nvPr/>
        </p:nvSpPr>
        <p:spPr bwMode="auto">
          <a:xfrm>
            <a:off x="3060000" y="4068000"/>
            <a:ext cx="1080001" cy="1080000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 baseline="0" dirty="0" smtClean="0">
                <a:solidFill>
                  <a:srgbClr val="0000FF"/>
                </a:solidFill>
              </a:rPr>
              <a:t>дерево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7183" name="Rectangle 15"/>
          <p:cNvSpPr>
            <a:spLocks noChangeArrowheads="1"/>
          </p:cNvSpPr>
          <p:nvPr/>
        </p:nvSpPr>
        <p:spPr bwMode="auto">
          <a:xfrm>
            <a:off x="540000" y="5292000"/>
            <a:ext cx="3600000" cy="288000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36000" anchor="ctr"/>
          <a:lstStyle/>
          <a:p>
            <a:pPr algn="ctr"/>
            <a:r>
              <a:rPr lang="ru-RU" sz="1600" b="1" baseline="0" dirty="0" smtClean="0">
                <a:solidFill>
                  <a:srgbClr val="FF0000"/>
                </a:solidFill>
              </a:rPr>
              <a:t>Ничего из посылок не следует</a:t>
            </a:r>
            <a:endParaRPr lang="ru-RU" sz="1800" b="1" baseline="0" dirty="0">
              <a:solidFill>
                <a:srgbClr val="FF0000"/>
              </a:solidFill>
            </a:endParaRPr>
          </a:p>
        </p:txBody>
      </p:sp>
      <p:sp>
        <p:nvSpPr>
          <p:cNvPr id="479250" name="Oval 18"/>
          <p:cNvSpPr>
            <a:spLocks noChangeAspect="1" noChangeArrowheads="1"/>
          </p:cNvSpPr>
          <p:nvPr/>
        </p:nvSpPr>
        <p:spPr bwMode="auto">
          <a:xfrm>
            <a:off x="5004000" y="2844000"/>
            <a:ext cx="1080000" cy="1080000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90000"/>
              </a:lnSpc>
            </a:pPr>
            <a:r>
              <a:rPr lang="ru-RU" sz="1600" dirty="0" smtClean="0">
                <a:solidFill>
                  <a:srgbClr val="0000FF"/>
                </a:solidFill>
              </a:rPr>
              <a:t>Всякий</a:t>
            </a:r>
            <a:r>
              <a:rPr lang="ru-RU" dirty="0" smtClean="0">
                <a:solidFill>
                  <a:srgbClr val="0000FF"/>
                </a:solidFill>
              </a:rPr>
              <a:t/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слон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79251" name="Oval 19"/>
          <p:cNvSpPr>
            <a:spLocks noChangeAspect="1" noChangeArrowheads="1"/>
          </p:cNvSpPr>
          <p:nvPr/>
        </p:nvSpPr>
        <p:spPr bwMode="auto">
          <a:xfrm>
            <a:off x="7524000" y="2844000"/>
            <a:ext cx="1080001" cy="1080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90000"/>
              </a:lnSpc>
            </a:pPr>
            <a:r>
              <a:rPr lang="ru-RU" sz="1600" dirty="0" smtClean="0">
                <a:solidFill>
                  <a:srgbClr val="0000FF"/>
                </a:solidFill>
              </a:rPr>
              <a:t>и</a:t>
            </a:r>
            <a:r>
              <a:rPr lang="ru-RU" sz="1600" b="1" baseline="0" dirty="0" smtClean="0">
                <a:solidFill>
                  <a:srgbClr val="0000FF"/>
                </a:solidFill>
              </a:rPr>
              <a:t>меющий</a:t>
            </a:r>
            <a:r>
              <a:rPr lang="ru-RU" b="1" baseline="0" dirty="0" smtClean="0">
                <a:solidFill>
                  <a:srgbClr val="0000FF"/>
                </a:solidFill>
              </a:rPr>
              <a:t/>
            </a:r>
            <a:br>
              <a:rPr lang="ru-RU" b="1" baseline="0" dirty="0" smtClean="0">
                <a:solidFill>
                  <a:srgbClr val="0000FF"/>
                </a:solidFill>
              </a:rPr>
            </a:br>
            <a:r>
              <a:rPr lang="ru-RU" b="1" baseline="0" dirty="0" smtClean="0">
                <a:solidFill>
                  <a:srgbClr val="0000FF"/>
                </a:solidFill>
              </a:rPr>
              <a:t>хобот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79252" name="Oval 20"/>
          <p:cNvSpPr>
            <a:spLocks noChangeAspect="1" noChangeArrowheads="1"/>
          </p:cNvSpPr>
          <p:nvPr/>
        </p:nvSpPr>
        <p:spPr bwMode="auto">
          <a:xfrm>
            <a:off x="5004000" y="4068000"/>
            <a:ext cx="1080000" cy="1080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90000"/>
              </a:lnSpc>
            </a:pPr>
            <a:r>
              <a:rPr lang="ru-RU" sz="1300" dirty="0" smtClean="0">
                <a:solidFill>
                  <a:srgbClr val="0000FF"/>
                </a:solidFill>
              </a:rPr>
              <a:t>Шахматный</a:t>
            </a:r>
            <a:r>
              <a:rPr lang="ru-RU" sz="1200" dirty="0" smtClean="0">
                <a:solidFill>
                  <a:srgbClr val="0000FF"/>
                </a:solidFill>
              </a:rPr>
              <a:t/>
            </a:r>
            <a:br>
              <a:rPr lang="ru-RU" sz="1200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слон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479253" name="Oval 21"/>
          <p:cNvSpPr>
            <a:spLocks noChangeAspect="1" noChangeArrowheads="1"/>
          </p:cNvSpPr>
          <p:nvPr/>
        </p:nvSpPr>
        <p:spPr bwMode="auto">
          <a:xfrm>
            <a:off x="7524000" y="4068000"/>
            <a:ext cx="1080001" cy="1080000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 baseline="0" dirty="0" smtClean="0">
                <a:solidFill>
                  <a:srgbClr val="0000FF"/>
                </a:solidFill>
              </a:rPr>
              <a:t>слон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79259" name="Rectangle 27"/>
          <p:cNvSpPr>
            <a:spLocks noChangeArrowheads="1"/>
          </p:cNvSpPr>
          <p:nvPr/>
        </p:nvSpPr>
        <p:spPr bwMode="auto">
          <a:xfrm>
            <a:off x="5004000" y="5292000"/>
            <a:ext cx="3600000" cy="288000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36000" anchor="ctr" anchorCtr="1"/>
          <a:lstStyle/>
          <a:p>
            <a:r>
              <a:rPr lang="ru-RU" sz="1600" dirty="0" smtClean="0">
                <a:solidFill>
                  <a:srgbClr val="FF0000"/>
                </a:solidFill>
              </a:rPr>
              <a:t>Ничего из посылок не следует</a:t>
            </a:r>
            <a:endParaRPr lang="ru-RU" dirty="0">
              <a:solidFill>
                <a:srgbClr val="FF0000"/>
              </a:solidFill>
            </a:endParaRPr>
          </a:p>
        </p:txBody>
      </p:sp>
      <p:cxnSp>
        <p:nvCxnSpPr>
          <p:cNvPr id="30" name="Прямая соединительная линия 29"/>
          <p:cNvCxnSpPr>
            <a:cxnSpLocks noChangeShapeType="1"/>
          </p:cNvCxnSpPr>
          <p:nvPr/>
        </p:nvCxnSpPr>
        <p:spPr bwMode="auto">
          <a:xfrm>
            <a:off x="540000" y="2844000"/>
            <a:ext cx="3600000" cy="2736000"/>
          </a:xfrm>
          <a:prstGeom prst="lin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31" name="Прямая соединительная линия 30"/>
          <p:cNvCxnSpPr>
            <a:cxnSpLocks noChangeShapeType="1"/>
          </p:cNvCxnSpPr>
          <p:nvPr/>
        </p:nvCxnSpPr>
        <p:spPr bwMode="auto">
          <a:xfrm rot="-4500000">
            <a:off x="540000" y="2844000"/>
            <a:ext cx="3600000" cy="2736000"/>
          </a:xfrm>
          <a:prstGeom prst="lin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</p:spPr>
      </p:cxnSp>
      <p:sp>
        <p:nvSpPr>
          <p:cNvPr id="34" name="TextBox 33"/>
          <p:cNvSpPr txBox="1"/>
          <p:nvPr/>
        </p:nvSpPr>
        <p:spPr>
          <a:xfrm>
            <a:off x="0" y="5688000"/>
            <a:ext cx="4680000" cy="10800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ru-RU" sz="1600" dirty="0" smtClean="0"/>
              <a:t>Очевидно, что умозаключение </a:t>
            </a:r>
            <a:r>
              <a:rPr lang="ru-RU" sz="1600" dirty="0" smtClean="0">
                <a:solidFill>
                  <a:srgbClr val="FF66FF"/>
                </a:solidFill>
              </a:rPr>
              <a:t>невозможно</a:t>
            </a:r>
            <a:r>
              <a:rPr lang="ru-RU" sz="1600" dirty="0" smtClean="0"/>
              <a:t>, </a:t>
            </a:r>
            <a:br>
              <a:rPr lang="ru-RU" sz="1600" dirty="0" smtClean="0"/>
            </a:br>
            <a:r>
              <a:rPr lang="ru-RU" sz="1600" dirty="0" smtClean="0"/>
              <a:t>как очевидно и то, что невозможность обусловлена </a:t>
            </a:r>
            <a:r>
              <a:rPr lang="ru-RU" sz="1600" dirty="0" smtClean="0">
                <a:solidFill>
                  <a:srgbClr val="FF66FF"/>
                </a:solidFill>
              </a:rPr>
              <a:t>отсутствием среднего термина</a:t>
            </a:r>
            <a:r>
              <a:rPr lang="ru-RU" sz="1600" dirty="0" smtClean="0"/>
              <a:t> (учетверением терминов).</a:t>
            </a:r>
            <a:endParaRPr lang="ru-RU" sz="1600" dirty="0"/>
          </a:p>
        </p:txBody>
      </p:sp>
      <p:sp>
        <p:nvSpPr>
          <p:cNvPr id="35" name="TextBox 34"/>
          <p:cNvSpPr txBox="1"/>
          <p:nvPr/>
        </p:nvSpPr>
        <p:spPr>
          <a:xfrm>
            <a:off x="4464000" y="5688000"/>
            <a:ext cx="4680000" cy="10800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ru-RU" sz="1600" dirty="0" smtClean="0">
                <a:solidFill>
                  <a:srgbClr val="00FFFF"/>
                </a:solidFill>
              </a:rPr>
              <a:t>Иллюзия наличия среднего термина</a:t>
            </a:r>
            <a:r>
              <a:rPr lang="ru-RU" sz="1600" dirty="0" smtClean="0"/>
              <a:t>, </a:t>
            </a:r>
            <a:br>
              <a:rPr lang="ru-RU" sz="1600" dirty="0" smtClean="0"/>
            </a:br>
            <a:r>
              <a:rPr lang="ru-RU" sz="1600" dirty="0" smtClean="0"/>
              <a:t>создаваемая обозначением </a:t>
            </a:r>
            <a:r>
              <a:rPr lang="ru-RU" sz="1600" dirty="0" smtClean="0">
                <a:solidFill>
                  <a:srgbClr val="FF66FF"/>
                </a:solidFill>
              </a:rPr>
              <a:t>разных </a:t>
            </a:r>
            <a:br>
              <a:rPr lang="ru-RU" sz="1600" dirty="0" smtClean="0">
                <a:solidFill>
                  <a:srgbClr val="FF66FF"/>
                </a:solidFill>
              </a:rPr>
            </a:br>
            <a:r>
              <a:rPr lang="ru-RU" sz="1600" dirty="0" smtClean="0">
                <a:solidFill>
                  <a:srgbClr val="FF66FF"/>
                </a:solidFill>
              </a:rPr>
              <a:t>понятий одним словом</a:t>
            </a:r>
            <a:r>
              <a:rPr lang="ru-RU" sz="1600" dirty="0" smtClean="0"/>
              <a:t> в нарушение закона тождества, не делает вывод правомерным.</a:t>
            </a:r>
            <a:endParaRPr lang="ru-RU" sz="1600" dirty="0"/>
          </a:p>
        </p:txBody>
      </p:sp>
      <p:cxnSp>
        <p:nvCxnSpPr>
          <p:cNvPr id="36" name="Прямая соединительная линия 35"/>
          <p:cNvCxnSpPr>
            <a:cxnSpLocks noChangeShapeType="1"/>
          </p:cNvCxnSpPr>
          <p:nvPr/>
        </p:nvCxnSpPr>
        <p:spPr bwMode="auto">
          <a:xfrm>
            <a:off x="5004000" y="2844000"/>
            <a:ext cx="3600000" cy="2736000"/>
          </a:xfrm>
          <a:prstGeom prst="lin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38" name="Прямая соединительная линия 37"/>
          <p:cNvCxnSpPr>
            <a:cxnSpLocks noChangeShapeType="1"/>
          </p:cNvCxnSpPr>
          <p:nvPr/>
        </p:nvCxnSpPr>
        <p:spPr bwMode="auto">
          <a:xfrm rot="-4500000">
            <a:off x="5004000" y="2844000"/>
            <a:ext cx="3600000" cy="2736000"/>
          </a:xfrm>
          <a:prstGeom prst="lin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</p:spPr>
      </p:cxnSp>
      <p:sp>
        <p:nvSpPr>
          <p:cNvPr id="3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3600"/>
            <a:ext cx="8229600" cy="1143000"/>
          </a:xfrm>
          <a:noFill/>
        </p:spPr>
        <p:txBody>
          <a:bodyPr/>
          <a:lstStyle/>
          <a:p>
            <a:pPr lvl="1" eaLnBrk="1" hangingPunct="1"/>
            <a:r>
              <a:rPr lang="ru-RU" sz="3200" b="1" dirty="0" smtClean="0">
                <a:solidFill>
                  <a:schemeClr val="bg1"/>
                </a:solidFill>
                <a:cs typeface="Arial" charset="0"/>
              </a:rPr>
              <a:t>«Не следует» </a:t>
            </a:r>
            <a:r>
              <a:rPr lang="ru-RU" sz="3200" b="1" dirty="0" smtClean="0">
                <a:solidFill>
                  <a:schemeClr val="bg1"/>
                </a:solidFill>
              </a:rPr>
              <a:t/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Ошибка учетверения терминов</a:t>
            </a:r>
            <a:endParaRPr lang="ru-RU" b="1" dirty="0" smtClean="0">
              <a:solidFill>
                <a:schemeClr val="bg1"/>
              </a:solidFill>
            </a:endParaRPr>
          </a:p>
        </p:txBody>
      </p:sp>
      <p:sp>
        <p:nvSpPr>
          <p:cNvPr id="40" name="Text Box 5"/>
          <p:cNvSpPr txBox="1">
            <a:spLocks noChangeArrowheads="1"/>
          </p:cNvSpPr>
          <p:nvPr/>
        </p:nvSpPr>
        <p:spPr bwMode="auto">
          <a:xfrm>
            <a:off x="900000" y="1512000"/>
            <a:ext cx="7344000" cy="1152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dirty="0" smtClean="0">
                <a:solidFill>
                  <a:srgbClr val="FFFF00"/>
                </a:solidFill>
                <a:cs typeface="Arial" charset="0"/>
              </a:rPr>
              <a:t>Учетверение терминов </a:t>
            </a:r>
            <a:r>
              <a:rPr lang="en-US" dirty="0" smtClean="0">
                <a:solidFill>
                  <a:srgbClr val="FFFF00"/>
                </a:solidFill>
                <a:cs typeface="Arial" charset="0"/>
              </a:rPr>
              <a:t/>
            </a:r>
            <a:br>
              <a:rPr lang="en-US" dirty="0" smtClean="0">
                <a:solidFill>
                  <a:srgbClr val="FFFF00"/>
                </a:solidFill>
                <a:cs typeface="Arial" charset="0"/>
              </a:rPr>
            </a:br>
            <a:r>
              <a:rPr lang="ru-RU" sz="1600" dirty="0" smtClean="0"/>
              <a:t>(</a:t>
            </a:r>
            <a:r>
              <a:rPr lang="ru-RU" sz="1600" i="1" dirty="0" smtClean="0"/>
              <a:t>лат.</a:t>
            </a:r>
            <a:r>
              <a:rPr lang="ru-RU" sz="1600" dirty="0" smtClean="0"/>
              <a:t> </a:t>
            </a:r>
            <a:r>
              <a:rPr lang="en-US" sz="1600" dirty="0" smtClean="0">
                <a:solidFill>
                  <a:srgbClr val="00FF00"/>
                </a:solidFill>
              </a:rPr>
              <a:t>quaternio terminorum</a:t>
            </a:r>
            <a:r>
              <a:rPr lang="en-US" sz="1600" dirty="0" smtClean="0"/>
              <a:t>) – </a:t>
            </a:r>
            <a:br>
              <a:rPr lang="en-US" sz="1600" dirty="0" smtClean="0"/>
            </a:br>
            <a:r>
              <a:rPr lang="ru-RU" sz="1600" dirty="0" smtClean="0"/>
              <a:t>логическая ошибка в категорической силлогистике, существо которой </a:t>
            </a:r>
            <a:br>
              <a:rPr lang="ru-RU" sz="1600" dirty="0" smtClean="0"/>
            </a:br>
            <a:r>
              <a:rPr lang="ru-RU" sz="1600" dirty="0" smtClean="0"/>
              <a:t>заключается в том, что в силлогизме появляется </a:t>
            </a:r>
            <a:r>
              <a:rPr lang="ru-RU" sz="1600" dirty="0" smtClean="0">
                <a:solidFill>
                  <a:srgbClr val="FF66FF"/>
                </a:solidFill>
              </a:rPr>
              <a:t>четвёртый</a:t>
            </a:r>
            <a:r>
              <a:rPr lang="ru-RU" sz="1600" dirty="0" smtClean="0"/>
              <a:t> термин. 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10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10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1000"/>
                                        <p:tgtEl>
                                          <p:spTgt spid="7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3000" fill="hold"/>
                                        <p:tgtEl>
                                          <p:spTgt spid="7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0" fill="hold"/>
                                        <p:tgtEl>
                                          <p:spTgt spid="71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8" dur="1000"/>
                                        <p:tgtEl>
                                          <p:spTgt spid="479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792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792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792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79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500"/>
                            </p:stCondLst>
                            <p:childTnLst>
                              <p:par>
                                <p:cTn id="67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9" dur="1000"/>
                                        <p:tgtEl>
                                          <p:spTgt spid="479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500"/>
                            </p:stCondLst>
                            <p:childTnLst>
                              <p:par>
                                <p:cTn id="7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3" dur="1000"/>
                                        <p:tgtEl>
                                          <p:spTgt spid="479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500"/>
                            </p:stCondLst>
                            <p:childTnLst>
                              <p:par>
                                <p:cTn id="7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792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792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792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79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000"/>
                            </p:stCondLst>
                            <p:childTnLst>
                              <p:par>
                                <p:cTn id="82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4" dur="1000"/>
                                        <p:tgtEl>
                                          <p:spTgt spid="479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0"/>
                            </p:stCondLst>
                            <p:childTnLst>
                              <p:par>
                                <p:cTn id="86" presetID="17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3000000">
                                      <p:cBhvr>
                                        <p:cTn id="9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0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3000" fill="hold"/>
                                        <p:tgtEl>
                                          <p:spTgt spid="479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000" fill="hold"/>
                                        <p:tgtEl>
                                          <p:spTgt spid="479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2" grpId="1" animBg="1"/>
      <p:bldP spid="32" grpId="2" animBg="1"/>
      <p:bldP spid="29" grpId="0" animBg="1"/>
      <p:bldP spid="29" grpId="1" animBg="1"/>
      <p:bldP spid="479239" grpId="0" animBg="1"/>
      <p:bldP spid="479237" grpId="0" animBg="1"/>
      <p:bldP spid="7176" grpId="0" animBg="1"/>
      <p:bldP spid="7177" grpId="0" animBg="1"/>
      <p:bldP spid="7179" grpId="0" animBg="1"/>
      <p:bldP spid="7180" grpId="0" animBg="1"/>
      <p:bldP spid="7181" grpId="0" animBg="1"/>
      <p:bldP spid="7182" grpId="0" animBg="1"/>
      <p:bldP spid="479250" grpId="0" animBg="1"/>
      <p:bldP spid="479251" grpId="0" animBg="1"/>
      <p:bldP spid="479252" grpId="0" animBg="1"/>
      <p:bldP spid="479253" grpId="0" animBg="1"/>
      <p:bldP spid="479259" grpId="0" animBg="1"/>
      <p:bldP spid="34" grpId="0"/>
      <p:bldP spid="3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72000" y="274638"/>
            <a:ext cx="9000000" cy="1143000"/>
          </a:xfrm>
        </p:spPr>
        <p:txBody>
          <a:bodyPr anchor="ctr" anchorCtr="1"/>
          <a:lstStyle/>
          <a:p>
            <a:pPr eaLnBrk="1" hangingPunct="1"/>
            <a:r>
              <a:rPr lang="ru-RU" sz="3200" b="1" dirty="0" smtClean="0">
                <a:solidFill>
                  <a:srgbClr val="FFFF00"/>
                </a:solidFill>
              </a:rPr>
              <a:t>Доказательство</a:t>
            </a:r>
            <a:br>
              <a:rPr lang="ru-RU" sz="3200" b="1" dirty="0" smtClean="0">
                <a:solidFill>
                  <a:srgbClr val="FFFF00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Понятие и логическая сущность доказательства</a:t>
            </a:r>
          </a:p>
        </p:txBody>
      </p:sp>
      <p:sp>
        <p:nvSpPr>
          <p:cNvPr id="472069" name="Text Box 5"/>
          <p:cNvSpPr txBox="1">
            <a:spLocks noChangeArrowheads="1"/>
          </p:cNvSpPr>
          <p:nvPr/>
        </p:nvSpPr>
        <p:spPr bwMode="auto">
          <a:xfrm>
            <a:off x="1620000" y="1980000"/>
            <a:ext cx="5904000" cy="1800000"/>
          </a:xfrm>
          <a:prstGeom prst="rect">
            <a:avLst/>
          </a:prstGeom>
          <a:noFill/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r>
              <a:rPr lang="ru-RU" sz="2000" dirty="0">
                <a:solidFill>
                  <a:srgbClr val="FFFF00"/>
                </a:solidFill>
              </a:rPr>
              <a:t>Доказательство </a:t>
            </a:r>
            <a:r>
              <a:rPr lang="ru-RU" sz="2000" dirty="0"/>
              <a:t>– </a:t>
            </a:r>
            <a:r>
              <a:rPr lang="ru-RU" sz="2000" dirty="0">
                <a:solidFill>
                  <a:srgbClr val="FFFF00"/>
                </a:solidFill>
              </a:rPr>
              <a:t/>
            </a:r>
            <a:br>
              <a:rPr lang="ru-RU" sz="2000" dirty="0">
                <a:solidFill>
                  <a:srgbClr val="FFFF00"/>
                </a:solidFill>
              </a:rPr>
            </a:br>
            <a:r>
              <a:rPr lang="ru-RU" dirty="0"/>
              <a:t>логическое действие</a:t>
            </a:r>
            <a:r>
              <a:rPr lang="ru-RU" dirty="0" smtClean="0"/>
              <a:t>, в </a:t>
            </a:r>
            <a:r>
              <a:rPr lang="ru-RU" dirty="0"/>
              <a:t>процессе </a:t>
            </a:r>
            <a:r>
              <a:rPr lang="ru-RU" dirty="0" smtClean="0"/>
              <a:t>которого </a:t>
            </a:r>
            <a:r>
              <a:rPr lang="ru-RU" dirty="0"/>
              <a:t/>
            </a:r>
            <a:br>
              <a:rPr lang="ru-RU" dirty="0"/>
            </a:br>
            <a:r>
              <a:rPr lang="ru-RU" dirty="0">
                <a:solidFill>
                  <a:srgbClr val="00FF00"/>
                </a:solidFill>
              </a:rPr>
              <a:t>истинность</a:t>
            </a:r>
            <a:r>
              <a:rPr lang="ru-RU" dirty="0"/>
              <a:t> какой-либо </a:t>
            </a:r>
            <a:r>
              <a:rPr lang="ru-RU" dirty="0" smtClean="0"/>
              <a:t>мысли </a:t>
            </a:r>
            <a:r>
              <a:rPr lang="ru-RU" dirty="0" smtClean="0">
                <a:solidFill>
                  <a:srgbClr val="00FFFF"/>
                </a:solidFill>
              </a:rPr>
              <a:t>обосновывается</a:t>
            </a:r>
            <a:r>
              <a:rPr lang="ru-RU" dirty="0" smtClean="0"/>
              <a:t> 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с помощью других мыслей</a:t>
            </a:r>
            <a:r>
              <a:rPr lang="ru-RU" dirty="0" smtClean="0"/>
              <a:t>, 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истинность которых уже установлена.</a:t>
            </a: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0" y="4680000"/>
            <a:ext cx="9144000" cy="12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36000" rIns="36000" anchor="ctr" anchorCtr="1"/>
          <a:lstStyle/>
          <a:p>
            <a:r>
              <a:rPr lang="ru-RU" dirty="0">
                <a:solidFill>
                  <a:srgbClr val="FFFF00"/>
                </a:solidFill>
              </a:rPr>
              <a:t>Доказательство</a:t>
            </a:r>
            <a:r>
              <a:rPr lang="ru-RU" dirty="0"/>
              <a:t> представляет </a:t>
            </a:r>
            <a:r>
              <a:rPr lang="ru-RU" dirty="0" smtClean="0"/>
              <a:t>собой разновидность </a:t>
            </a:r>
            <a:r>
              <a:rPr lang="ru-RU" dirty="0">
                <a:solidFill>
                  <a:srgbClr val="00FFFF"/>
                </a:solidFill>
              </a:rPr>
              <a:t>логического вывода</a:t>
            </a:r>
            <a:r>
              <a:rPr lang="ru-RU" dirty="0" smtClean="0"/>
              <a:t>,</a:t>
            </a:r>
            <a:r>
              <a:rPr lang="ru-RU" dirty="0" smtClean="0">
                <a:solidFill>
                  <a:srgbClr val="00FFFF"/>
                </a:solidFill>
              </a:rPr>
              <a:t> </a:t>
            </a:r>
          </a:p>
          <a:p>
            <a:r>
              <a:rPr lang="ru-RU" dirty="0" smtClean="0"/>
              <a:t>особенностью </a:t>
            </a:r>
            <a:r>
              <a:rPr lang="ru-RU" dirty="0"/>
              <a:t>которой </a:t>
            </a:r>
            <a:r>
              <a:rPr lang="ru-RU" dirty="0" smtClean="0"/>
              <a:t>является </a:t>
            </a:r>
            <a:r>
              <a:rPr lang="ru-RU" dirty="0"/>
              <a:t>то, </a:t>
            </a:r>
            <a:r>
              <a:rPr lang="ru-RU" dirty="0" smtClean="0"/>
              <a:t>что процедура </a:t>
            </a:r>
            <a:r>
              <a:rPr lang="ru-RU" dirty="0"/>
              <a:t>умозаключения </a:t>
            </a:r>
            <a:r>
              <a:rPr lang="ru-RU" dirty="0" smtClean="0"/>
              <a:t>используется в </a:t>
            </a:r>
            <a:r>
              <a:rPr lang="ru-RU" dirty="0"/>
              <a:t>данном случае не для получения нового</a:t>
            </a:r>
            <a:r>
              <a:rPr lang="ru-RU" dirty="0" smtClean="0"/>
              <a:t>, </a:t>
            </a:r>
          </a:p>
          <a:p>
            <a:r>
              <a:rPr lang="ru-RU" dirty="0" smtClean="0"/>
              <a:t>а </a:t>
            </a:r>
            <a:r>
              <a:rPr lang="ru-RU" dirty="0"/>
              <a:t>для </a:t>
            </a:r>
            <a:r>
              <a:rPr lang="ru-RU" dirty="0">
                <a:solidFill>
                  <a:srgbClr val="00FFFF"/>
                </a:solidFill>
              </a:rPr>
              <a:t>обоснования </a:t>
            </a:r>
            <a:r>
              <a:rPr lang="ru-RU" dirty="0" smtClean="0">
                <a:solidFill>
                  <a:srgbClr val="00FF00"/>
                </a:solidFill>
              </a:rPr>
              <a:t>истинности</a:t>
            </a:r>
            <a:r>
              <a:rPr lang="ru-RU" dirty="0" smtClean="0">
                <a:solidFill>
                  <a:srgbClr val="00FFFF"/>
                </a:solidFill>
              </a:rPr>
              <a:t> </a:t>
            </a:r>
            <a:r>
              <a:rPr lang="ru-RU" dirty="0" smtClean="0"/>
              <a:t>уже </a:t>
            </a:r>
            <a:r>
              <a:rPr lang="ru-RU" dirty="0"/>
              <a:t>имеющегося знания.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340000" y="3996000"/>
            <a:ext cx="446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noAutofit/>
          </a:bodyPr>
          <a:lstStyle/>
          <a:p>
            <a:r>
              <a:rPr lang="ru-RU" sz="1800" b="1" dirty="0" smtClean="0">
                <a:solidFill>
                  <a:srgbClr val="FFFFFF"/>
                </a:solidFill>
              </a:rPr>
              <a:t>Н. И. Кондаков. Логический словарь</a:t>
            </a:r>
            <a:endParaRPr lang="ru-RU" sz="1800" b="1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2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720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720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2069" grpId="0" animBg="1"/>
      <p:bldP spid="4" grpId="0" build="p"/>
      <p:bldP spid="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Содержимое 5"/>
          <p:cNvSpPr>
            <a:spLocks noGrp="1"/>
          </p:cNvSpPr>
          <p:nvPr>
            <p:ph sz="quarter" idx="4294967295"/>
          </p:nvPr>
        </p:nvSpPr>
        <p:spPr>
          <a:xfrm>
            <a:off x="360000" y="1602000"/>
            <a:ext cx="8424000" cy="4525200"/>
          </a:xfrm>
          <a:prstGeom prst="rect">
            <a:avLst/>
          </a:prstGeom>
        </p:spPr>
        <p:txBody>
          <a:bodyPr lIns="72000" rIns="72000"/>
          <a:lstStyle/>
          <a:p>
            <a:pPr lvl="0">
              <a:defRPr/>
            </a:pPr>
            <a:r>
              <a:rPr lang="ru-RU" sz="1800" b="1" dirty="0" smtClean="0">
                <a:solidFill>
                  <a:srgbClr val="FFFF00"/>
                </a:solidFill>
              </a:rPr>
              <a:t>Учетверение терминов</a:t>
            </a:r>
            <a:r>
              <a:rPr lang="ru-RU" sz="1800" b="1" dirty="0" smtClean="0">
                <a:solidFill>
                  <a:schemeClr val="bg1"/>
                </a:solidFill>
              </a:rPr>
              <a:t> является обычно следствием </a:t>
            </a:r>
            <a:r>
              <a:rPr lang="ru-RU" sz="1800" b="1" dirty="0" smtClean="0">
                <a:solidFill>
                  <a:srgbClr val="FFFF00"/>
                </a:solidFill>
              </a:rPr>
              <a:t>эквивокации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  <a:br>
              <a:rPr lang="ru-RU" sz="1800" b="1" dirty="0" smtClean="0">
                <a:solidFill>
                  <a:schemeClr val="bg1"/>
                </a:solidFill>
              </a:rPr>
            </a:br>
            <a:r>
              <a:rPr lang="ru-RU" sz="1800" b="1" dirty="0" smtClean="0">
                <a:solidFill>
                  <a:srgbClr val="FFFF00"/>
                </a:solidFill>
              </a:rPr>
              <a:t/>
            </a:r>
            <a:br>
              <a:rPr lang="ru-RU" sz="1800" b="1" dirty="0" smtClean="0">
                <a:solidFill>
                  <a:srgbClr val="FFFF00"/>
                </a:solidFill>
              </a:rPr>
            </a:br>
            <a:r>
              <a:rPr lang="ru-RU" sz="1800" b="1" dirty="0" smtClean="0">
                <a:solidFill>
                  <a:srgbClr val="FFFF00"/>
                </a:solidFill>
              </a:rPr>
              <a:t/>
            </a:r>
            <a:br>
              <a:rPr lang="ru-RU" sz="1800" b="1" dirty="0" smtClean="0">
                <a:solidFill>
                  <a:srgbClr val="FFFF00"/>
                </a:solidFill>
              </a:rPr>
            </a:br>
            <a:r>
              <a:rPr lang="ru-RU" sz="1800" b="1" dirty="0" smtClean="0">
                <a:solidFill>
                  <a:srgbClr val="FFFF00"/>
                </a:solidFill>
              </a:rPr>
              <a:t/>
            </a:r>
            <a:br>
              <a:rPr lang="ru-RU" sz="1800" b="1" dirty="0" smtClean="0">
                <a:solidFill>
                  <a:srgbClr val="FFFF00"/>
                </a:solidFill>
              </a:rPr>
            </a:br>
            <a:r>
              <a:rPr lang="ru-RU" sz="1800" b="1" dirty="0" smtClean="0">
                <a:solidFill>
                  <a:srgbClr val="FFFF00"/>
                </a:solidFill>
              </a:rPr>
              <a:t/>
            </a:r>
            <a:br>
              <a:rPr lang="ru-RU" sz="1800" b="1" dirty="0" smtClean="0">
                <a:solidFill>
                  <a:srgbClr val="FFFF00"/>
                </a:solidFill>
              </a:rPr>
            </a:br>
            <a:r>
              <a:rPr lang="ru-RU" sz="1800" b="1" dirty="0" smtClean="0">
                <a:solidFill>
                  <a:srgbClr val="FFFF00"/>
                </a:solidFill>
              </a:rPr>
              <a:t/>
            </a:r>
            <a:br>
              <a:rPr lang="ru-RU" sz="1800" b="1" dirty="0" smtClean="0">
                <a:solidFill>
                  <a:srgbClr val="FFFF00"/>
                </a:solidFill>
              </a:rPr>
            </a:br>
            <a:endParaRPr lang="ru-RU" sz="1800" b="1" dirty="0" smtClean="0">
              <a:solidFill>
                <a:srgbClr val="FFFF00"/>
              </a:solidFill>
            </a:endParaRPr>
          </a:p>
          <a:p>
            <a:pPr lvl="0">
              <a:defRPr/>
            </a:pPr>
            <a:r>
              <a:rPr lang="ru-RU" sz="1800" b="1" dirty="0" smtClean="0">
                <a:solidFill>
                  <a:schemeClr val="bg1"/>
                </a:solidFill>
              </a:rPr>
              <a:t>Эквивокация затрагивает в большинстве случаев (но не всегда), </a:t>
            </a:r>
            <a:r>
              <a:rPr lang="ru-RU" sz="1800" b="1" dirty="0" smtClean="0">
                <a:solidFill>
                  <a:srgbClr val="00FF00"/>
                </a:solidFill>
              </a:rPr>
              <a:t>средний термин</a:t>
            </a:r>
            <a:r>
              <a:rPr lang="ru-RU" sz="1800" b="1" dirty="0" smtClean="0">
                <a:solidFill>
                  <a:schemeClr val="bg1"/>
                </a:solidFill>
              </a:rPr>
              <a:t>, фигурирующий в обеих посылках. </a:t>
            </a:r>
            <a:endParaRPr lang="en-US" sz="1800" b="1" dirty="0" smtClean="0">
              <a:solidFill>
                <a:schemeClr val="bg1"/>
              </a:solidFill>
            </a:endParaRPr>
          </a:p>
          <a:p>
            <a:pPr lvl="0">
              <a:defRPr/>
            </a:pPr>
            <a:r>
              <a:rPr lang="ru-RU" sz="1800" b="1" dirty="0" smtClean="0">
                <a:solidFill>
                  <a:schemeClr val="bg1"/>
                </a:solidFill>
              </a:rPr>
              <a:t>Такой, якобы «средний», термин</a:t>
            </a:r>
            <a:r>
              <a:rPr lang="en-US" sz="1800" b="1" dirty="0" smtClean="0">
                <a:solidFill>
                  <a:schemeClr val="bg1"/>
                </a:solidFill>
              </a:rPr>
              <a:t> </a:t>
            </a:r>
            <a:r>
              <a:rPr lang="ru-RU" sz="1800" b="1" dirty="0" smtClean="0">
                <a:solidFill>
                  <a:schemeClr val="bg1"/>
                </a:solidFill>
              </a:rPr>
              <a:t>не позволяет уяснить</a:t>
            </a:r>
            <a:r>
              <a:rPr lang="ru-RU" sz="1800" b="1" dirty="0" smtClean="0"/>
              <a:t> </a:t>
            </a:r>
            <a:r>
              <a:rPr lang="ru-RU" sz="1800" b="1" dirty="0" smtClean="0">
                <a:solidFill>
                  <a:srgbClr val="00FF00"/>
                </a:solidFill>
              </a:rPr>
              <a:t>логическое отношение между крайними терминами</a:t>
            </a:r>
            <a:r>
              <a:rPr lang="ru-RU" sz="1800" b="1" dirty="0" smtClean="0">
                <a:solidFill>
                  <a:schemeClr val="bg1"/>
                </a:solidFill>
              </a:rPr>
              <a:t>,</a:t>
            </a:r>
            <a:r>
              <a:rPr lang="ru-RU" sz="1800" b="1" dirty="0" smtClean="0">
                <a:solidFill>
                  <a:srgbClr val="FFFF00"/>
                </a:solidFill>
              </a:rPr>
              <a:t> </a:t>
            </a:r>
            <a:r>
              <a:rPr lang="ru-RU" sz="1800" b="1" dirty="0" smtClean="0">
                <a:solidFill>
                  <a:schemeClr val="bg1"/>
                </a:solidFill>
              </a:rPr>
              <a:t>ибо </a:t>
            </a:r>
            <a:r>
              <a:rPr lang="ru-RU" sz="1800" b="1" dirty="0" smtClean="0">
                <a:solidFill>
                  <a:schemeClr val="bg1"/>
                </a:solidFill>
              </a:rPr>
              <a:t>в одной посылке </a:t>
            </a:r>
            <a:r>
              <a:rPr lang="ru-RU" sz="1800" b="1" dirty="0" smtClean="0">
                <a:solidFill>
                  <a:schemeClr val="bg1"/>
                </a:solidFill>
              </a:rPr>
              <a:t/>
            </a:r>
            <a:br>
              <a:rPr lang="ru-RU" sz="1800" b="1" dirty="0" smtClean="0">
                <a:solidFill>
                  <a:schemeClr val="bg1"/>
                </a:solidFill>
              </a:rPr>
            </a:br>
            <a:r>
              <a:rPr lang="ru-RU" sz="1800" b="1" dirty="0" smtClean="0">
                <a:solidFill>
                  <a:schemeClr val="bg1"/>
                </a:solidFill>
              </a:rPr>
              <a:t>он </a:t>
            </a:r>
            <a:r>
              <a:rPr lang="ru-RU" sz="1800" b="1" dirty="0" smtClean="0">
                <a:solidFill>
                  <a:schemeClr val="bg1"/>
                </a:solidFill>
              </a:rPr>
              <a:t>значит</a:t>
            </a:r>
            <a:r>
              <a:rPr lang="en-US" sz="1800" b="1" dirty="0" smtClean="0">
                <a:solidFill>
                  <a:schemeClr val="bg1"/>
                </a:solidFill>
              </a:rPr>
              <a:t> </a:t>
            </a:r>
            <a:r>
              <a:rPr lang="ru-RU" sz="1800" b="1" dirty="0" smtClean="0">
                <a:solidFill>
                  <a:schemeClr val="bg1"/>
                </a:solidFill>
              </a:rPr>
              <a:t>одно, а в другой – другое, обозначая </a:t>
            </a:r>
            <a:r>
              <a:rPr lang="ru-RU" sz="1800" b="1" dirty="0" smtClean="0">
                <a:solidFill>
                  <a:srgbClr val="FF66FF"/>
                </a:solidFill>
              </a:rPr>
              <a:t>разные</a:t>
            </a:r>
            <a:r>
              <a:rPr lang="ru-RU" sz="1800" b="1" dirty="0" smtClean="0">
                <a:solidFill>
                  <a:schemeClr val="bg1"/>
                </a:solidFill>
              </a:rPr>
              <a:t> понятия </a:t>
            </a:r>
            <a:r>
              <a:rPr lang="ru-RU" sz="1800" b="1" dirty="0" smtClean="0">
                <a:solidFill>
                  <a:srgbClr val="FF66FF"/>
                </a:solidFill>
              </a:rPr>
              <a:t>одним и тем же</a:t>
            </a:r>
            <a:r>
              <a:rPr lang="ru-RU" sz="1800" b="1" dirty="0" smtClean="0"/>
              <a:t> </a:t>
            </a:r>
            <a:r>
              <a:rPr lang="ru-RU" sz="1800" b="1" dirty="0" smtClean="0">
                <a:solidFill>
                  <a:schemeClr val="bg1"/>
                </a:solidFill>
              </a:rPr>
              <a:t>словом.</a:t>
            </a:r>
          </a:p>
          <a:p>
            <a:pPr lvl="0">
              <a:defRPr/>
            </a:pPr>
            <a:r>
              <a:rPr lang="ru-RU" sz="1800" b="1" dirty="0" smtClean="0">
                <a:solidFill>
                  <a:schemeClr val="bg1"/>
                </a:solidFill>
              </a:rPr>
              <a:t>Особый – логически значимый – случай эквивокации возникает </a:t>
            </a:r>
            <a:br>
              <a:rPr lang="ru-RU" sz="1800" b="1" dirty="0" smtClean="0">
                <a:solidFill>
                  <a:schemeClr val="bg1"/>
                </a:solidFill>
              </a:rPr>
            </a:br>
            <a:r>
              <a:rPr lang="ru-RU" sz="1800" b="1" dirty="0" smtClean="0">
                <a:solidFill>
                  <a:schemeClr val="bg1"/>
                </a:solidFill>
              </a:rPr>
              <a:t>в результате использования в разных смыслах местоимения </a:t>
            </a:r>
            <a:r>
              <a:rPr lang="ru-RU" sz="1800" b="1" dirty="0" smtClean="0">
                <a:solidFill>
                  <a:srgbClr val="00FFFF"/>
                </a:solidFill>
              </a:rPr>
              <a:t>«все»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  <a:endParaRPr lang="en-US" sz="1800" b="1" dirty="0" smtClean="0">
              <a:solidFill>
                <a:schemeClr val="bg1"/>
              </a:solidFill>
            </a:endParaRP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1800000" y="2196000"/>
            <a:ext cx="5544000" cy="1188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pPr algn="ctr">
              <a:lnSpc>
                <a:spcPct val="95000"/>
              </a:lnSpc>
            </a:pPr>
            <a:r>
              <a:rPr lang="ru-RU" dirty="0" smtClean="0">
                <a:solidFill>
                  <a:srgbClr val="FFFF00"/>
                </a:solidFill>
                <a:cs typeface="Arial" charset="0"/>
              </a:rPr>
              <a:t>Эквивокация</a:t>
            </a:r>
            <a:r>
              <a:rPr lang="ru-RU" sz="2000" dirty="0" smtClean="0">
                <a:solidFill>
                  <a:srgbClr val="FFFF00"/>
                </a:solidFill>
                <a:cs typeface="Arial" charset="0"/>
              </a:rPr>
              <a:t> </a:t>
            </a:r>
            <a:r>
              <a:rPr lang="ru-RU" dirty="0" smtClean="0"/>
              <a:t>–</a:t>
            </a:r>
            <a:r>
              <a:rPr lang="ru-RU" dirty="0"/>
              <a:t/>
            </a:r>
            <a:br>
              <a:rPr lang="ru-RU" dirty="0"/>
            </a:br>
            <a:r>
              <a:rPr lang="ru-RU" sz="1600" dirty="0" smtClean="0"/>
              <a:t>неформальная логическая ошибка, </a:t>
            </a:r>
            <a:br>
              <a:rPr lang="ru-RU" sz="1600" dirty="0" smtClean="0"/>
            </a:br>
            <a:r>
              <a:rPr lang="ru-RU" sz="1600" dirty="0" smtClean="0"/>
              <a:t>заключающаяся в использовании одного и того же </a:t>
            </a:r>
            <a:br>
              <a:rPr lang="ru-RU" sz="1600" dirty="0" smtClean="0"/>
            </a:br>
            <a:r>
              <a:rPr lang="ru-RU" sz="1600" dirty="0" smtClean="0"/>
              <a:t>слова в разных значениях в одном рассуждении. </a:t>
            </a:r>
            <a:endParaRPr lang="ru-RU" sz="1600" dirty="0"/>
          </a:p>
        </p:txBody>
      </p:sp>
      <p:sp>
        <p:nvSpPr>
          <p:cNvPr id="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3600"/>
            <a:ext cx="8229600" cy="1143000"/>
          </a:xfrm>
          <a:noFill/>
        </p:spPr>
        <p:txBody>
          <a:bodyPr/>
          <a:lstStyle/>
          <a:p>
            <a:pPr lvl="1" eaLnBrk="1" hangingPunct="1"/>
            <a:r>
              <a:rPr lang="ru-RU" sz="3200" b="1" dirty="0" smtClean="0">
                <a:solidFill>
                  <a:schemeClr val="bg1"/>
                </a:solidFill>
                <a:cs typeface="Arial" charset="0"/>
              </a:rPr>
              <a:t>«Не следует» </a:t>
            </a:r>
            <a:r>
              <a:rPr lang="ru-RU" sz="3200" b="1" dirty="0" smtClean="0">
                <a:solidFill>
                  <a:schemeClr val="bg1"/>
                </a:solidFill>
              </a:rPr>
              <a:t/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Ошибка учетверения терминов</a:t>
            </a:r>
            <a:endParaRPr lang="ru-RU" b="1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  <p:bldP spid="10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3600"/>
            <a:ext cx="9144000" cy="1584000"/>
          </a:xfrm>
          <a:noFill/>
        </p:spPr>
        <p:txBody>
          <a:bodyPr lIns="36000" rIns="36000"/>
          <a:lstStyle/>
          <a:p>
            <a:pPr lvl="1" eaLnBrk="1" hangingPunct="1"/>
            <a:r>
              <a:rPr lang="ru-RU" sz="3200" b="1" dirty="0" smtClean="0">
                <a:solidFill>
                  <a:schemeClr val="bg1"/>
                </a:solidFill>
                <a:cs typeface="Arial" charset="0"/>
              </a:rPr>
              <a:t>«Не следует» </a:t>
            </a:r>
            <a:r>
              <a:rPr lang="ru-RU" sz="3200" b="1" dirty="0" smtClean="0">
                <a:solidFill>
                  <a:schemeClr val="bg1"/>
                </a:solidFill>
              </a:rPr>
              <a:t/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Употребление </a:t>
            </a:r>
            <a:r>
              <a:rPr lang="ru-RU" sz="2800" b="1" dirty="0" smtClean="0">
                <a:solidFill>
                  <a:schemeClr val="bg1"/>
                </a:solidFill>
              </a:rPr>
              <a:t>квантора общности </a:t>
            </a:r>
            <a:br>
              <a:rPr lang="ru-RU" sz="28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в собирательном смысле</a:t>
            </a:r>
            <a:endParaRPr lang="ru-RU" sz="2800" b="1" spc="-10" dirty="0" smtClean="0">
              <a:solidFill>
                <a:schemeClr val="bg1"/>
              </a:solidFill>
            </a:endParaRPr>
          </a:p>
        </p:txBody>
      </p:sp>
      <p:sp>
        <p:nvSpPr>
          <p:cNvPr id="3" name="Содержимое 5"/>
          <p:cNvSpPr>
            <a:spLocks noGrp="1"/>
          </p:cNvSpPr>
          <p:nvPr>
            <p:ph sz="quarter" idx="4294967295"/>
          </p:nvPr>
        </p:nvSpPr>
        <p:spPr>
          <a:xfrm>
            <a:off x="360000" y="1908000"/>
            <a:ext cx="8424000" cy="3672000"/>
          </a:xfrm>
          <a:prstGeom prst="rect">
            <a:avLst/>
          </a:prstGeom>
        </p:spPr>
        <p:txBody>
          <a:bodyPr lIns="72000" rIns="72000"/>
          <a:lstStyle/>
          <a:p>
            <a:pPr lvl="0">
              <a:defRPr/>
            </a:pPr>
            <a:r>
              <a:rPr lang="ru-RU" sz="1800" b="1" dirty="0" smtClean="0">
                <a:solidFill>
                  <a:schemeClr val="bg1"/>
                </a:solidFill>
              </a:rPr>
              <a:t>В логике местоимение </a:t>
            </a:r>
            <a:r>
              <a:rPr lang="ru-RU" sz="1800" b="1" i="1" dirty="0" smtClean="0">
                <a:solidFill>
                  <a:srgbClr val="00FFFF"/>
                </a:solidFill>
              </a:rPr>
              <a:t>все</a:t>
            </a:r>
            <a:r>
              <a:rPr lang="ru-RU" sz="1800" b="1" dirty="0" smtClean="0">
                <a:solidFill>
                  <a:schemeClr val="bg1"/>
                </a:solidFill>
              </a:rPr>
              <a:t> </a:t>
            </a:r>
            <a:r>
              <a:rPr lang="ru-RU" sz="1800" b="1" dirty="0" smtClean="0">
                <a:solidFill>
                  <a:schemeClr val="bg1"/>
                </a:solidFill>
              </a:rPr>
              <a:t>традиционно используется </a:t>
            </a:r>
            <a:br>
              <a:rPr lang="ru-RU" sz="1800" b="1" dirty="0" smtClean="0">
                <a:solidFill>
                  <a:schemeClr val="bg1"/>
                </a:solidFill>
              </a:rPr>
            </a:br>
            <a:r>
              <a:rPr lang="ru-RU" sz="1800" b="1" dirty="0" smtClean="0">
                <a:solidFill>
                  <a:schemeClr val="bg1"/>
                </a:solidFill>
              </a:rPr>
              <a:t>в качестве </a:t>
            </a:r>
            <a:r>
              <a:rPr lang="ru-RU" sz="1800" b="1" dirty="0" smtClean="0">
                <a:solidFill>
                  <a:srgbClr val="00FFFF"/>
                </a:solidFill>
              </a:rPr>
              <a:t>квантора</a:t>
            </a:r>
            <a:r>
              <a:rPr lang="ru-RU" sz="1800" b="1" dirty="0" smtClean="0">
                <a:solidFill>
                  <a:schemeClr val="bg1"/>
                </a:solidFill>
              </a:rPr>
              <a:t> – для различения </a:t>
            </a:r>
            <a:r>
              <a:rPr lang="ru-RU" sz="1800" b="1" dirty="0" smtClean="0">
                <a:solidFill>
                  <a:srgbClr val="00FF00"/>
                </a:solidFill>
              </a:rPr>
              <a:t>общих</a:t>
            </a:r>
            <a:r>
              <a:rPr lang="ru-RU" sz="1800" b="1" dirty="0" smtClean="0">
                <a:solidFill>
                  <a:schemeClr val="bg1"/>
                </a:solidFill>
              </a:rPr>
              <a:t> и </a:t>
            </a:r>
            <a:r>
              <a:rPr lang="ru-RU" sz="1800" b="1" dirty="0" smtClean="0">
                <a:solidFill>
                  <a:srgbClr val="00FF00"/>
                </a:solidFill>
              </a:rPr>
              <a:t>частных</a:t>
            </a:r>
            <a:r>
              <a:rPr lang="ru-RU" sz="1800" b="1" dirty="0" smtClean="0">
                <a:solidFill>
                  <a:schemeClr val="bg1"/>
                </a:solidFill>
              </a:rPr>
              <a:t> суждений.</a:t>
            </a:r>
            <a:br>
              <a:rPr lang="ru-RU" sz="1800" b="1" dirty="0" smtClean="0">
                <a:solidFill>
                  <a:schemeClr val="bg1"/>
                </a:solidFill>
              </a:rPr>
            </a:br>
            <a:r>
              <a:rPr lang="ru-RU" sz="2000" b="1" dirty="0" smtClean="0">
                <a:solidFill>
                  <a:schemeClr val="bg1"/>
                </a:solidFill>
              </a:rPr>
              <a:t/>
            </a:r>
            <a:br>
              <a:rPr lang="ru-RU" sz="2000" b="1" dirty="0" smtClean="0">
                <a:solidFill>
                  <a:schemeClr val="bg1"/>
                </a:solidFill>
              </a:rPr>
            </a:br>
            <a:r>
              <a:rPr lang="ru-RU" sz="2000" b="1" dirty="0" smtClean="0">
                <a:solidFill>
                  <a:schemeClr val="bg1"/>
                </a:solidFill>
              </a:rPr>
              <a:t/>
            </a:r>
            <a:br>
              <a:rPr lang="ru-RU" sz="2000" b="1" dirty="0" smtClean="0">
                <a:solidFill>
                  <a:schemeClr val="bg1"/>
                </a:solidFill>
              </a:rPr>
            </a:br>
            <a:r>
              <a:rPr lang="ru-RU" sz="2000" b="1" dirty="0" smtClean="0">
                <a:solidFill>
                  <a:schemeClr val="bg1"/>
                </a:solidFill>
              </a:rPr>
              <a:t/>
            </a:r>
            <a:br>
              <a:rPr lang="ru-RU" sz="2000" b="1" dirty="0" smtClean="0">
                <a:solidFill>
                  <a:schemeClr val="bg1"/>
                </a:solidFill>
              </a:rPr>
            </a:br>
            <a:r>
              <a:rPr lang="ru-RU" sz="2000" b="1" dirty="0" smtClean="0">
                <a:solidFill>
                  <a:schemeClr val="bg1"/>
                </a:solidFill>
              </a:rPr>
              <a:t/>
            </a:r>
            <a:br>
              <a:rPr lang="ru-RU" sz="2000" b="1" dirty="0" smtClean="0">
                <a:solidFill>
                  <a:schemeClr val="bg1"/>
                </a:solidFill>
              </a:rPr>
            </a:br>
            <a:endParaRPr lang="ru-RU" sz="2000" b="1" dirty="0" smtClean="0">
              <a:solidFill>
                <a:schemeClr val="bg1"/>
              </a:solidFill>
            </a:endParaRPr>
          </a:p>
          <a:p>
            <a:pPr lvl="0">
              <a:defRPr/>
            </a:pPr>
            <a:r>
              <a:rPr lang="ru-RU" sz="1800" b="1" dirty="0" smtClean="0">
                <a:solidFill>
                  <a:schemeClr val="bg1"/>
                </a:solidFill>
              </a:rPr>
              <a:t>Между тем в обыденной речи оно используется </a:t>
            </a:r>
            <a:br>
              <a:rPr lang="ru-RU" sz="1800" b="1" dirty="0" smtClean="0">
                <a:solidFill>
                  <a:schemeClr val="bg1"/>
                </a:solidFill>
              </a:rPr>
            </a:br>
            <a:r>
              <a:rPr lang="ru-RU" sz="1800" b="1" dirty="0" smtClean="0">
                <a:solidFill>
                  <a:schemeClr val="bg1"/>
                </a:solidFill>
              </a:rPr>
              <a:t>и в </a:t>
            </a:r>
            <a:r>
              <a:rPr lang="ru-RU" sz="1800" b="1" dirty="0" smtClean="0">
                <a:solidFill>
                  <a:srgbClr val="00FFFF"/>
                </a:solidFill>
              </a:rPr>
              <a:t>собирательном</a:t>
            </a:r>
            <a:r>
              <a:rPr lang="ru-RU" sz="1800" b="1" dirty="0" smtClean="0">
                <a:solidFill>
                  <a:schemeClr val="bg1"/>
                </a:solidFill>
              </a:rPr>
              <a:t> смысле – для обозначения </a:t>
            </a:r>
            <a:r>
              <a:rPr lang="ru-RU" sz="1800" b="1" dirty="0" smtClean="0">
                <a:solidFill>
                  <a:srgbClr val="FF9933"/>
                </a:solidFill>
              </a:rPr>
              <a:t>совокупности</a:t>
            </a:r>
            <a:r>
              <a:rPr lang="ru-RU" sz="1800" b="1" dirty="0" smtClean="0">
                <a:solidFill>
                  <a:schemeClr val="bg1"/>
                </a:solidFill>
              </a:rPr>
              <a:t> однородных предметов, рассматриваемых как </a:t>
            </a:r>
            <a:r>
              <a:rPr lang="ru-RU" sz="1800" b="1" dirty="0" smtClean="0">
                <a:solidFill>
                  <a:srgbClr val="00FFFF"/>
                </a:solidFill>
              </a:rPr>
              <a:t>единое целое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  <a:r>
              <a:rPr lang="ru-RU" sz="1800" b="1" dirty="0" smtClean="0">
                <a:solidFill>
                  <a:srgbClr val="00FFFF"/>
                </a:solidFill>
              </a:rPr>
              <a:t> </a:t>
            </a:r>
          </a:p>
          <a:p>
            <a:pPr lvl="0">
              <a:defRPr/>
            </a:pPr>
            <a:r>
              <a:rPr lang="ru-RU" sz="1800" b="1" dirty="0" smtClean="0">
                <a:solidFill>
                  <a:schemeClr val="bg1"/>
                </a:solidFill>
              </a:rPr>
              <a:t>Такие совокупности могут обозначаться специальными – </a:t>
            </a:r>
            <a:r>
              <a:rPr lang="ru-RU" sz="1800" b="1" dirty="0" smtClean="0">
                <a:solidFill>
                  <a:srgbClr val="00FFFF"/>
                </a:solidFill>
              </a:rPr>
              <a:t>собирательными</a:t>
            </a:r>
            <a:r>
              <a:rPr lang="ru-RU" sz="1800" b="1" dirty="0" smtClean="0">
                <a:solidFill>
                  <a:schemeClr val="bg1"/>
                </a:solidFill>
              </a:rPr>
              <a:t> – терминами. </a:t>
            </a:r>
            <a:br>
              <a:rPr lang="ru-RU" sz="1800" b="1" dirty="0" smtClean="0">
                <a:solidFill>
                  <a:schemeClr val="bg1"/>
                </a:solidFill>
              </a:rPr>
            </a:br>
            <a:r>
              <a:rPr lang="ru-RU" sz="1800" b="1" dirty="0" smtClean="0">
                <a:solidFill>
                  <a:schemeClr val="bg1"/>
                </a:solidFill>
              </a:rPr>
              <a:t/>
            </a:r>
            <a:br>
              <a:rPr lang="ru-RU" sz="1800" b="1" dirty="0" smtClean="0">
                <a:solidFill>
                  <a:schemeClr val="bg1"/>
                </a:solidFill>
              </a:rPr>
            </a:br>
            <a:endParaRPr lang="ru-RU" sz="1800" b="1" dirty="0" smtClean="0">
              <a:solidFill>
                <a:schemeClr val="bg1"/>
              </a:solidFill>
            </a:endParaRPr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1404000" y="2700000"/>
            <a:ext cx="6336000" cy="1188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dirty="0" smtClean="0">
                <a:solidFill>
                  <a:srgbClr val="FFFF00"/>
                </a:solidFill>
                <a:cs typeface="Arial" charset="0"/>
              </a:rPr>
              <a:t>Квантор</a:t>
            </a:r>
            <a:r>
              <a:rPr lang="ru-RU" dirty="0" smtClean="0">
                <a:cs typeface="Arial" charset="0"/>
              </a:rPr>
              <a:t> –</a:t>
            </a:r>
            <a:r>
              <a:rPr lang="ru-RU" dirty="0" smtClean="0">
                <a:solidFill>
                  <a:srgbClr val="FFFF00"/>
                </a:solidFill>
                <a:cs typeface="Arial" charset="0"/>
              </a:rPr>
              <a:t> </a:t>
            </a:r>
            <a:r>
              <a:rPr lang="ru-RU" sz="1600" b="1" baseline="0" dirty="0" smtClean="0">
                <a:solidFill>
                  <a:schemeClr val="bg1"/>
                </a:solidFill>
              </a:rPr>
              <a:t/>
            </a:r>
            <a:br>
              <a:rPr lang="ru-RU" sz="1600" b="1" baseline="0" dirty="0" smtClean="0">
                <a:solidFill>
                  <a:schemeClr val="bg1"/>
                </a:solidFill>
              </a:rPr>
            </a:br>
            <a:r>
              <a:rPr lang="ru-RU" sz="1600" dirty="0" smtClean="0"/>
              <a:t> элемент суждения, показывающий принадлежность </a:t>
            </a:r>
            <a:br>
              <a:rPr lang="ru-RU" sz="1600" dirty="0" smtClean="0"/>
            </a:br>
            <a:r>
              <a:rPr lang="en-US" sz="1600" dirty="0" smtClean="0"/>
              <a:t>(</a:t>
            </a:r>
            <a:r>
              <a:rPr lang="ru-RU" sz="1600" dirty="0" smtClean="0"/>
              <a:t>или непринадлежность) </a:t>
            </a:r>
            <a:r>
              <a:rPr lang="ru-RU" sz="1600" dirty="0" smtClean="0">
                <a:solidFill>
                  <a:srgbClr val="00FF00"/>
                </a:solidFill>
              </a:rPr>
              <a:t>признака</a:t>
            </a:r>
            <a:r>
              <a:rPr lang="ru-RU" sz="1600" dirty="0" smtClean="0"/>
              <a:t> (предиката суждения) </a:t>
            </a:r>
            <a:r>
              <a:rPr lang="ru-RU" sz="1600" dirty="0" smtClean="0">
                <a:solidFill>
                  <a:srgbClr val="FF9966"/>
                </a:solidFill>
              </a:rPr>
              <a:t>всякому</a:t>
            </a:r>
            <a:r>
              <a:rPr lang="ru-RU" sz="1600" dirty="0" smtClean="0">
                <a:solidFill>
                  <a:srgbClr val="00FFFF"/>
                </a:solidFill>
              </a:rPr>
              <a:t> </a:t>
            </a:r>
            <a:r>
              <a:rPr lang="ru-RU" sz="1600" dirty="0" smtClean="0"/>
              <a:t>или</a:t>
            </a:r>
            <a:r>
              <a:rPr lang="ru-RU" sz="1600" dirty="0" smtClean="0">
                <a:solidFill>
                  <a:srgbClr val="00FFFF"/>
                </a:solidFill>
              </a:rPr>
              <a:t> </a:t>
            </a:r>
            <a:r>
              <a:rPr lang="ru-RU" sz="1600" dirty="0" smtClean="0">
                <a:solidFill>
                  <a:srgbClr val="FF9966"/>
                </a:solidFill>
              </a:rPr>
              <a:t>только некоторым </a:t>
            </a:r>
            <a:r>
              <a:rPr lang="ru-RU" sz="1600" dirty="0" smtClean="0">
                <a:solidFill>
                  <a:srgbClr val="00FF00"/>
                </a:solidFill>
              </a:rPr>
              <a:t>предметам</a:t>
            </a:r>
            <a:r>
              <a:rPr lang="ru-RU" sz="1600" dirty="0" smtClean="0"/>
              <a:t> класса субъекта. </a:t>
            </a:r>
            <a:endParaRPr lang="ru-RU" sz="1400" b="1" i="1" baseline="0" dirty="0"/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1800000" y="5688000"/>
            <a:ext cx="5544000" cy="936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r>
              <a:rPr lang="ru-RU" dirty="0">
                <a:solidFill>
                  <a:srgbClr val="FFFF00"/>
                </a:solidFill>
                <a:cs typeface="Arial" charset="0"/>
              </a:rPr>
              <a:t>Собирательное </a:t>
            </a:r>
            <a:r>
              <a:rPr lang="ru-RU" dirty="0" smtClean="0">
                <a:solidFill>
                  <a:srgbClr val="FFFF00"/>
                </a:solidFill>
                <a:cs typeface="Arial" charset="0"/>
              </a:rPr>
              <a:t>понятие</a:t>
            </a:r>
            <a:r>
              <a:rPr lang="ru-RU" sz="1600" dirty="0" smtClean="0">
                <a:solidFill>
                  <a:srgbClr val="FFFF00"/>
                </a:solidFill>
              </a:rPr>
              <a:t> </a:t>
            </a:r>
            <a:r>
              <a:rPr lang="ru-RU" sz="1600" dirty="0"/>
              <a:t>– </a:t>
            </a:r>
            <a:br>
              <a:rPr lang="ru-RU" sz="1600" dirty="0"/>
            </a:br>
            <a:r>
              <a:rPr lang="ru-RU" sz="1600" dirty="0"/>
              <a:t>имя множества </a:t>
            </a:r>
            <a:r>
              <a:rPr lang="ru-RU" sz="1600" dirty="0" smtClean="0"/>
              <a:t>однородных предметов</a:t>
            </a:r>
            <a:r>
              <a:rPr lang="ru-RU" sz="1600" dirty="0"/>
              <a:t>, 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>
                <a:solidFill>
                  <a:srgbClr val="00FFFF"/>
                </a:solidFill>
              </a:rPr>
              <a:t>соимённых </a:t>
            </a:r>
            <a:r>
              <a:rPr lang="ru-RU" sz="1600" dirty="0">
                <a:solidFill>
                  <a:srgbClr val="00FFFF"/>
                </a:solidFill>
              </a:rPr>
              <a:t>друг другу, </a:t>
            </a:r>
            <a:r>
              <a:rPr lang="ru-RU" sz="1600" dirty="0" smtClean="0">
                <a:solidFill>
                  <a:srgbClr val="00FFFF"/>
                </a:solidFill>
              </a:rPr>
              <a:t>но </a:t>
            </a:r>
            <a:r>
              <a:rPr lang="ru-RU" sz="1600" dirty="0">
                <a:solidFill>
                  <a:srgbClr val="00FFFF"/>
                </a:solidFill>
              </a:rPr>
              <a:t>не соимённых множеству</a:t>
            </a:r>
            <a:r>
              <a:rPr lang="ru-RU" sz="1600" dirty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3600"/>
            <a:ext cx="9144000" cy="1584000"/>
          </a:xfrm>
          <a:noFill/>
        </p:spPr>
        <p:txBody>
          <a:bodyPr lIns="36000" rIns="36000"/>
          <a:lstStyle/>
          <a:p>
            <a:pPr lvl="1" eaLnBrk="1" hangingPunct="1"/>
            <a:r>
              <a:rPr lang="ru-RU" sz="3200" b="1" dirty="0" smtClean="0">
                <a:solidFill>
                  <a:schemeClr val="bg1"/>
                </a:solidFill>
                <a:cs typeface="Arial" charset="0"/>
              </a:rPr>
              <a:t>«Не следует» </a:t>
            </a:r>
            <a:r>
              <a:rPr lang="ru-RU" sz="3200" b="1" dirty="0" smtClean="0">
                <a:solidFill>
                  <a:schemeClr val="bg1"/>
                </a:solidFill>
              </a:rPr>
              <a:t/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Употребление </a:t>
            </a:r>
            <a:r>
              <a:rPr lang="ru-RU" sz="2800" b="1" dirty="0" smtClean="0">
                <a:solidFill>
                  <a:schemeClr val="bg1"/>
                </a:solidFill>
              </a:rPr>
              <a:t>квантора общности </a:t>
            </a:r>
            <a:br>
              <a:rPr lang="ru-RU" sz="28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в собирательном смысле</a:t>
            </a:r>
            <a:endParaRPr lang="ru-RU" sz="2800" b="1" spc="-10" dirty="0" smtClean="0">
              <a:solidFill>
                <a:schemeClr val="bg1"/>
              </a:solidFill>
            </a:endParaRPr>
          </a:p>
        </p:txBody>
      </p:sp>
      <p:sp>
        <p:nvSpPr>
          <p:cNvPr id="3" name="Содержимое 5"/>
          <p:cNvSpPr>
            <a:spLocks noGrp="1"/>
          </p:cNvSpPr>
          <p:nvPr>
            <p:ph sz="quarter" idx="4294967295"/>
          </p:nvPr>
        </p:nvSpPr>
        <p:spPr>
          <a:xfrm>
            <a:off x="360000" y="1908000"/>
            <a:ext cx="8424000" cy="4752000"/>
          </a:xfrm>
          <a:prstGeom prst="rect">
            <a:avLst/>
          </a:prstGeom>
        </p:spPr>
        <p:txBody>
          <a:bodyPr lIns="72000" rIns="72000"/>
          <a:lstStyle/>
          <a:p>
            <a:pPr lvl="0">
              <a:defRPr/>
            </a:pPr>
            <a:r>
              <a:rPr lang="ru-RU" sz="1800" b="1" dirty="0" smtClean="0">
                <a:solidFill>
                  <a:schemeClr val="bg1"/>
                </a:solidFill>
              </a:rPr>
              <a:t>Но ситуативные и недолговечные образования такого рода отдельного имени обычно не удостаиваются – для их обозначения используются имена составляющих их однородных элементов </a:t>
            </a:r>
            <a:br>
              <a:rPr lang="ru-RU" sz="1800" b="1" dirty="0" smtClean="0">
                <a:solidFill>
                  <a:schemeClr val="bg1"/>
                </a:solidFill>
              </a:rPr>
            </a:br>
            <a:r>
              <a:rPr lang="ru-RU" sz="1800" b="1" dirty="0" smtClean="0">
                <a:solidFill>
                  <a:schemeClr val="bg1"/>
                </a:solidFill>
              </a:rPr>
              <a:t>с добавлением местоимения </a:t>
            </a:r>
            <a:r>
              <a:rPr lang="ru-RU" sz="1800" b="1" i="1" dirty="0" smtClean="0">
                <a:solidFill>
                  <a:srgbClr val="00FFFF"/>
                </a:solidFill>
              </a:rPr>
              <a:t>все</a:t>
            </a:r>
            <a:r>
              <a:rPr lang="ru-RU" sz="1800" b="1" dirty="0" smtClean="0">
                <a:solidFill>
                  <a:schemeClr val="bg1"/>
                </a:solidFill>
              </a:rPr>
              <a:t>. </a:t>
            </a:r>
            <a:r>
              <a:rPr lang="ru-RU" sz="1800" b="1" dirty="0" smtClean="0">
                <a:solidFill>
                  <a:schemeClr val="bg1"/>
                </a:solidFill>
              </a:rPr>
              <a:t>Сравните два примера: </a:t>
            </a:r>
            <a:br>
              <a:rPr lang="ru-RU" sz="1800" b="1" dirty="0" smtClean="0">
                <a:solidFill>
                  <a:schemeClr val="bg1"/>
                </a:solidFill>
              </a:rPr>
            </a:br>
            <a:r>
              <a:rPr lang="ru-RU" sz="2000" b="1" dirty="0" smtClean="0">
                <a:solidFill>
                  <a:schemeClr val="bg1"/>
                </a:solidFill>
              </a:rPr>
              <a:t/>
            </a:r>
            <a:br>
              <a:rPr lang="ru-RU" sz="2000" b="1" dirty="0" smtClean="0">
                <a:solidFill>
                  <a:schemeClr val="bg1"/>
                </a:solidFill>
              </a:rPr>
            </a:br>
            <a:r>
              <a:rPr lang="ru-RU" sz="2000" b="1" dirty="0" smtClean="0">
                <a:solidFill>
                  <a:schemeClr val="bg1"/>
                </a:solidFill>
              </a:rPr>
              <a:t/>
            </a:r>
            <a:br>
              <a:rPr lang="ru-RU" sz="2000" b="1" dirty="0" smtClean="0">
                <a:solidFill>
                  <a:schemeClr val="bg1"/>
                </a:solidFill>
              </a:rPr>
            </a:br>
            <a:r>
              <a:rPr lang="ru-RU" sz="2000" b="1" dirty="0" smtClean="0">
                <a:solidFill>
                  <a:schemeClr val="bg1"/>
                </a:solidFill>
              </a:rPr>
              <a:t/>
            </a:r>
            <a:br>
              <a:rPr lang="ru-RU" sz="2000" b="1" dirty="0" smtClean="0">
                <a:solidFill>
                  <a:schemeClr val="bg1"/>
                </a:solidFill>
              </a:rPr>
            </a:br>
            <a:r>
              <a:rPr lang="ru-RU" sz="2000" b="1" dirty="0" smtClean="0">
                <a:solidFill>
                  <a:schemeClr val="bg1"/>
                </a:solidFill>
              </a:rPr>
              <a:t/>
            </a:r>
            <a:br>
              <a:rPr lang="ru-RU" sz="2000" b="1" dirty="0" smtClean="0">
                <a:solidFill>
                  <a:schemeClr val="bg1"/>
                </a:solidFill>
              </a:rPr>
            </a:br>
            <a:endParaRPr lang="ru-RU" sz="2000" b="1" dirty="0" smtClean="0">
              <a:solidFill>
                <a:schemeClr val="bg1"/>
              </a:solidFill>
            </a:endParaRPr>
          </a:p>
          <a:p>
            <a:pPr lvl="0">
              <a:defRPr/>
            </a:pPr>
            <a:r>
              <a:rPr lang="ru-RU" sz="1800" b="1" dirty="0" smtClean="0">
                <a:solidFill>
                  <a:schemeClr val="bg1"/>
                </a:solidFill>
              </a:rPr>
              <a:t>В первом примере </a:t>
            </a:r>
            <a:r>
              <a:rPr lang="ru-RU" sz="1800" b="1" i="1" dirty="0" smtClean="0">
                <a:solidFill>
                  <a:srgbClr val="00FFFF"/>
                </a:solidFill>
              </a:rPr>
              <a:t>все</a:t>
            </a:r>
            <a:r>
              <a:rPr lang="ru-RU" sz="1800" b="1" dirty="0" smtClean="0">
                <a:solidFill>
                  <a:schemeClr val="bg1"/>
                </a:solidFill>
              </a:rPr>
              <a:t> </a:t>
            </a:r>
            <a:r>
              <a:rPr lang="ru-RU" sz="1800" b="1" dirty="0" smtClean="0">
                <a:solidFill>
                  <a:schemeClr val="bg1"/>
                </a:solidFill>
              </a:rPr>
              <a:t>используется в качестве </a:t>
            </a:r>
            <a:r>
              <a:rPr lang="ru-RU" sz="1800" b="1" dirty="0" smtClean="0">
                <a:solidFill>
                  <a:srgbClr val="00FFFF"/>
                </a:solidFill>
              </a:rPr>
              <a:t>квантора</a:t>
            </a:r>
            <a:r>
              <a:rPr lang="ru-RU" sz="1800" b="1" dirty="0" smtClean="0">
                <a:solidFill>
                  <a:schemeClr val="bg1"/>
                </a:solidFill>
              </a:rPr>
              <a:t> – </a:t>
            </a:r>
            <a:br>
              <a:rPr lang="ru-RU" sz="1800" b="1" dirty="0" smtClean="0">
                <a:solidFill>
                  <a:schemeClr val="bg1"/>
                </a:solidFill>
              </a:rPr>
            </a:br>
            <a:r>
              <a:rPr lang="ru-RU" sz="1800" b="1" dirty="0" smtClean="0">
                <a:solidFill>
                  <a:schemeClr val="bg1"/>
                </a:solidFill>
              </a:rPr>
              <a:t>для выражения той мысли, что признак, обозначенный в предикате суждения, принадлежит </a:t>
            </a:r>
            <a:r>
              <a:rPr lang="ru-RU" sz="1800" b="1" dirty="0" smtClean="0">
                <a:solidFill>
                  <a:srgbClr val="00FFFF"/>
                </a:solidFill>
              </a:rPr>
              <a:t>всякому</a:t>
            </a:r>
            <a:r>
              <a:rPr lang="ru-RU" sz="1800" b="1" dirty="0" smtClean="0">
                <a:solidFill>
                  <a:schemeClr val="bg1"/>
                </a:solidFill>
              </a:rPr>
              <a:t> элементу класса субъекта, другими словами – что любознательность свойственна всякому ребёнку.</a:t>
            </a:r>
          </a:p>
          <a:p>
            <a:pPr lvl="0">
              <a:defRPr/>
            </a:pPr>
            <a:r>
              <a:rPr lang="ru-RU" sz="1800" b="1" dirty="0" smtClean="0">
                <a:solidFill>
                  <a:schemeClr val="bg1"/>
                </a:solidFill>
              </a:rPr>
              <a:t>Во втором примере предикат вовсе не приписывается </a:t>
            </a:r>
            <a:r>
              <a:rPr lang="ru-RU" sz="1800" b="1" dirty="0" smtClean="0">
                <a:solidFill>
                  <a:srgbClr val="00FFFF"/>
                </a:solidFill>
              </a:rPr>
              <a:t>всякому</a:t>
            </a:r>
            <a:r>
              <a:rPr lang="ru-RU" sz="1800" b="1" dirty="0" smtClean="0">
                <a:solidFill>
                  <a:schemeClr val="bg1"/>
                </a:solidFill>
              </a:rPr>
              <a:t> малолетнему представителю рода человеческого – речь идёт о </a:t>
            </a:r>
            <a:r>
              <a:rPr lang="ru-RU" sz="1800" b="1" dirty="0" smtClean="0">
                <a:solidFill>
                  <a:srgbClr val="FF9933"/>
                </a:solidFill>
              </a:rPr>
              <a:t>группе</a:t>
            </a:r>
            <a:r>
              <a:rPr lang="ru-RU" sz="1800" b="1" dirty="0" smtClean="0">
                <a:solidFill>
                  <a:schemeClr val="bg1"/>
                </a:solidFill>
              </a:rPr>
              <a:t>, в которую входят, да и то – временно, лишь </a:t>
            </a:r>
            <a:r>
              <a:rPr lang="ru-RU" sz="1800" b="1" dirty="0" smtClean="0">
                <a:solidFill>
                  <a:srgbClr val="FF9933"/>
                </a:solidFill>
              </a:rPr>
              <a:t>некоторые</a:t>
            </a:r>
            <a:r>
              <a:rPr lang="ru-RU" sz="1800" b="1" dirty="0" smtClean="0">
                <a:solidFill>
                  <a:schemeClr val="bg1"/>
                </a:solidFill>
              </a:rPr>
              <a:t> дети. </a:t>
            </a:r>
            <a:endParaRPr lang="en-US" sz="1800" b="1" dirty="0" smtClean="0"/>
          </a:p>
        </p:txBody>
      </p:sp>
      <p:sp>
        <p:nvSpPr>
          <p:cNvPr id="7" name="TextBox 6"/>
          <p:cNvSpPr txBox="1"/>
          <p:nvPr/>
        </p:nvSpPr>
        <p:spPr>
          <a:xfrm>
            <a:off x="5040000" y="3240000"/>
            <a:ext cx="3168000" cy="12240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 anchor="ctr" anchorCtr="1">
            <a:noAutofit/>
          </a:bodyPr>
          <a:lstStyle/>
          <a:p>
            <a:pPr>
              <a:spcAft>
                <a:spcPts val="300"/>
              </a:spcAft>
            </a:pPr>
            <a:r>
              <a:rPr lang="ru-RU" sz="1600" dirty="0" smtClean="0">
                <a:solidFill>
                  <a:srgbClr val="FF9933"/>
                </a:solidFill>
              </a:rPr>
              <a:t>Все</a:t>
            </a:r>
            <a:r>
              <a:rPr lang="ru-RU" sz="1600" dirty="0" smtClean="0"/>
              <a:t> </a:t>
            </a:r>
            <a:r>
              <a:rPr lang="ru-RU" sz="1600" dirty="0" smtClean="0">
                <a:solidFill>
                  <a:srgbClr val="00FF00"/>
                </a:solidFill>
              </a:rPr>
              <a:t>дети</a:t>
            </a:r>
            <a:r>
              <a:rPr lang="ru-RU" sz="1600" dirty="0" smtClean="0"/>
              <a:t> </a:t>
            </a:r>
            <a:r>
              <a:rPr lang="ru-RU" sz="1600" dirty="0" smtClean="0">
                <a:solidFill>
                  <a:srgbClr val="FF66FF"/>
                </a:solidFill>
              </a:rPr>
              <a:t>разбежались</a:t>
            </a:r>
            <a:r>
              <a:rPr lang="ru-RU" sz="1600" dirty="0" smtClean="0"/>
              <a:t>.</a:t>
            </a:r>
          </a:p>
          <a:p>
            <a:pPr>
              <a:spcAft>
                <a:spcPts val="300"/>
              </a:spcAft>
            </a:pPr>
            <a:r>
              <a:rPr lang="ru-RU" sz="1600" dirty="0" smtClean="0">
                <a:solidFill>
                  <a:srgbClr val="00FFFF"/>
                </a:solidFill>
              </a:rPr>
              <a:t>Вася</a:t>
            </a:r>
            <a:r>
              <a:rPr lang="ru-RU" sz="1600" dirty="0" smtClean="0"/>
              <a:t> – </a:t>
            </a:r>
            <a:r>
              <a:rPr lang="ru-RU" sz="1600" dirty="0" smtClean="0">
                <a:solidFill>
                  <a:srgbClr val="00FF00"/>
                </a:solidFill>
              </a:rPr>
              <a:t>ребёнок</a:t>
            </a:r>
            <a:r>
              <a:rPr lang="ru-RU" sz="1600" dirty="0" smtClean="0"/>
              <a:t>.</a:t>
            </a:r>
          </a:p>
          <a:p>
            <a:pPr>
              <a:spcAft>
                <a:spcPts val="0"/>
              </a:spcAft>
            </a:pPr>
            <a:r>
              <a:rPr lang="ru-RU" sz="1600" dirty="0" smtClean="0"/>
              <a:t>Следовательно, </a:t>
            </a: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ru-RU" sz="1600" dirty="0" smtClean="0">
                <a:solidFill>
                  <a:srgbClr val="00FFFF"/>
                </a:solidFill>
              </a:rPr>
              <a:t>Вася</a:t>
            </a:r>
            <a:r>
              <a:rPr lang="ru-RU" sz="1600" dirty="0" smtClean="0"/>
              <a:t> </a:t>
            </a:r>
            <a:r>
              <a:rPr lang="ru-RU" sz="1600" dirty="0" smtClean="0">
                <a:solidFill>
                  <a:srgbClr val="FF66FF"/>
                </a:solidFill>
              </a:rPr>
              <a:t>разбежался</a:t>
            </a:r>
            <a:r>
              <a:rPr lang="ru-RU" sz="1600" dirty="0" smtClean="0"/>
              <a:t>.</a:t>
            </a:r>
            <a:r>
              <a:rPr lang="ru-RU" sz="1600" dirty="0" smtClean="0">
                <a:solidFill>
                  <a:srgbClr val="FFFF66"/>
                </a:solidFill>
              </a:rPr>
              <a:t> </a:t>
            </a:r>
            <a:endParaRPr lang="ru-RU" sz="1600" dirty="0">
              <a:solidFill>
                <a:srgbClr val="FFFF66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36000" y="3240000"/>
            <a:ext cx="3168000" cy="12240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 anchor="ctr" anchorCtr="1">
            <a:noAutofit/>
          </a:bodyPr>
          <a:lstStyle/>
          <a:p>
            <a:pPr>
              <a:spcAft>
                <a:spcPts val="300"/>
              </a:spcAft>
            </a:pPr>
            <a:r>
              <a:rPr lang="ru-RU" sz="1600" dirty="0" smtClean="0"/>
              <a:t>Все </a:t>
            </a:r>
            <a:r>
              <a:rPr lang="ru-RU" sz="1600" dirty="0" smtClean="0">
                <a:solidFill>
                  <a:srgbClr val="00FF00"/>
                </a:solidFill>
              </a:rPr>
              <a:t>дети</a:t>
            </a:r>
            <a:r>
              <a:rPr lang="ru-RU" sz="1600" dirty="0" smtClean="0"/>
              <a:t> </a:t>
            </a:r>
            <a:r>
              <a:rPr lang="ru-RU" sz="1600" dirty="0" smtClean="0">
                <a:solidFill>
                  <a:srgbClr val="FF66FF"/>
                </a:solidFill>
              </a:rPr>
              <a:t>любознательны</a:t>
            </a:r>
            <a:r>
              <a:rPr lang="ru-RU" sz="1600" dirty="0" smtClean="0"/>
              <a:t>.</a:t>
            </a:r>
          </a:p>
          <a:p>
            <a:pPr>
              <a:spcAft>
                <a:spcPts val="300"/>
              </a:spcAft>
            </a:pPr>
            <a:r>
              <a:rPr lang="ru-RU" sz="1600" dirty="0" smtClean="0">
                <a:solidFill>
                  <a:srgbClr val="00FFFF"/>
                </a:solidFill>
              </a:rPr>
              <a:t>Вася</a:t>
            </a:r>
            <a:r>
              <a:rPr lang="ru-RU" sz="1600" dirty="0" smtClean="0"/>
              <a:t> – </a:t>
            </a:r>
            <a:r>
              <a:rPr lang="ru-RU" sz="1600" dirty="0" smtClean="0">
                <a:solidFill>
                  <a:srgbClr val="00FF00"/>
                </a:solidFill>
              </a:rPr>
              <a:t>ребёнок</a:t>
            </a:r>
            <a:r>
              <a:rPr lang="ru-RU" sz="1600" dirty="0" smtClean="0"/>
              <a:t>.</a:t>
            </a:r>
          </a:p>
          <a:p>
            <a:pPr>
              <a:spcAft>
                <a:spcPts val="0"/>
              </a:spcAft>
            </a:pPr>
            <a:r>
              <a:rPr lang="ru-RU" sz="1600" dirty="0" smtClean="0"/>
              <a:t>Следовательно, </a:t>
            </a: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ru-RU" sz="1600" dirty="0" smtClean="0">
                <a:solidFill>
                  <a:srgbClr val="00FFFF"/>
                </a:solidFill>
              </a:rPr>
              <a:t>Вася</a:t>
            </a:r>
            <a:r>
              <a:rPr lang="ru-RU" sz="1600" dirty="0" smtClean="0"/>
              <a:t> </a:t>
            </a:r>
            <a:r>
              <a:rPr lang="ru-RU" sz="1600" dirty="0" smtClean="0">
                <a:solidFill>
                  <a:srgbClr val="FF66FF"/>
                </a:solidFill>
              </a:rPr>
              <a:t>любознателен</a:t>
            </a:r>
            <a:r>
              <a:rPr lang="ru-RU" sz="1600" dirty="0" smtClean="0"/>
              <a:t>. 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 build="p" animBg="1"/>
      <p:bldP spid="8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3600"/>
            <a:ext cx="9144000" cy="1584000"/>
          </a:xfrm>
          <a:noFill/>
        </p:spPr>
        <p:txBody>
          <a:bodyPr lIns="36000" rIns="36000"/>
          <a:lstStyle/>
          <a:p>
            <a:pPr lvl="1" eaLnBrk="1" hangingPunct="1"/>
            <a:r>
              <a:rPr lang="ru-RU" sz="3200" b="1" dirty="0" smtClean="0">
                <a:solidFill>
                  <a:schemeClr val="bg1"/>
                </a:solidFill>
                <a:cs typeface="Arial" charset="0"/>
              </a:rPr>
              <a:t>«Не следует» </a:t>
            </a:r>
            <a:r>
              <a:rPr lang="ru-RU" sz="3200" b="1" dirty="0" smtClean="0">
                <a:solidFill>
                  <a:schemeClr val="bg1"/>
                </a:solidFill>
              </a:rPr>
              <a:t/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Употребление </a:t>
            </a:r>
            <a:r>
              <a:rPr lang="ru-RU" sz="2800" b="1" dirty="0" smtClean="0">
                <a:solidFill>
                  <a:schemeClr val="bg1"/>
                </a:solidFill>
              </a:rPr>
              <a:t>квантора общности </a:t>
            </a:r>
            <a:br>
              <a:rPr lang="ru-RU" sz="28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в собирательном смысле</a:t>
            </a:r>
            <a:endParaRPr lang="ru-RU" sz="2800" b="1" spc="-10" dirty="0" smtClean="0">
              <a:solidFill>
                <a:schemeClr val="bg1"/>
              </a:solidFill>
            </a:endParaRPr>
          </a:p>
        </p:txBody>
      </p:sp>
      <p:sp>
        <p:nvSpPr>
          <p:cNvPr id="3" name="Содержимое 5"/>
          <p:cNvSpPr>
            <a:spLocks noGrp="1"/>
          </p:cNvSpPr>
          <p:nvPr>
            <p:ph sz="quarter" idx="4294967295"/>
          </p:nvPr>
        </p:nvSpPr>
        <p:spPr>
          <a:xfrm>
            <a:off x="360000" y="1908000"/>
            <a:ext cx="8424000" cy="4788000"/>
          </a:xfrm>
          <a:prstGeom prst="rect">
            <a:avLst/>
          </a:prstGeom>
        </p:spPr>
        <p:txBody>
          <a:bodyPr lIns="72000" rIns="72000"/>
          <a:lstStyle/>
          <a:p>
            <a:pPr lvl="0">
              <a:defRPr/>
            </a:pPr>
            <a:r>
              <a:rPr lang="ru-RU" sz="1800" b="1" dirty="0" smtClean="0">
                <a:solidFill>
                  <a:schemeClr val="bg1"/>
                </a:solidFill>
              </a:rPr>
              <a:t>Но ситуативные и недолговечные образования такого рода отдельного имени обычно не удостаиваются – для их обозначения используются имена составляющих их однородных элементов </a:t>
            </a:r>
            <a:br>
              <a:rPr lang="ru-RU" sz="1800" b="1" dirty="0" smtClean="0">
                <a:solidFill>
                  <a:schemeClr val="bg1"/>
                </a:solidFill>
              </a:rPr>
            </a:br>
            <a:r>
              <a:rPr lang="ru-RU" sz="1800" b="1" dirty="0" smtClean="0">
                <a:solidFill>
                  <a:schemeClr val="bg1"/>
                </a:solidFill>
              </a:rPr>
              <a:t>с добавлением местоимения </a:t>
            </a:r>
            <a:r>
              <a:rPr lang="ru-RU" sz="1800" b="1" i="1" dirty="0" smtClean="0">
                <a:solidFill>
                  <a:srgbClr val="00FFFF"/>
                </a:solidFill>
              </a:rPr>
              <a:t>все</a:t>
            </a:r>
            <a:r>
              <a:rPr lang="ru-RU" sz="1800" b="1" dirty="0" smtClean="0">
                <a:solidFill>
                  <a:schemeClr val="bg1"/>
                </a:solidFill>
              </a:rPr>
              <a:t>. </a:t>
            </a:r>
            <a:r>
              <a:rPr lang="ru-RU" sz="1800" b="1" dirty="0" smtClean="0">
                <a:solidFill>
                  <a:schemeClr val="bg1"/>
                </a:solidFill>
              </a:rPr>
              <a:t>Сравните два примера: </a:t>
            </a:r>
            <a:br>
              <a:rPr lang="ru-RU" sz="1800" b="1" dirty="0" smtClean="0">
                <a:solidFill>
                  <a:schemeClr val="bg1"/>
                </a:solidFill>
              </a:rPr>
            </a:br>
            <a:r>
              <a:rPr lang="ru-RU" sz="2000" b="1" dirty="0" smtClean="0">
                <a:solidFill>
                  <a:schemeClr val="bg1"/>
                </a:solidFill>
              </a:rPr>
              <a:t/>
            </a:r>
            <a:br>
              <a:rPr lang="ru-RU" sz="2000" b="1" dirty="0" smtClean="0">
                <a:solidFill>
                  <a:schemeClr val="bg1"/>
                </a:solidFill>
              </a:rPr>
            </a:br>
            <a:r>
              <a:rPr lang="ru-RU" sz="2000" b="1" dirty="0" smtClean="0">
                <a:solidFill>
                  <a:schemeClr val="bg1"/>
                </a:solidFill>
              </a:rPr>
              <a:t/>
            </a:r>
            <a:br>
              <a:rPr lang="ru-RU" sz="2000" b="1" dirty="0" smtClean="0">
                <a:solidFill>
                  <a:schemeClr val="bg1"/>
                </a:solidFill>
              </a:rPr>
            </a:br>
            <a:r>
              <a:rPr lang="ru-RU" sz="2000" b="1" dirty="0" smtClean="0">
                <a:solidFill>
                  <a:schemeClr val="bg1"/>
                </a:solidFill>
              </a:rPr>
              <a:t/>
            </a:r>
            <a:br>
              <a:rPr lang="ru-RU" sz="2000" b="1" dirty="0" smtClean="0">
                <a:solidFill>
                  <a:schemeClr val="bg1"/>
                </a:solidFill>
              </a:rPr>
            </a:br>
            <a:r>
              <a:rPr lang="ru-RU" sz="2000" b="1" dirty="0" smtClean="0">
                <a:solidFill>
                  <a:schemeClr val="bg1"/>
                </a:solidFill>
              </a:rPr>
              <a:t/>
            </a:r>
            <a:br>
              <a:rPr lang="ru-RU" sz="2000" b="1" dirty="0" smtClean="0">
                <a:solidFill>
                  <a:schemeClr val="bg1"/>
                </a:solidFill>
              </a:rPr>
            </a:br>
            <a:endParaRPr lang="ru-RU" sz="2000" b="1" dirty="0" smtClean="0">
              <a:solidFill>
                <a:schemeClr val="bg1"/>
              </a:solidFill>
            </a:endParaRPr>
          </a:p>
          <a:p>
            <a:pPr lvl="0">
              <a:defRPr/>
            </a:pPr>
            <a:r>
              <a:rPr lang="ru-RU" sz="1800" b="1" dirty="0" smtClean="0">
                <a:solidFill>
                  <a:schemeClr val="bg1"/>
                </a:solidFill>
              </a:rPr>
              <a:t>В первом примере термины </a:t>
            </a:r>
            <a:r>
              <a:rPr lang="ru-RU" sz="1800" b="1" i="1" dirty="0" smtClean="0">
                <a:solidFill>
                  <a:srgbClr val="FF9933"/>
                </a:solidFill>
              </a:rPr>
              <a:t>дети</a:t>
            </a:r>
            <a:r>
              <a:rPr lang="ru-RU" sz="1800" b="1" dirty="0" smtClean="0">
                <a:solidFill>
                  <a:schemeClr val="bg1"/>
                </a:solidFill>
              </a:rPr>
              <a:t> </a:t>
            </a:r>
            <a:r>
              <a:rPr lang="ru-RU" sz="1800" b="1" dirty="0" smtClean="0">
                <a:solidFill>
                  <a:schemeClr val="bg1"/>
                </a:solidFill>
              </a:rPr>
              <a:t>(множественное число </a:t>
            </a:r>
            <a:br>
              <a:rPr lang="ru-RU" sz="1800" b="1" dirty="0" smtClean="0">
                <a:solidFill>
                  <a:schemeClr val="bg1"/>
                </a:solidFill>
              </a:rPr>
            </a:br>
            <a:r>
              <a:rPr lang="ru-RU" sz="1800" b="1" dirty="0" smtClean="0">
                <a:solidFill>
                  <a:schemeClr val="bg1"/>
                </a:solidFill>
              </a:rPr>
              <a:t>слова </a:t>
            </a:r>
            <a:r>
              <a:rPr lang="ru-RU" sz="1800" b="1" i="1" dirty="0" smtClean="0">
                <a:solidFill>
                  <a:schemeClr val="bg1"/>
                </a:solidFill>
              </a:rPr>
              <a:t>ребёнок</a:t>
            </a:r>
            <a:r>
              <a:rPr lang="ru-RU" sz="1800" b="1" dirty="0" smtClean="0">
                <a:solidFill>
                  <a:schemeClr val="bg1"/>
                </a:solidFill>
              </a:rPr>
              <a:t>) </a:t>
            </a:r>
            <a:r>
              <a:rPr lang="ru-RU" sz="1800" b="1" dirty="0" smtClean="0">
                <a:solidFill>
                  <a:schemeClr val="bg1"/>
                </a:solidFill>
              </a:rPr>
              <a:t>и </a:t>
            </a:r>
            <a:r>
              <a:rPr lang="ru-RU" sz="1800" b="1" dirty="0" smtClean="0">
                <a:solidFill>
                  <a:srgbClr val="FF9933"/>
                </a:solidFill>
              </a:rPr>
              <a:t>ребёнок</a:t>
            </a:r>
            <a:r>
              <a:rPr lang="ru-RU" sz="1800" b="1" dirty="0" smtClean="0">
                <a:solidFill>
                  <a:schemeClr val="bg1"/>
                </a:solidFill>
              </a:rPr>
              <a:t> </a:t>
            </a:r>
            <a:r>
              <a:rPr lang="ru-RU" sz="1800" b="1" dirty="0" smtClean="0">
                <a:solidFill>
                  <a:schemeClr val="bg1"/>
                </a:solidFill>
              </a:rPr>
              <a:t>(единственное число слова </a:t>
            </a:r>
            <a:r>
              <a:rPr lang="ru-RU" sz="1800" b="1" i="1" dirty="0" smtClean="0">
                <a:solidFill>
                  <a:schemeClr val="bg1"/>
                </a:solidFill>
              </a:rPr>
              <a:t>дети</a:t>
            </a:r>
            <a:r>
              <a:rPr lang="ru-RU" sz="1800" b="1" dirty="0" smtClean="0">
                <a:solidFill>
                  <a:schemeClr val="bg1"/>
                </a:solidFill>
              </a:rPr>
              <a:t>) </a:t>
            </a:r>
            <a:r>
              <a:rPr lang="ru-RU" sz="1800" b="1" dirty="0" smtClean="0">
                <a:solidFill>
                  <a:schemeClr val="bg1"/>
                </a:solidFill>
              </a:rPr>
              <a:t>подразумевают </a:t>
            </a:r>
            <a:r>
              <a:rPr lang="ru-RU" sz="1800" b="1" dirty="0" smtClean="0">
                <a:solidFill>
                  <a:srgbClr val="FFFF00"/>
                </a:solidFill>
              </a:rPr>
              <a:t>один и тот же </a:t>
            </a:r>
            <a:r>
              <a:rPr lang="ru-RU" sz="1800" b="1" dirty="0" smtClean="0">
                <a:solidFill>
                  <a:schemeClr val="bg1"/>
                </a:solidFill>
              </a:rPr>
              <a:t>логический класс.</a:t>
            </a:r>
          </a:p>
          <a:p>
            <a:pPr lvl="0">
              <a:defRPr/>
            </a:pPr>
            <a:r>
              <a:rPr lang="ru-RU" sz="1800" b="1" dirty="0" smtClean="0">
                <a:solidFill>
                  <a:schemeClr val="bg1"/>
                </a:solidFill>
              </a:rPr>
              <a:t>Во втором примере термины </a:t>
            </a:r>
            <a:r>
              <a:rPr lang="ru-RU" sz="1800" b="1" i="1" dirty="0" smtClean="0">
                <a:solidFill>
                  <a:srgbClr val="FF9933"/>
                </a:solidFill>
              </a:rPr>
              <a:t>дети</a:t>
            </a:r>
            <a:r>
              <a:rPr lang="ru-RU" sz="1800" b="1" dirty="0" smtClean="0">
                <a:solidFill>
                  <a:schemeClr val="bg1"/>
                </a:solidFill>
              </a:rPr>
              <a:t> </a:t>
            </a:r>
            <a:r>
              <a:rPr lang="ru-RU" sz="1800" b="1" dirty="0" smtClean="0">
                <a:solidFill>
                  <a:schemeClr val="bg1"/>
                </a:solidFill>
              </a:rPr>
              <a:t>и </a:t>
            </a:r>
            <a:r>
              <a:rPr lang="ru-RU" sz="1800" b="1" i="1" dirty="0" smtClean="0">
                <a:solidFill>
                  <a:srgbClr val="FF9933"/>
                </a:solidFill>
              </a:rPr>
              <a:t>ребёнок</a:t>
            </a:r>
            <a:r>
              <a:rPr lang="ru-RU" sz="1800" b="1" dirty="0" smtClean="0">
                <a:solidFill>
                  <a:schemeClr val="bg1"/>
                </a:solidFill>
              </a:rPr>
              <a:t> </a:t>
            </a:r>
            <a:r>
              <a:rPr lang="ru-RU" sz="1800" b="1" dirty="0" smtClean="0">
                <a:solidFill>
                  <a:schemeClr val="bg1"/>
                </a:solidFill>
              </a:rPr>
              <a:t>обозначают </a:t>
            </a:r>
            <a:r>
              <a:rPr lang="ru-RU" sz="1800" b="1" dirty="0" smtClean="0">
                <a:solidFill>
                  <a:srgbClr val="FFFF00"/>
                </a:solidFill>
              </a:rPr>
              <a:t>разные</a:t>
            </a:r>
            <a:r>
              <a:rPr lang="ru-RU" sz="1800" b="1" dirty="0" smtClean="0">
                <a:solidFill>
                  <a:schemeClr val="bg1"/>
                </a:solidFill>
              </a:rPr>
              <a:t> понятия: в б</a:t>
            </a:r>
            <a:r>
              <a:rPr lang="fr-FR" sz="1800" b="1" dirty="0" smtClean="0">
                <a:solidFill>
                  <a:schemeClr val="bg1"/>
                </a:solidFill>
              </a:rPr>
              <a:t>ó</a:t>
            </a:r>
            <a:r>
              <a:rPr lang="ru-RU" sz="1800" b="1" dirty="0" smtClean="0">
                <a:solidFill>
                  <a:schemeClr val="bg1"/>
                </a:solidFill>
              </a:rPr>
              <a:t>льшей посылке – </a:t>
            </a:r>
            <a:r>
              <a:rPr lang="ru-RU" sz="1800" b="1" dirty="0" smtClean="0">
                <a:solidFill>
                  <a:srgbClr val="00FFFF"/>
                </a:solidFill>
              </a:rPr>
              <a:t>собирательное</a:t>
            </a:r>
            <a:r>
              <a:rPr lang="ru-RU" sz="1800" b="1" dirty="0" smtClean="0">
                <a:solidFill>
                  <a:schemeClr val="bg1"/>
                </a:solidFill>
              </a:rPr>
              <a:t> (группу детей), в меньшей посылке – </a:t>
            </a:r>
            <a:r>
              <a:rPr lang="ru-RU" sz="1800" b="1" dirty="0" smtClean="0">
                <a:solidFill>
                  <a:srgbClr val="00FFFF"/>
                </a:solidFill>
              </a:rPr>
              <a:t>общее </a:t>
            </a:r>
            <a:r>
              <a:rPr lang="ru-RU" sz="1800" b="1" dirty="0" smtClean="0">
                <a:solidFill>
                  <a:schemeClr val="bg1"/>
                </a:solidFill>
              </a:rPr>
              <a:t>(принадлежность к логическому классу).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040000" y="3240000"/>
            <a:ext cx="3168000" cy="12240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 anchor="ctr" anchorCtr="1">
            <a:noAutofit/>
          </a:bodyPr>
          <a:lstStyle/>
          <a:p>
            <a:pPr>
              <a:spcAft>
                <a:spcPts val="300"/>
              </a:spcAft>
            </a:pPr>
            <a:r>
              <a:rPr lang="ru-RU" sz="1600" dirty="0" smtClean="0">
                <a:solidFill>
                  <a:srgbClr val="FF9933"/>
                </a:solidFill>
              </a:rPr>
              <a:t>Все</a:t>
            </a:r>
            <a:r>
              <a:rPr lang="ru-RU" sz="1600" dirty="0" smtClean="0"/>
              <a:t> </a:t>
            </a:r>
            <a:r>
              <a:rPr lang="ru-RU" sz="1600" dirty="0" smtClean="0">
                <a:solidFill>
                  <a:srgbClr val="00FF00"/>
                </a:solidFill>
              </a:rPr>
              <a:t>дети</a:t>
            </a:r>
            <a:r>
              <a:rPr lang="ru-RU" sz="1600" dirty="0" smtClean="0"/>
              <a:t> </a:t>
            </a:r>
            <a:r>
              <a:rPr lang="ru-RU" sz="1600" dirty="0" smtClean="0">
                <a:solidFill>
                  <a:srgbClr val="FF66FF"/>
                </a:solidFill>
              </a:rPr>
              <a:t>разбежались</a:t>
            </a:r>
            <a:r>
              <a:rPr lang="ru-RU" sz="1600" dirty="0" smtClean="0"/>
              <a:t>.</a:t>
            </a:r>
          </a:p>
          <a:p>
            <a:pPr>
              <a:spcAft>
                <a:spcPts val="300"/>
              </a:spcAft>
            </a:pPr>
            <a:r>
              <a:rPr lang="ru-RU" sz="1600" dirty="0" smtClean="0">
                <a:solidFill>
                  <a:srgbClr val="00FFFF"/>
                </a:solidFill>
              </a:rPr>
              <a:t>Вася</a:t>
            </a:r>
            <a:r>
              <a:rPr lang="ru-RU" sz="1600" dirty="0" smtClean="0"/>
              <a:t> – </a:t>
            </a:r>
            <a:r>
              <a:rPr lang="ru-RU" sz="1600" dirty="0" smtClean="0">
                <a:solidFill>
                  <a:srgbClr val="00FF00"/>
                </a:solidFill>
              </a:rPr>
              <a:t>ребёнок</a:t>
            </a:r>
            <a:r>
              <a:rPr lang="ru-RU" sz="1600" dirty="0" smtClean="0"/>
              <a:t>.</a:t>
            </a:r>
          </a:p>
          <a:p>
            <a:pPr>
              <a:spcAft>
                <a:spcPts val="0"/>
              </a:spcAft>
            </a:pPr>
            <a:r>
              <a:rPr lang="ru-RU" sz="1600" dirty="0" smtClean="0"/>
              <a:t>Следовательно, </a:t>
            </a: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ru-RU" sz="1600" dirty="0" smtClean="0">
                <a:solidFill>
                  <a:srgbClr val="00FFFF"/>
                </a:solidFill>
              </a:rPr>
              <a:t>Вася</a:t>
            </a:r>
            <a:r>
              <a:rPr lang="ru-RU" sz="1600" dirty="0" smtClean="0"/>
              <a:t> </a:t>
            </a:r>
            <a:r>
              <a:rPr lang="ru-RU" sz="1600" dirty="0" smtClean="0">
                <a:solidFill>
                  <a:srgbClr val="FF66FF"/>
                </a:solidFill>
              </a:rPr>
              <a:t>разбежался</a:t>
            </a:r>
            <a:r>
              <a:rPr lang="ru-RU" sz="1600" dirty="0" smtClean="0"/>
              <a:t>. </a:t>
            </a:r>
            <a:endParaRPr lang="ru-RU" sz="1600" dirty="0"/>
          </a:p>
        </p:txBody>
      </p:sp>
      <p:sp>
        <p:nvSpPr>
          <p:cNvPr id="8" name="TextBox 7"/>
          <p:cNvSpPr txBox="1"/>
          <p:nvPr/>
        </p:nvSpPr>
        <p:spPr>
          <a:xfrm>
            <a:off x="936000" y="3240000"/>
            <a:ext cx="3168000" cy="12240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 anchor="ctr" anchorCtr="1">
            <a:noAutofit/>
          </a:bodyPr>
          <a:lstStyle/>
          <a:p>
            <a:pPr>
              <a:spcAft>
                <a:spcPts val="300"/>
              </a:spcAft>
            </a:pPr>
            <a:r>
              <a:rPr lang="ru-RU" sz="1600" dirty="0" smtClean="0"/>
              <a:t>Все </a:t>
            </a:r>
            <a:r>
              <a:rPr lang="ru-RU" sz="1600" dirty="0" smtClean="0">
                <a:solidFill>
                  <a:srgbClr val="00FF00"/>
                </a:solidFill>
              </a:rPr>
              <a:t>дети</a:t>
            </a:r>
            <a:r>
              <a:rPr lang="ru-RU" sz="1600" dirty="0" smtClean="0"/>
              <a:t> </a:t>
            </a:r>
            <a:r>
              <a:rPr lang="ru-RU" sz="1600" dirty="0" smtClean="0">
                <a:solidFill>
                  <a:srgbClr val="FF66FF"/>
                </a:solidFill>
              </a:rPr>
              <a:t>любознательны</a:t>
            </a:r>
            <a:r>
              <a:rPr lang="ru-RU" sz="1600" dirty="0" smtClean="0"/>
              <a:t>.</a:t>
            </a:r>
          </a:p>
          <a:p>
            <a:pPr>
              <a:spcAft>
                <a:spcPts val="300"/>
              </a:spcAft>
            </a:pPr>
            <a:r>
              <a:rPr lang="ru-RU" sz="1600" dirty="0" smtClean="0">
                <a:solidFill>
                  <a:srgbClr val="00FFFF"/>
                </a:solidFill>
              </a:rPr>
              <a:t>Вася</a:t>
            </a:r>
            <a:r>
              <a:rPr lang="ru-RU" sz="1600" dirty="0" smtClean="0"/>
              <a:t> – </a:t>
            </a:r>
            <a:r>
              <a:rPr lang="ru-RU" sz="1600" dirty="0" smtClean="0">
                <a:solidFill>
                  <a:srgbClr val="00FF00"/>
                </a:solidFill>
              </a:rPr>
              <a:t>ребёнок</a:t>
            </a:r>
            <a:r>
              <a:rPr lang="ru-RU" sz="1600" dirty="0" smtClean="0"/>
              <a:t>.</a:t>
            </a:r>
          </a:p>
          <a:p>
            <a:pPr>
              <a:spcAft>
                <a:spcPts val="0"/>
              </a:spcAft>
            </a:pPr>
            <a:r>
              <a:rPr lang="ru-RU" sz="1600" dirty="0" smtClean="0"/>
              <a:t>Следовательно, </a:t>
            </a: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ru-RU" sz="1600" dirty="0" smtClean="0">
                <a:solidFill>
                  <a:srgbClr val="00FFFF"/>
                </a:solidFill>
              </a:rPr>
              <a:t>Вася</a:t>
            </a:r>
            <a:r>
              <a:rPr lang="ru-RU" sz="1600" dirty="0" smtClean="0"/>
              <a:t> </a:t>
            </a:r>
            <a:r>
              <a:rPr lang="ru-RU" sz="1600" dirty="0" smtClean="0">
                <a:solidFill>
                  <a:srgbClr val="FF66FF"/>
                </a:solidFill>
              </a:rPr>
              <a:t>любознателен</a:t>
            </a:r>
            <a:r>
              <a:rPr lang="ru-RU" sz="1600" dirty="0" smtClean="0"/>
              <a:t>.</a:t>
            </a:r>
            <a:r>
              <a:rPr lang="ru-RU" sz="1600" dirty="0" smtClean="0">
                <a:solidFill>
                  <a:srgbClr val="FFFF66"/>
                </a:solidFill>
              </a:rPr>
              <a:t> </a:t>
            </a:r>
            <a:endParaRPr lang="ru-RU" sz="1600" dirty="0">
              <a:solidFill>
                <a:srgbClr val="FFFF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uiExpand="1" build="p"/>
      <p:bldP spid="7" grpId="0" animBg="1"/>
      <p:bldP spid="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3600"/>
            <a:ext cx="9144000" cy="1584000"/>
          </a:xfrm>
          <a:noFill/>
        </p:spPr>
        <p:txBody>
          <a:bodyPr lIns="36000" rIns="36000"/>
          <a:lstStyle/>
          <a:p>
            <a:pPr lvl="1" eaLnBrk="1" hangingPunct="1"/>
            <a:r>
              <a:rPr lang="ru-RU" sz="3200" b="1" dirty="0" smtClean="0">
                <a:solidFill>
                  <a:schemeClr val="bg1"/>
                </a:solidFill>
                <a:cs typeface="Arial" charset="0"/>
              </a:rPr>
              <a:t>«Не следует» </a:t>
            </a:r>
            <a:r>
              <a:rPr lang="ru-RU" sz="3200" b="1" dirty="0" smtClean="0">
                <a:solidFill>
                  <a:schemeClr val="bg1"/>
                </a:solidFill>
              </a:rPr>
              <a:t/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Употребление </a:t>
            </a:r>
            <a:r>
              <a:rPr lang="ru-RU" sz="2800" b="1" dirty="0" smtClean="0">
                <a:solidFill>
                  <a:schemeClr val="bg1"/>
                </a:solidFill>
              </a:rPr>
              <a:t>квантора общности </a:t>
            </a:r>
            <a:br>
              <a:rPr lang="ru-RU" sz="28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в собирательном смысле</a:t>
            </a:r>
            <a:endParaRPr lang="ru-RU" sz="2800" b="1" spc="-10" dirty="0" smtClean="0">
              <a:solidFill>
                <a:schemeClr val="bg1"/>
              </a:solidFill>
            </a:endParaRPr>
          </a:p>
        </p:txBody>
      </p:sp>
      <p:sp>
        <p:nvSpPr>
          <p:cNvPr id="3" name="Содержимое 5"/>
          <p:cNvSpPr>
            <a:spLocks noGrp="1"/>
          </p:cNvSpPr>
          <p:nvPr>
            <p:ph sz="quarter" idx="4294967295"/>
          </p:nvPr>
        </p:nvSpPr>
        <p:spPr>
          <a:xfrm>
            <a:off x="360000" y="1908000"/>
            <a:ext cx="8424000" cy="4525200"/>
          </a:xfrm>
          <a:prstGeom prst="rect">
            <a:avLst/>
          </a:prstGeom>
        </p:spPr>
        <p:txBody>
          <a:bodyPr lIns="72000" rIns="72000"/>
          <a:lstStyle/>
          <a:p>
            <a:pPr lvl="0">
              <a:defRPr/>
            </a:pPr>
            <a:r>
              <a:rPr lang="ru-RU" sz="1800" b="1" dirty="0" smtClean="0">
                <a:solidFill>
                  <a:schemeClr val="bg1"/>
                </a:solidFill>
              </a:rPr>
              <a:t>Употребление в пределах одного рассуждения </a:t>
            </a:r>
            <a:r>
              <a:rPr lang="ru-RU" sz="1800" b="1" dirty="0" smtClean="0">
                <a:solidFill>
                  <a:schemeClr val="bg1"/>
                </a:solidFill>
              </a:rPr>
              <a:t>одного </a:t>
            </a:r>
            <a:r>
              <a:rPr lang="ru-RU" sz="1800" b="1" dirty="0" smtClean="0">
                <a:solidFill>
                  <a:schemeClr val="bg1"/>
                </a:solidFill>
              </a:rPr>
              <a:t>и того же слова и в </a:t>
            </a:r>
            <a:r>
              <a:rPr lang="ru-RU" sz="1800" b="1" dirty="0" smtClean="0">
                <a:solidFill>
                  <a:srgbClr val="00FFFF"/>
                </a:solidFill>
              </a:rPr>
              <a:t>общем</a:t>
            </a:r>
            <a:r>
              <a:rPr lang="ru-RU" sz="1800" b="1" dirty="0" smtClean="0">
                <a:solidFill>
                  <a:schemeClr val="bg1"/>
                </a:solidFill>
              </a:rPr>
              <a:t>, и в </a:t>
            </a:r>
            <a:r>
              <a:rPr lang="ru-RU" sz="1800" b="1" dirty="0" smtClean="0">
                <a:solidFill>
                  <a:srgbClr val="00FFFF"/>
                </a:solidFill>
              </a:rPr>
              <a:t>собирательном</a:t>
            </a:r>
            <a:r>
              <a:rPr lang="ru-RU" sz="1800" b="1" dirty="0" smtClean="0">
                <a:solidFill>
                  <a:schemeClr val="bg1"/>
                </a:solidFill>
              </a:rPr>
              <a:t> смысле – </a:t>
            </a:r>
            <a:r>
              <a:rPr lang="ru-RU" sz="1800" b="1" dirty="0" smtClean="0">
                <a:solidFill>
                  <a:schemeClr val="bg1"/>
                </a:solidFill>
              </a:rPr>
              <a:t>очевидный </a:t>
            </a:r>
            <a:r>
              <a:rPr lang="ru-RU" sz="1800" b="1" dirty="0" smtClean="0">
                <a:solidFill>
                  <a:schemeClr val="bg1"/>
                </a:solidFill>
              </a:rPr>
              <a:t>пример </a:t>
            </a:r>
            <a:r>
              <a:rPr lang="ru-RU" sz="1800" b="1" dirty="0" smtClean="0">
                <a:solidFill>
                  <a:srgbClr val="FF66FF"/>
                </a:solidFill>
              </a:rPr>
              <a:t>эквивокации</a:t>
            </a:r>
            <a:r>
              <a:rPr lang="ru-RU" sz="1800" b="1" dirty="0" smtClean="0">
                <a:solidFill>
                  <a:schemeClr val="bg1"/>
                </a:solidFill>
              </a:rPr>
              <a:t>, в силлогистике имеющей следствием </a:t>
            </a:r>
            <a:r>
              <a:rPr lang="ru-RU" sz="1800" b="1" dirty="0" smtClean="0">
                <a:solidFill>
                  <a:srgbClr val="FF66FF"/>
                </a:solidFill>
              </a:rPr>
              <a:t>учетверение терминов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</a:p>
          <a:p>
            <a:pPr lvl="0">
              <a:defRPr/>
            </a:pPr>
            <a:r>
              <a:rPr lang="ru-RU" sz="1800" b="1" dirty="0" smtClean="0">
                <a:solidFill>
                  <a:schemeClr val="bg1"/>
                </a:solidFill>
              </a:rPr>
              <a:t>Но, </a:t>
            </a:r>
            <a:r>
              <a:rPr lang="ru-RU" sz="1800" b="1" dirty="0" smtClean="0">
                <a:solidFill>
                  <a:schemeClr val="bg1"/>
                </a:solidFill>
              </a:rPr>
              <a:t>принимая во внимание особую роль, выполняемую в логике местоимением </a:t>
            </a:r>
            <a:r>
              <a:rPr lang="ru-RU" sz="1800" b="1" i="1" dirty="0" smtClean="0">
                <a:solidFill>
                  <a:srgbClr val="00FFFF"/>
                </a:solidFill>
              </a:rPr>
              <a:t>все</a:t>
            </a:r>
            <a:r>
              <a:rPr lang="ru-RU" sz="1800" b="1" dirty="0" smtClean="0">
                <a:solidFill>
                  <a:schemeClr val="bg1"/>
                </a:solidFill>
              </a:rPr>
              <a:t>, </a:t>
            </a:r>
            <a:r>
              <a:rPr lang="ru-RU" sz="1800" b="1" dirty="0" smtClean="0">
                <a:solidFill>
                  <a:schemeClr val="bg1"/>
                </a:solidFill>
              </a:rPr>
              <a:t>эта разновидность эквивокации получила специальное наименование, точнее – два наименования: </a:t>
            </a:r>
            <a:br>
              <a:rPr lang="ru-RU" sz="1800" b="1" dirty="0" smtClean="0">
                <a:solidFill>
                  <a:schemeClr val="bg1"/>
                </a:solidFill>
              </a:rPr>
            </a:br>
            <a:r>
              <a:rPr lang="ru-RU" sz="1800" b="1" dirty="0" smtClean="0">
                <a:solidFill>
                  <a:srgbClr val="FFFF00"/>
                </a:solidFill>
              </a:rPr>
              <a:t>ошибки разделения</a:t>
            </a:r>
            <a:r>
              <a:rPr lang="ru-RU" sz="1800" b="1" dirty="0" smtClean="0">
                <a:solidFill>
                  <a:schemeClr val="bg1"/>
                </a:solidFill>
              </a:rPr>
              <a:t> и </a:t>
            </a:r>
            <a:r>
              <a:rPr lang="ru-RU" sz="1800" b="1" dirty="0" smtClean="0">
                <a:solidFill>
                  <a:srgbClr val="FFFF00"/>
                </a:solidFill>
              </a:rPr>
              <a:t>ошибки сложения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  <a:r>
              <a:rPr lang="ru-RU" sz="1800" b="1" dirty="0" smtClean="0">
                <a:solidFill>
                  <a:srgbClr val="FFFF00"/>
                </a:solidFill>
              </a:rPr>
              <a:t> </a:t>
            </a:r>
            <a:endParaRPr lang="en-US" sz="1800" b="1" dirty="0" smtClean="0">
              <a:solidFill>
                <a:srgbClr val="FFFF00"/>
              </a:solidFill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16000" y="4428000"/>
            <a:ext cx="4248000" cy="2160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r>
              <a:rPr lang="ru-RU" sz="2000" dirty="0" smtClean="0">
                <a:solidFill>
                  <a:srgbClr val="FFFF00"/>
                </a:solidFill>
                <a:cs typeface="Arial" charset="0"/>
              </a:rPr>
              <a:t>Ошибка разделения</a:t>
            </a:r>
            <a:r>
              <a:rPr lang="ru-RU" sz="2000" dirty="0" smtClean="0">
                <a:cs typeface="Arial" charset="0"/>
              </a:rPr>
              <a:t> </a:t>
            </a:r>
            <a:r>
              <a:rPr lang="ru-RU" sz="2000" dirty="0"/>
              <a:t>– </a:t>
            </a:r>
            <a:br>
              <a:rPr lang="ru-RU" sz="2000" dirty="0"/>
            </a:br>
            <a:r>
              <a:rPr lang="ru-RU" dirty="0" smtClean="0"/>
              <a:t>неформальная логическая ошибка в силлогистике, происходящая вследствие того, что средний термин в б</a:t>
            </a:r>
            <a:r>
              <a:rPr lang="fr-FR" dirty="0" smtClean="0"/>
              <a:t>ó</a:t>
            </a:r>
            <a:r>
              <a:rPr lang="ru-RU" dirty="0" smtClean="0"/>
              <a:t>льшей посылке берётся в </a:t>
            </a:r>
            <a:r>
              <a:rPr lang="ru-RU" dirty="0" smtClean="0">
                <a:solidFill>
                  <a:srgbClr val="00FFFF"/>
                </a:solidFill>
              </a:rPr>
              <a:t>собирательном</a:t>
            </a:r>
            <a:r>
              <a:rPr lang="ru-RU" dirty="0" smtClean="0"/>
              <a:t>, </a:t>
            </a:r>
            <a:br>
              <a:rPr lang="ru-RU" dirty="0" smtClean="0"/>
            </a:br>
            <a:r>
              <a:rPr lang="ru-RU" dirty="0" smtClean="0"/>
              <a:t>а в меньшей – в </a:t>
            </a:r>
            <a:r>
              <a:rPr lang="ru-RU" dirty="0" smtClean="0">
                <a:solidFill>
                  <a:srgbClr val="00FFFF"/>
                </a:solidFill>
              </a:rPr>
              <a:t>общем</a:t>
            </a:r>
            <a:r>
              <a:rPr lang="ru-RU" dirty="0" smtClean="0"/>
              <a:t> смысле.</a:t>
            </a:r>
            <a:endParaRPr lang="ru-RU" dirty="0"/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4680000" y="4428000"/>
            <a:ext cx="4248000" cy="2160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r>
              <a:rPr lang="ru-RU" sz="2000" dirty="0" smtClean="0">
                <a:solidFill>
                  <a:srgbClr val="FFFF00"/>
                </a:solidFill>
                <a:cs typeface="Arial" charset="0"/>
              </a:rPr>
              <a:t>Ошибка сложения</a:t>
            </a:r>
            <a:r>
              <a:rPr lang="ru-RU" sz="2000" dirty="0" smtClean="0">
                <a:cs typeface="Arial" charset="0"/>
              </a:rPr>
              <a:t> </a:t>
            </a:r>
            <a:r>
              <a:rPr lang="ru-RU" sz="2000" dirty="0"/>
              <a:t>– </a:t>
            </a:r>
            <a:br>
              <a:rPr lang="ru-RU" sz="2000" dirty="0"/>
            </a:br>
            <a:r>
              <a:rPr lang="ru-RU" dirty="0" smtClean="0"/>
              <a:t>неформальная логическая ошибка, обусловленная неправомерным приписыванием </a:t>
            </a:r>
            <a:r>
              <a:rPr lang="ru-RU" dirty="0" smtClean="0">
                <a:solidFill>
                  <a:srgbClr val="00FFFF"/>
                </a:solidFill>
              </a:rPr>
              <a:t>общего</a:t>
            </a:r>
            <a:r>
              <a:rPr lang="ru-RU" dirty="0" smtClean="0"/>
              <a:t> признака элементов класса </a:t>
            </a:r>
            <a:r>
              <a:rPr lang="ru-RU" dirty="0" smtClean="0">
                <a:solidFill>
                  <a:srgbClr val="00FFFF"/>
                </a:solidFill>
              </a:rPr>
              <a:t>конкретной совокупности</a:t>
            </a:r>
            <a:r>
              <a:rPr lang="ru-RU" dirty="0" smtClean="0"/>
              <a:t> предметов, входящих в этот класс.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 animBg="1"/>
      <p:bldP spid="9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Скругленный прямоугольник 18"/>
          <p:cNvSpPr>
            <a:spLocks noChangeArrowheads="1"/>
          </p:cNvSpPr>
          <p:nvPr/>
        </p:nvSpPr>
        <p:spPr bwMode="auto">
          <a:xfrm>
            <a:off x="3888000" y="1764000"/>
            <a:ext cx="5040000" cy="2196000"/>
          </a:xfrm>
          <a:prstGeom prst="roundRect">
            <a:avLst>
              <a:gd name="adj" fmla="val 16667"/>
            </a:avLst>
          </a:prstGeom>
          <a:solidFill>
            <a:srgbClr val="D1D1F0"/>
          </a:solidFill>
          <a:ln w="9525" algn="ctr">
            <a:solidFill>
              <a:schemeClr val="accent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endParaRPr lang="ru-RU" sz="1600" b="1" dirty="0"/>
          </a:p>
        </p:txBody>
      </p:sp>
      <p:sp>
        <p:nvSpPr>
          <p:cNvPr id="20" name="Rectangle 7"/>
          <p:cNvSpPr>
            <a:spLocks noChangeArrowheads="1"/>
          </p:cNvSpPr>
          <p:nvPr/>
        </p:nvSpPr>
        <p:spPr bwMode="auto">
          <a:xfrm>
            <a:off x="4068000" y="1944000"/>
            <a:ext cx="4680000" cy="432000"/>
          </a:xfrm>
          <a:prstGeom prst="rect">
            <a:avLst/>
          </a:prstGeom>
          <a:solidFill>
            <a:srgbClr val="BBE0E3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r>
              <a:rPr lang="ru-RU" sz="1600" dirty="0" smtClean="0">
                <a:solidFill>
                  <a:srgbClr val="FF0000"/>
                </a:solidFill>
              </a:rPr>
              <a:t>Все</a:t>
            </a:r>
            <a:r>
              <a:rPr lang="ru-RU" sz="1600" dirty="0" smtClean="0">
                <a:solidFill>
                  <a:srgbClr val="0000FF"/>
                </a:solidFill>
              </a:rPr>
              <a:t> </a:t>
            </a:r>
            <a:r>
              <a:rPr lang="ru-RU" sz="1600" dirty="0" smtClean="0">
                <a:solidFill>
                  <a:srgbClr val="006600"/>
                </a:solidFill>
              </a:rPr>
              <a:t>углы треугольника</a:t>
            </a:r>
            <a:r>
              <a:rPr lang="ru-RU" sz="1600" dirty="0" smtClean="0">
                <a:solidFill>
                  <a:srgbClr val="0000FF"/>
                </a:solidFill>
              </a:rPr>
              <a:t> </a:t>
            </a:r>
            <a:r>
              <a:rPr lang="ru-RU" sz="1600" dirty="0" smtClean="0">
                <a:solidFill>
                  <a:srgbClr val="CC00CC"/>
                </a:solidFill>
              </a:rPr>
              <a:t>равны двум прямым.</a:t>
            </a:r>
          </a:p>
        </p:txBody>
      </p:sp>
      <p:sp>
        <p:nvSpPr>
          <p:cNvPr id="25" name="Rectangle 7"/>
          <p:cNvSpPr>
            <a:spLocks noChangeArrowheads="1"/>
          </p:cNvSpPr>
          <p:nvPr/>
        </p:nvSpPr>
        <p:spPr bwMode="auto">
          <a:xfrm>
            <a:off x="4788000" y="2448000"/>
            <a:ext cx="3240000" cy="432000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lvl="0"/>
            <a:r>
              <a:rPr lang="ru-RU" sz="1600" b="1" dirty="0" smtClean="0">
                <a:solidFill>
                  <a:srgbClr val="A50021"/>
                </a:solidFill>
              </a:rPr>
              <a:t>Угол </a:t>
            </a:r>
            <a:r>
              <a:rPr lang="en-US" sz="1600" b="1" dirty="0" smtClean="0">
                <a:solidFill>
                  <a:srgbClr val="A50021"/>
                </a:solidFill>
              </a:rPr>
              <a:t>ABC </a:t>
            </a:r>
            <a:r>
              <a:rPr lang="ru-RU" sz="1600" b="1" dirty="0" smtClean="0">
                <a:solidFill>
                  <a:srgbClr val="0000FF"/>
                </a:solidFill>
              </a:rPr>
              <a:t>–</a:t>
            </a:r>
            <a:r>
              <a:rPr lang="ru-RU" sz="1600" b="1" dirty="0" smtClean="0">
                <a:solidFill>
                  <a:srgbClr val="A50021"/>
                </a:solidFill>
              </a:rPr>
              <a:t> </a:t>
            </a:r>
            <a:r>
              <a:rPr lang="ru-RU" sz="1600" b="1" dirty="0" smtClean="0">
                <a:solidFill>
                  <a:srgbClr val="006600"/>
                </a:solidFill>
              </a:rPr>
              <a:t>угол треугольника</a:t>
            </a:r>
            <a:r>
              <a:rPr lang="ru-RU" sz="1600" dirty="0" smtClean="0">
                <a:solidFill>
                  <a:srgbClr val="CC00CC"/>
                </a:solidFill>
              </a:rPr>
              <a:t>.</a:t>
            </a:r>
            <a:endParaRPr lang="ru-RU" sz="1600" b="1" dirty="0">
              <a:solidFill>
                <a:srgbClr val="A50021"/>
              </a:solidFill>
            </a:endParaRPr>
          </a:p>
        </p:txBody>
      </p:sp>
      <p:sp>
        <p:nvSpPr>
          <p:cNvPr id="26" name="Rectangle 7"/>
          <p:cNvSpPr>
            <a:spLocks noChangeArrowheads="1"/>
          </p:cNvSpPr>
          <p:nvPr/>
        </p:nvSpPr>
        <p:spPr bwMode="auto">
          <a:xfrm>
            <a:off x="5508000" y="2952000"/>
            <a:ext cx="1800000" cy="360000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b="1" dirty="0" smtClean="0">
                <a:solidFill>
                  <a:srgbClr val="0000FF"/>
                </a:solidFill>
              </a:rPr>
              <a:t>Следовательно,</a:t>
            </a:r>
            <a:endParaRPr lang="ru-RU" sz="1600" b="1" dirty="0">
              <a:solidFill>
                <a:srgbClr val="0000FF"/>
              </a:solidFill>
            </a:endParaRPr>
          </a:p>
        </p:txBody>
      </p:sp>
      <p:sp>
        <p:nvSpPr>
          <p:cNvPr id="27" name="Rectangle 7"/>
          <p:cNvSpPr>
            <a:spLocks noChangeArrowheads="1"/>
          </p:cNvSpPr>
          <p:nvPr/>
        </p:nvSpPr>
        <p:spPr bwMode="auto">
          <a:xfrm>
            <a:off x="4428000" y="3384000"/>
            <a:ext cx="3960000" cy="432000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r>
              <a:rPr lang="ru-RU" sz="1600" dirty="0" smtClean="0">
                <a:solidFill>
                  <a:srgbClr val="A50021"/>
                </a:solidFill>
              </a:rPr>
              <a:t>Угол </a:t>
            </a:r>
            <a:r>
              <a:rPr lang="en-US" sz="1600" dirty="0" smtClean="0">
                <a:solidFill>
                  <a:srgbClr val="A50021"/>
                </a:solidFill>
              </a:rPr>
              <a:t>ABC </a:t>
            </a:r>
            <a:r>
              <a:rPr lang="ru-RU" sz="1600" dirty="0" smtClean="0">
                <a:solidFill>
                  <a:srgbClr val="CC00CC"/>
                </a:solidFill>
              </a:rPr>
              <a:t>равен двум прямым углам.</a:t>
            </a:r>
            <a:endParaRPr lang="ru-RU" sz="1600" dirty="0">
              <a:solidFill>
                <a:srgbClr val="CC00CC"/>
              </a:solidFill>
            </a:endParaRPr>
          </a:p>
        </p:txBody>
      </p:sp>
      <p:sp>
        <p:nvSpPr>
          <p:cNvPr id="21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3600"/>
            <a:ext cx="9144000" cy="936000"/>
          </a:xfrm>
          <a:noFill/>
        </p:spPr>
        <p:txBody>
          <a:bodyPr lIns="36000" rIns="36000"/>
          <a:lstStyle/>
          <a:p>
            <a:pPr lvl="1" eaLnBrk="1" hangingPunct="1"/>
            <a:r>
              <a:rPr lang="ru-RU" sz="2800" b="1" dirty="0" smtClean="0">
                <a:solidFill>
                  <a:schemeClr val="bg1"/>
                </a:solidFill>
              </a:rPr>
              <a:t>Употребление квантора общности </a:t>
            </a:r>
            <a:br>
              <a:rPr lang="ru-RU" sz="28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в собирательном смысле</a:t>
            </a:r>
            <a:endParaRPr lang="ru-RU" sz="2800" b="1" spc="-10" dirty="0" smtClean="0">
              <a:solidFill>
                <a:schemeClr val="bg1"/>
              </a:solidFill>
            </a:endParaRPr>
          </a:p>
        </p:txBody>
      </p:sp>
      <p:sp>
        <p:nvSpPr>
          <p:cNvPr id="22" name="Скругленный прямоугольник 21"/>
          <p:cNvSpPr>
            <a:spLocks noChangeArrowheads="1"/>
          </p:cNvSpPr>
          <p:nvPr/>
        </p:nvSpPr>
        <p:spPr bwMode="auto">
          <a:xfrm>
            <a:off x="3888000" y="4536000"/>
            <a:ext cx="5040000" cy="2196000"/>
          </a:xfrm>
          <a:prstGeom prst="roundRect">
            <a:avLst>
              <a:gd name="adj" fmla="val 16667"/>
            </a:avLst>
          </a:prstGeom>
          <a:solidFill>
            <a:srgbClr val="D1D1F0"/>
          </a:solidFill>
          <a:ln w="9525" algn="ctr">
            <a:solidFill>
              <a:schemeClr val="accent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endParaRPr lang="ru-RU" sz="1600" b="1" dirty="0"/>
          </a:p>
        </p:txBody>
      </p:sp>
      <p:sp>
        <p:nvSpPr>
          <p:cNvPr id="28" name="Rectangle 7"/>
          <p:cNvSpPr>
            <a:spLocks noChangeArrowheads="1"/>
          </p:cNvSpPr>
          <p:nvPr/>
        </p:nvSpPr>
        <p:spPr bwMode="auto">
          <a:xfrm>
            <a:off x="4032000" y="4716000"/>
            <a:ext cx="4752000" cy="432000"/>
          </a:xfrm>
          <a:prstGeom prst="rect">
            <a:avLst/>
          </a:prstGeom>
          <a:solidFill>
            <a:srgbClr val="BBE0E3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r>
              <a:rPr lang="ru-RU" sz="1600" dirty="0" smtClean="0">
                <a:solidFill>
                  <a:srgbClr val="0000FF"/>
                </a:solidFill>
              </a:rPr>
              <a:t>Все </a:t>
            </a:r>
            <a:r>
              <a:rPr lang="ru-RU" sz="1600" dirty="0" smtClean="0">
                <a:solidFill>
                  <a:srgbClr val="006600"/>
                </a:solidFill>
              </a:rPr>
              <a:t>углы треугольника</a:t>
            </a:r>
            <a:r>
              <a:rPr lang="ru-RU" sz="1600" dirty="0" smtClean="0">
                <a:solidFill>
                  <a:srgbClr val="0000FF"/>
                </a:solidFill>
              </a:rPr>
              <a:t> </a:t>
            </a:r>
            <a:r>
              <a:rPr lang="ru-RU" sz="1600" dirty="0" smtClean="0">
                <a:solidFill>
                  <a:srgbClr val="CC00CC"/>
                </a:solidFill>
              </a:rPr>
              <a:t>меньше двух прямых.</a:t>
            </a:r>
          </a:p>
        </p:txBody>
      </p:sp>
      <p:sp>
        <p:nvSpPr>
          <p:cNvPr id="29" name="Rectangle 7"/>
          <p:cNvSpPr>
            <a:spLocks noChangeArrowheads="1"/>
          </p:cNvSpPr>
          <p:nvPr/>
        </p:nvSpPr>
        <p:spPr bwMode="auto">
          <a:xfrm>
            <a:off x="4392000" y="5220000"/>
            <a:ext cx="4032000" cy="432000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lvl="0"/>
            <a:r>
              <a:rPr lang="en-US" sz="1600" b="1" dirty="0" smtClean="0">
                <a:solidFill>
                  <a:srgbClr val="A50021"/>
                </a:solidFill>
              </a:rPr>
              <a:t>ABC, BAC </a:t>
            </a:r>
            <a:r>
              <a:rPr lang="ru-RU" sz="1600" b="1" dirty="0" smtClean="0">
                <a:solidFill>
                  <a:srgbClr val="A50021"/>
                </a:solidFill>
              </a:rPr>
              <a:t>и </a:t>
            </a:r>
            <a:r>
              <a:rPr lang="en-US" sz="1600" b="1" dirty="0" smtClean="0">
                <a:solidFill>
                  <a:srgbClr val="A50021"/>
                </a:solidFill>
              </a:rPr>
              <a:t>ACB </a:t>
            </a:r>
            <a:r>
              <a:rPr lang="ru-RU" sz="1600" b="1" dirty="0" smtClean="0">
                <a:solidFill>
                  <a:srgbClr val="0000FF"/>
                </a:solidFill>
              </a:rPr>
              <a:t>–</a:t>
            </a:r>
            <a:r>
              <a:rPr lang="ru-RU" sz="1600" b="1" dirty="0" smtClean="0">
                <a:solidFill>
                  <a:srgbClr val="A50021"/>
                </a:solidFill>
              </a:rPr>
              <a:t> </a:t>
            </a:r>
            <a:r>
              <a:rPr lang="ru-RU" sz="1600" b="1" dirty="0" smtClean="0">
                <a:solidFill>
                  <a:srgbClr val="006600"/>
                </a:solidFill>
              </a:rPr>
              <a:t>углы треугольника</a:t>
            </a:r>
            <a:r>
              <a:rPr lang="ru-RU" sz="1600" dirty="0" smtClean="0">
                <a:solidFill>
                  <a:srgbClr val="CC00CC"/>
                </a:solidFill>
              </a:rPr>
              <a:t>.</a:t>
            </a:r>
            <a:endParaRPr lang="ru-RU" sz="1600" dirty="0">
              <a:solidFill>
                <a:srgbClr val="CC00CC"/>
              </a:solidFill>
            </a:endParaRPr>
          </a:p>
        </p:txBody>
      </p:sp>
      <p:sp>
        <p:nvSpPr>
          <p:cNvPr id="30" name="Rectangle 7"/>
          <p:cNvSpPr>
            <a:spLocks noChangeArrowheads="1"/>
          </p:cNvSpPr>
          <p:nvPr/>
        </p:nvSpPr>
        <p:spPr bwMode="auto">
          <a:xfrm>
            <a:off x="5508000" y="5724000"/>
            <a:ext cx="1800000" cy="360000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b="1" dirty="0" smtClean="0">
                <a:solidFill>
                  <a:srgbClr val="0000FF"/>
                </a:solidFill>
              </a:rPr>
              <a:t>Следовательно,</a:t>
            </a:r>
            <a:endParaRPr lang="ru-RU" sz="1600" b="1" dirty="0">
              <a:solidFill>
                <a:srgbClr val="0000FF"/>
              </a:solidFill>
            </a:endParaRPr>
          </a:p>
        </p:txBody>
      </p:sp>
      <p:sp>
        <p:nvSpPr>
          <p:cNvPr id="31" name="Rectangle 7"/>
          <p:cNvSpPr>
            <a:spLocks noChangeArrowheads="1"/>
          </p:cNvSpPr>
          <p:nvPr/>
        </p:nvSpPr>
        <p:spPr bwMode="auto">
          <a:xfrm>
            <a:off x="4032000" y="6156000"/>
            <a:ext cx="4752000" cy="432000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r>
              <a:rPr lang="en-US" sz="1600" dirty="0" smtClean="0">
                <a:solidFill>
                  <a:srgbClr val="A50021"/>
                </a:solidFill>
              </a:rPr>
              <a:t>ABC, BAC </a:t>
            </a:r>
            <a:r>
              <a:rPr lang="ru-RU" sz="1600" dirty="0" smtClean="0">
                <a:solidFill>
                  <a:srgbClr val="A50021"/>
                </a:solidFill>
              </a:rPr>
              <a:t>и </a:t>
            </a:r>
            <a:r>
              <a:rPr lang="en-US" sz="1600" dirty="0" smtClean="0">
                <a:solidFill>
                  <a:srgbClr val="A50021"/>
                </a:solidFill>
              </a:rPr>
              <a:t>ACB </a:t>
            </a:r>
            <a:r>
              <a:rPr lang="ru-RU" sz="1600" dirty="0" smtClean="0">
                <a:solidFill>
                  <a:srgbClr val="CC00CC"/>
                </a:solidFill>
              </a:rPr>
              <a:t>меньше двух прямых углов.</a:t>
            </a:r>
            <a:endParaRPr lang="ru-RU" sz="1600" dirty="0">
              <a:solidFill>
                <a:srgbClr val="CC00CC"/>
              </a:solidFill>
            </a:endParaRPr>
          </a:p>
        </p:txBody>
      </p:sp>
      <p:sp>
        <p:nvSpPr>
          <p:cNvPr id="32" name="Text Box 17"/>
          <p:cNvSpPr txBox="1">
            <a:spLocks noChangeArrowheads="1"/>
          </p:cNvSpPr>
          <p:nvPr/>
        </p:nvSpPr>
        <p:spPr bwMode="auto">
          <a:xfrm>
            <a:off x="432000" y="1332000"/>
            <a:ext cx="2880000" cy="360000"/>
          </a:xfrm>
          <a:prstGeom prst="roundRect">
            <a:avLst/>
          </a:prstGeom>
          <a:noFill/>
          <a:ln w="9525" cmpd="dbl">
            <a:solidFill>
              <a:schemeClr val="bg1"/>
            </a:solidFill>
            <a:miter lim="800000"/>
            <a:headEnd/>
            <a:tailEnd/>
          </a:ln>
        </p:spPr>
        <p:txBody>
          <a:bodyPr wrap="square" lIns="90000" rIns="90000" anchor="ctr" anchorCtr="1">
            <a:noAutofit/>
          </a:bodyPr>
          <a:lstStyle/>
          <a:p>
            <a:r>
              <a:rPr lang="ru-RU" dirty="0" smtClean="0">
                <a:solidFill>
                  <a:srgbClr val="FF66FF"/>
                </a:solidFill>
              </a:rPr>
              <a:t>Ошибка разделения</a:t>
            </a:r>
            <a:endParaRPr lang="ru-RU" dirty="0"/>
          </a:p>
        </p:txBody>
      </p:sp>
      <p:sp>
        <p:nvSpPr>
          <p:cNvPr id="33" name="Text Box 17"/>
          <p:cNvSpPr txBox="1">
            <a:spLocks noChangeArrowheads="1"/>
          </p:cNvSpPr>
          <p:nvPr/>
        </p:nvSpPr>
        <p:spPr bwMode="auto">
          <a:xfrm>
            <a:off x="432000" y="4104000"/>
            <a:ext cx="2880000" cy="360000"/>
          </a:xfrm>
          <a:prstGeom prst="roundRect">
            <a:avLst/>
          </a:prstGeom>
          <a:noFill/>
          <a:ln w="9525" cmpd="dbl">
            <a:solidFill>
              <a:schemeClr val="bg1"/>
            </a:solidFill>
            <a:miter lim="800000"/>
            <a:headEnd/>
            <a:tailEnd/>
          </a:ln>
        </p:spPr>
        <p:txBody>
          <a:bodyPr wrap="square" lIns="90000" rIns="90000" anchor="ctr" anchorCtr="1">
            <a:noAutofit/>
          </a:bodyPr>
          <a:lstStyle/>
          <a:p>
            <a:r>
              <a:rPr lang="ru-RU" dirty="0" smtClean="0">
                <a:solidFill>
                  <a:srgbClr val="FF66FF"/>
                </a:solidFill>
              </a:rPr>
              <a:t>Ошибка сложения</a:t>
            </a:r>
            <a:endParaRPr lang="ru-RU" dirty="0"/>
          </a:p>
        </p:txBody>
      </p:sp>
      <p:sp>
        <p:nvSpPr>
          <p:cNvPr id="34" name="Содержимое 2"/>
          <p:cNvSpPr>
            <a:spLocks noGrp="1"/>
          </p:cNvSpPr>
          <p:nvPr>
            <p:ph sz="half" idx="1"/>
          </p:nvPr>
        </p:nvSpPr>
        <p:spPr>
          <a:xfrm>
            <a:off x="0" y="1764000"/>
            <a:ext cx="3888000" cy="2196000"/>
          </a:xfrm>
        </p:spPr>
        <p:txBody>
          <a:bodyPr anchor="ctr" anchorCtr="0"/>
          <a:lstStyle/>
          <a:p>
            <a:pPr indent="-252000">
              <a:spcBef>
                <a:spcPts val="0"/>
              </a:spcBef>
            </a:pPr>
            <a:r>
              <a:rPr lang="ru-RU" sz="1600" b="1" dirty="0" smtClean="0">
                <a:solidFill>
                  <a:schemeClr val="bg1"/>
                </a:solidFill>
              </a:rPr>
              <a:t>В б</a:t>
            </a:r>
            <a:r>
              <a:rPr lang="fr-FR" sz="1600" b="1" dirty="0" smtClean="0">
                <a:solidFill>
                  <a:schemeClr val="bg1"/>
                </a:solidFill>
              </a:rPr>
              <a:t>ó</a:t>
            </a:r>
            <a:r>
              <a:rPr lang="ru-RU" sz="1600" b="1" dirty="0" smtClean="0">
                <a:solidFill>
                  <a:schemeClr val="bg1"/>
                </a:solidFill>
              </a:rPr>
              <a:t>льшей посылке </a:t>
            </a:r>
            <a:br>
              <a:rPr lang="ru-RU" sz="1600" b="1" dirty="0" smtClean="0">
                <a:solidFill>
                  <a:schemeClr val="bg1"/>
                </a:solidFill>
              </a:rPr>
            </a:br>
            <a:r>
              <a:rPr lang="ru-RU" sz="1600" b="1" dirty="0" smtClean="0">
                <a:solidFill>
                  <a:schemeClr val="bg1"/>
                </a:solidFill>
              </a:rPr>
              <a:t>средний термин взят </a:t>
            </a:r>
            <a:br>
              <a:rPr lang="ru-RU" sz="1600" b="1" dirty="0" smtClean="0">
                <a:solidFill>
                  <a:schemeClr val="bg1"/>
                </a:solidFill>
              </a:rPr>
            </a:br>
            <a:r>
              <a:rPr lang="ru-RU" sz="1600" b="1" dirty="0" smtClean="0">
                <a:solidFill>
                  <a:schemeClr val="bg1"/>
                </a:solidFill>
              </a:rPr>
              <a:t>в </a:t>
            </a:r>
            <a:r>
              <a:rPr lang="ru-RU" sz="1600" b="1" dirty="0" smtClean="0">
                <a:solidFill>
                  <a:srgbClr val="00FFFF"/>
                </a:solidFill>
              </a:rPr>
              <a:t>собирательном</a:t>
            </a:r>
            <a:r>
              <a:rPr lang="ru-RU" sz="1600" b="1" dirty="0" smtClean="0">
                <a:solidFill>
                  <a:schemeClr val="bg1"/>
                </a:solidFill>
              </a:rPr>
              <a:t> смысле.</a:t>
            </a:r>
          </a:p>
          <a:p>
            <a:pPr indent="-252000">
              <a:spcBef>
                <a:spcPts val="0"/>
              </a:spcBef>
            </a:pPr>
            <a:r>
              <a:rPr lang="ru-RU" sz="1600" b="1" dirty="0" smtClean="0">
                <a:solidFill>
                  <a:schemeClr val="bg1"/>
                </a:solidFill>
              </a:rPr>
              <a:t>В меньшей посылке средний термин взят в </a:t>
            </a:r>
            <a:r>
              <a:rPr lang="ru-RU" sz="1600" b="1" dirty="0" smtClean="0">
                <a:solidFill>
                  <a:srgbClr val="00FFFF"/>
                </a:solidFill>
              </a:rPr>
              <a:t>общем</a:t>
            </a:r>
            <a:r>
              <a:rPr lang="ru-RU" sz="1600" b="1" dirty="0" smtClean="0">
                <a:solidFill>
                  <a:schemeClr val="bg1"/>
                </a:solidFill>
              </a:rPr>
              <a:t> смысле.</a:t>
            </a:r>
          </a:p>
          <a:p>
            <a:pPr indent="-252000">
              <a:spcBef>
                <a:spcPts val="0"/>
              </a:spcBef>
            </a:pPr>
            <a:r>
              <a:rPr lang="ru-RU" sz="1600" b="1" dirty="0" smtClean="0">
                <a:solidFill>
                  <a:schemeClr val="bg1"/>
                </a:solidFill>
              </a:rPr>
              <a:t>В выводе признак </a:t>
            </a:r>
            <a:r>
              <a:rPr lang="ru-RU" sz="1600" b="1" dirty="0" smtClean="0">
                <a:solidFill>
                  <a:srgbClr val="00FF00"/>
                </a:solidFill>
              </a:rPr>
              <a:t>совокупности</a:t>
            </a:r>
            <a:r>
              <a:rPr lang="ru-RU" sz="1600" b="1" dirty="0" smtClean="0">
                <a:solidFill>
                  <a:schemeClr val="bg1"/>
                </a:solidFill>
              </a:rPr>
              <a:t> </a:t>
            </a:r>
            <a:r>
              <a:rPr lang="ru-RU" sz="1600" b="1" dirty="0" smtClean="0">
                <a:solidFill>
                  <a:srgbClr val="00FF00"/>
                </a:solidFill>
              </a:rPr>
              <a:t>элементов</a:t>
            </a:r>
            <a:r>
              <a:rPr lang="ru-RU" sz="1600" b="1" dirty="0" smtClean="0">
                <a:solidFill>
                  <a:schemeClr val="bg1"/>
                </a:solidFill>
              </a:rPr>
              <a:t> класса среднего термина </a:t>
            </a:r>
            <a:r>
              <a:rPr lang="ru-RU" sz="1600" b="1" dirty="0" smtClean="0">
                <a:solidFill>
                  <a:srgbClr val="FF66FF"/>
                </a:solidFill>
              </a:rPr>
              <a:t>переносится</a:t>
            </a:r>
            <a:r>
              <a:rPr lang="ru-RU" sz="1600" b="1" dirty="0" smtClean="0">
                <a:solidFill>
                  <a:schemeClr val="bg1"/>
                </a:solidFill>
              </a:rPr>
              <a:t> </a:t>
            </a:r>
            <a:br>
              <a:rPr lang="ru-RU" sz="1600" b="1" dirty="0" smtClean="0">
                <a:solidFill>
                  <a:schemeClr val="bg1"/>
                </a:solidFill>
              </a:rPr>
            </a:br>
            <a:r>
              <a:rPr lang="ru-RU" sz="1600" b="1" dirty="0" smtClean="0">
                <a:solidFill>
                  <a:schemeClr val="bg1"/>
                </a:solidFill>
              </a:rPr>
              <a:t>на </a:t>
            </a:r>
            <a:r>
              <a:rPr lang="ru-RU" sz="1600" b="1" dirty="0" smtClean="0">
                <a:solidFill>
                  <a:srgbClr val="00FF00"/>
                </a:solidFill>
              </a:rPr>
              <a:t>отдельный</a:t>
            </a:r>
            <a:r>
              <a:rPr lang="ru-RU" sz="1600" b="1" dirty="0" smtClean="0">
                <a:solidFill>
                  <a:schemeClr val="bg1"/>
                </a:solidFill>
              </a:rPr>
              <a:t> </a:t>
            </a:r>
            <a:r>
              <a:rPr lang="ru-RU" sz="1600" b="1" dirty="0" smtClean="0">
                <a:solidFill>
                  <a:srgbClr val="00FF00"/>
                </a:solidFill>
              </a:rPr>
              <a:t>элемент</a:t>
            </a:r>
            <a:r>
              <a:rPr lang="ru-RU" sz="1600" b="1" dirty="0" smtClean="0">
                <a:solidFill>
                  <a:schemeClr val="bg1"/>
                </a:solidFill>
              </a:rPr>
              <a:t> класса.</a:t>
            </a:r>
          </a:p>
        </p:txBody>
      </p:sp>
      <p:sp>
        <p:nvSpPr>
          <p:cNvPr id="35" name="Содержимое 2"/>
          <p:cNvSpPr txBox="1">
            <a:spLocks/>
          </p:cNvSpPr>
          <p:nvPr/>
        </p:nvSpPr>
        <p:spPr bwMode="auto">
          <a:xfrm>
            <a:off x="0" y="4536000"/>
            <a:ext cx="3888000" cy="21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342900" marR="0" lvl="0" indent="-2520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 б</a:t>
            </a:r>
            <a:r>
              <a:rPr kumimoji="0" lang="fr-FR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ó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льшей посылке средний термин взят в 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общем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смысле.</a:t>
            </a:r>
          </a:p>
          <a:p>
            <a:pPr marL="342900" marR="0" lvl="0" indent="-2520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 меньшей посылке меньший термин обозначает 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совокупность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элементов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b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класса среднего признака.</a:t>
            </a:r>
          </a:p>
          <a:p>
            <a:pPr marL="342900" marR="0" lvl="0" indent="-2520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 заключении признак </a:t>
            </a:r>
            <a:b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элемента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класса переносится на 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совокупность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элементов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класса.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00"/>
                            </p:stCondLst>
                            <p:childTnLst>
                              <p:par>
                                <p:cTn id="9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5" grpId="0" animBg="1"/>
      <p:bldP spid="26" grpId="0" animBg="1"/>
      <p:bldP spid="27" grpId="0" animBg="1"/>
      <p:bldP spid="22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build="p"/>
      <p:bldP spid="35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Содержимое 2"/>
          <p:cNvSpPr>
            <a:spLocks noGrp="1"/>
          </p:cNvSpPr>
          <p:nvPr>
            <p:ph sz="half" idx="1"/>
          </p:nvPr>
        </p:nvSpPr>
        <p:spPr>
          <a:xfrm>
            <a:off x="216000" y="4860000"/>
            <a:ext cx="4428000" cy="1908000"/>
          </a:xfrm>
        </p:spPr>
        <p:txBody>
          <a:bodyPr anchor="b" anchorCtr="0"/>
          <a:lstStyle/>
          <a:p>
            <a:pPr indent="-252000">
              <a:spcBef>
                <a:spcPts val="0"/>
              </a:spcBef>
            </a:pPr>
            <a:r>
              <a:rPr lang="ru-RU" sz="1600" b="1" dirty="0" smtClean="0">
                <a:solidFill>
                  <a:schemeClr val="bg1"/>
                </a:solidFill>
              </a:rPr>
              <a:t>Средний термин </a:t>
            </a:r>
            <a:r>
              <a:rPr lang="ru-RU" sz="1600" b="1" dirty="0" smtClean="0">
                <a:solidFill>
                  <a:srgbClr val="FF66FF"/>
                </a:solidFill>
              </a:rPr>
              <a:t>не распределён</a:t>
            </a:r>
            <a:r>
              <a:rPr lang="ru-RU" sz="1600" b="1" dirty="0" smtClean="0">
                <a:solidFill>
                  <a:schemeClr val="bg1"/>
                </a:solidFill>
              </a:rPr>
              <a:t> </a:t>
            </a:r>
            <a:br>
              <a:rPr lang="ru-RU" sz="1600" b="1" dirty="0" smtClean="0">
                <a:solidFill>
                  <a:schemeClr val="bg1"/>
                </a:solidFill>
              </a:rPr>
            </a:br>
            <a:r>
              <a:rPr lang="ru-RU" sz="1600" b="1" dirty="0" smtClean="0">
                <a:solidFill>
                  <a:schemeClr val="bg1"/>
                </a:solidFill>
              </a:rPr>
              <a:t>ни в одной из посылок: </a:t>
            </a:r>
          </a:p>
          <a:p>
            <a:pPr indent="-252000">
              <a:spcBef>
                <a:spcPts val="0"/>
              </a:spcBef>
            </a:pPr>
            <a:r>
              <a:rPr lang="ru-RU" sz="1600" b="1" dirty="0" smtClean="0">
                <a:solidFill>
                  <a:schemeClr val="bg1"/>
                </a:solidFill>
              </a:rPr>
              <a:t>в б</a:t>
            </a:r>
            <a:r>
              <a:rPr lang="fr-FR" sz="1600" b="1" dirty="0" smtClean="0">
                <a:solidFill>
                  <a:schemeClr val="bg1"/>
                </a:solidFill>
              </a:rPr>
              <a:t>ó</a:t>
            </a:r>
            <a:r>
              <a:rPr lang="ru-RU" sz="1600" b="1" dirty="0" smtClean="0">
                <a:solidFill>
                  <a:schemeClr val="bg1"/>
                </a:solidFill>
              </a:rPr>
              <a:t>льшей – как субъект </a:t>
            </a:r>
            <a:br>
              <a:rPr lang="ru-RU" sz="1600" b="1" dirty="0" smtClean="0">
                <a:solidFill>
                  <a:schemeClr val="bg1"/>
                </a:solidFill>
              </a:rPr>
            </a:br>
            <a:r>
              <a:rPr lang="ru-RU" sz="1600" b="1" dirty="0" smtClean="0">
                <a:solidFill>
                  <a:srgbClr val="00FFFF"/>
                </a:solidFill>
              </a:rPr>
              <a:t>частного</a:t>
            </a:r>
            <a:r>
              <a:rPr lang="ru-RU" sz="1600" b="1" dirty="0" smtClean="0">
                <a:solidFill>
                  <a:schemeClr val="bg1"/>
                </a:solidFill>
              </a:rPr>
              <a:t> суждения;</a:t>
            </a:r>
          </a:p>
          <a:p>
            <a:pPr indent="-252000">
              <a:spcBef>
                <a:spcPts val="0"/>
              </a:spcBef>
            </a:pPr>
            <a:r>
              <a:rPr lang="ru-RU" sz="1600" b="1" dirty="0" smtClean="0">
                <a:solidFill>
                  <a:schemeClr val="bg1"/>
                </a:solidFill>
              </a:rPr>
              <a:t>в меньшей – как предикат </a:t>
            </a:r>
            <a:r>
              <a:rPr lang="ru-RU" sz="1600" b="1" dirty="0" smtClean="0">
                <a:solidFill>
                  <a:srgbClr val="00FFFF"/>
                </a:solidFill>
              </a:rPr>
              <a:t>утвердительного</a:t>
            </a:r>
            <a:r>
              <a:rPr lang="ru-RU" sz="1600" b="1" dirty="0" smtClean="0">
                <a:solidFill>
                  <a:schemeClr val="bg1"/>
                </a:solidFill>
              </a:rPr>
              <a:t> суждения.</a:t>
            </a:r>
          </a:p>
        </p:txBody>
      </p:sp>
      <p:sp>
        <p:nvSpPr>
          <p:cNvPr id="32" name="Rectangle 2"/>
          <p:cNvSpPr>
            <a:spLocks noChangeArrowheads="1"/>
          </p:cNvSpPr>
          <p:nvPr/>
        </p:nvSpPr>
        <p:spPr bwMode="auto">
          <a:xfrm rot="1200000">
            <a:off x="5868000" y="5022000"/>
            <a:ext cx="1908000" cy="2873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36000" anchor="ctr" anchorCtr="1"/>
          <a:lstStyle/>
          <a:p>
            <a:pPr algn="ctr"/>
            <a:r>
              <a:rPr lang="ru-RU" sz="1600" b="1" baseline="0" dirty="0" smtClean="0">
                <a:solidFill>
                  <a:srgbClr val="BBE0E3"/>
                </a:solidFill>
              </a:rPr>
              <a:t>есть?</a:t>
            </a:r>
            <a:endParaRPr lang="ru-RU" sz="1600" b="1" baseline="0" dirty="0">
              <a:solidFill>
                <a:srgbClr val="BBE0E3"/>
              </a:solidFill>
            </a:endParaRPr>
          </a:p>
        </p:txBody>
      </p:sp>
      <p:sp>
        <p:nvSpPr>
          <p:cNvPr id="29" name="Rectangle 3"/>
          <p:cNvSpPr>
            <a:spLocks noChangeArrowheads="1"/>
          </p:cNvSpPr>
          <p:nvPr/>
        </p:nvSpPr>
        <p:spPr bwMode="auto">
          <a:xfrm rot="1200000">
            <a:off x="5868000" y="5022000"/>
            <a:ext cx="1908000" cy="2873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36000" anchor="ctr"/>
          <a:lstStyle/>
          <a:p>
            <a:pPr algn="ctr"/>
            <a:r>
              <a:rPr lang="ru-RU" sz="1600" b="1" baseline="0" dirty="0">
                <a:solidFill>
                  <a:srgbClr val="0000FF"/>
                </a:solidFill>
              </a:rPr>
              <a:t>средний </a:t>
            </a:r>
            <a:r>
              <a:rPr lang="ru-RU" sz="1600" b="1" baseline="0" dirty="0" smtClean="0">
                <a:solidFill>
                  <a:srgbClr val="0000FF"/>
                </a:solidFill>
              </a:rPr>
              <a:t>термин</a:t>
            </a:r>
            <a:endParaRPr lang="ru-RU" sz="1600" b="1" baseline="0" dirty="0">
              <a:solidFill>
                <a:srgbClr val="0000FF"/>
              </a:solidFill>
            </a:endParaRPr>
          </a:p>
        </p:txBody>
      </p:sp>
      <p:sp>
        <p:nvSpPr>
          <p:cNvPr id="479239" name="AutoShape 7"/>
          <p:cNvSpPr>
            <a:spLocks noChangeArrowheads="1"/>
          </p:cNvSpPr>
          <p:nvPr/>
        </p:nvSpPr>
        <p:spPr bwMode="auto">
          <a:xfrm>
            <a:off x="6083300" y="4320000"/>
            <a:ext cx="1420813" cy="504000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36000" anchor="ctr" anchorCtr="1"/>
          <a:lstStyle/>
          <a:p>
            <a:r>
              <a:rPr lang="ru-RU" sz="1600" dirty="0" smtClean="0">
                <a:solidFill>
                  <a:srgbClr val="0000FF"/>
                </a:solidFill>
              </a:rPr>
              <a:t>суть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479237" name="AutoShape 5"/>
          <p:cNvSpPr>
            <a:spLocks noChangeArrowheads="1"/>
          </p:cNvSpPr>
          <p:nvPr/>
        </p:nvSpPr>
        <p:spPr bwMode="auto">
          <a:xfrm>
            <a:off x="6084000" y="5544000"/>
            <a:ext cx="1420812" cy="504000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36000" anchor="ctr" anchorCtr="1"/>
          <a:lstStyle/>
          <a:p>
            <a:r>
              <a:rPr lang="ru-RU" sz="1600" dirty="0" smtClean="0">
                <a:solidFill>
                  <a:srgbClr val="0000FF"/>
                </a:solidFill>
              </a:rPr>
              <a:t>есть</a:t>
            </a:r>
            <a:endParaRPr lang="ru-RU" sz="1400" dirty="0">
              <a:solidFill>
                <a:srgbClr val="0000FF"/>
              </a:solidFill>
            </a:endParaRPr>
          </a:p>
        </p:txBody>
      </p:sp>
      <p:sp>
        <p:nvSpPr>
          <p:cNvPr id="479250" name="Oval 18"/>
          <p:cNvSpPr>
            <a:spLocks noChangeAspect="1" noChangeArrowheads="1"/>
          </p:cNvSpPr>
          <p:nvPr/>
        </p:nvSpPr>
        <p:spPr bwMode="auto">
          <a:xfrm>
            <a:off x="5004000" y="4032000"/>
            <a:ext cx="1080000" cy="1080000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lnSpc>
                <a:spcPct val="90000"/>
              </a:lnSpc>
            </a:pPr>
            <a:r>
              <a:rPr lang="ru-RU" sz="1400" dirty="0" smtClean="0">
                <a:solidFill>
                  <a:srgbClr val="0000FF"/>
                </a:solidFill>
              </a:rPr>
              <a:t>Некоторые</a:t>
            </a:r>
            <a:br>
              <a:rPr lang="ru-RU" sz="1400" dirty="0" smtClean="0">
                <a:solidFill>
                  <a:srgbClr val="0000FF"/>
                </a:solidFill>
              </a:rPr>
            </a:br>
            <a:r>
              <a:rPr lang="ru-RU" sz="1700" dirty="0" smtClean="0">
                <a:solidFill>
                  <a:srgbClr val="0000FF"/>
                </a:solidFill>
              </a:rPr>
              <a:t>растения</a:t>
            </a:r>
            <a:endParaRPr lang="ru-RU" sz="1700" dirty="0">
              <a:solidFill>
                <a:srgbClr val="0000FF"/>
              </a:solidFill>
            </a:endParaRPr>
          </a:p>
        </p:txBody>
      </p:sp>
      <p:sp>
        <p:nvSpPr>
          <p:cNvPr id="479251" name="Oval 19"/>
          <p:cNvSpPr>
            <a:spLocks noChangeAspect="1" noChangeArrowheads="1"/>
          </p:cNvSpPr>
          <p:nvPr/>
        </p:nvSpPr>
        <p:spPr bwMode="auto">
          <a:xfrm>
            <a:off x="7524000" y="4032000"/>
            <a:ext cx="1080001" cy="1080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1700" dirty="0" smtClean="0">
                <a:solidFill>
                  <a:srgbClr val="0000FF"/>
                </a:solidFill>
              </a:rPr>
              <a:t>деревья</a:t>
            </a:r>
            <a:endParaRPr lang="ru-RU" sz="1700" dirty="0">
              <a:solidFill>
                <a:srgbClr val="0000FF"/>
              </a:solidFill>
            </a:endParaRPr>
          </a:p>
        </p:txBody>
      </p:sp>
      <p:sp>
        <p:nvSpPr>
          <p:cNvPr id="479252" name="Oval 20"/>
          <p:cNvSpPr>
            <a:spLocks noChangeAspect="1" noChangeArrowheads="1"/>
          </p:cNvSpPr>
          <p:nvPr/>
        </p:nvSpPr>
        <p:spPr bwMode="auto">
          <a:xfrm>
            <a:off x="5004000" y="5256000"/>
            <a:ext cx="1080000" cy="1080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lnSpc>
                <a:spcPct val="90000"/>
              </a:lnSpc>
            </a:pPr>
            <a:r>
              <a:rPr lang="ru-RU" sz="1600" dirty="0" smtClean="0">
                <a:solidFill>
                  <a:srgbClr val="0000FF"/>
                </a:solidFill>
              </a:rPr>
              <a:t>Всякая</a:t>
            </a:r>
            <a:r>
              <a:rPr lang="ru-RU" sz="1400" dirty="0" smtClean="0">
                <a:solidFill>
                  <a:srgbClr val="0000FF"/>
                </a:solidFill>
              </a:rPr>
              <a:t/>
            </a:r>
            <a:br>
              <a:rPr lang="ru-RU" sz="1400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роза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479253" name="Oval 21"/>
          <p:cNvSpPr>
            <a:spLocks noChangeAspect="1" noChangeArrowheads="1"/>
          </p:cNvSpPr>
          <p:nvPr/>
        </p:nvSpPr>
        <p:spPr bwMode="auto">
          <a:xfrm>
            <a:off x="7524000" y="5256000"/>
            <a:ext cx="1080001" cy="1080000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1700" dirty="0" smtClean="0">
                <a:solidFill>
                  <a:srgbClr val="0000FF"/>
                </a:solidFill>
              </a:rPr>
              <a:t>растение</a:t>
            </a:r>
            <a:endParaRPr lang="ru-RU" sz="1700" dirty="0">
              <a:solidFill>
                <a:srgbClr val="0000FF"/>
              </a:solidFill>
            </a:endParaRPr>
          </a:p>
        </p:txBody>
      </p:sp>
      <p:sp>
        <p:nvSpPr>
          <p:cNvPr id="479259" name="Rectangle 27"/>
          <p:cNvSpPr>
            <a:spLocks noChangeArrowheads="1"/>
          </p:cNvSpPr>
          <p:nvPr/>
        </p:nvSpPr>
        <p:spPr bwMode="auto">
          <a:xfrm>
            <a:off x="5004000" y="6480000"/>
            <a:ext cx="3600000" cy="288000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36000" anchor="ctr" anchorCtr="1"/>
          <a:lstStyle/>
          <a:p>
            <a:r>
              <a:rPr lang="ru-RU" sz="1600" dirty="0" smtClean="0">
                <a:solidFill>
                  <a:srgbClr val="FF0000"/>
                </a:solidFill>
              </a:rPr>
              <a:t>Ничего из посылок не следует</a:t>
            </a:r>
            <a:endParaRPr lang="ru-RU" dirty="0">
              <a:solidFill>
                <a:srgbClr val="FF0000"/>
              </a:solidFill>
            </a:endParaRPr>
          </a:p>
        </p:txBody>
      </p:sp>
      <p:cxnSp>
        <p:nvCxnSpPr>
          <p:cNvPr id="36" name="Прямая соединительная линия 35"/>
          <p:cNvCxnSpPr>
            <a:cxnSpLocks noChangeShapeType="1"/>
          </p:cNvCxnSpPr>
          <p:nvPr/>
        </p:nvCxnSpPr>
        <p:spPr bwMode="auto">
          <a:xfrm>
            <a:off x="5004000" y="4032000"/>
            <a:ext cx="3600000" cy="2736000"/>
          </a:xfrm>
          <a:prstGeom prst="lin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38" name="Прямая соединительная линия 37"/>
          <p:cNvCxnSpPr>
            <a:cxnSpLocks noChangeShapeType="1"/>
          </p:cNvCxnSpPr>
          <p:nvPr/>
        </p:nvCxnSpPr>
        <p:spPr bwMode="auto">
          <a:xfrm rot="-4500000">
            <a:off x="5004000" y="4032000"/>
            <a:ext cx="3600000" cy="2736000"/>
          </a:xfrm>
          <a:prstGeom prst="lin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</p:spPr>
      </p:cxnSp>
      <p:sp>
        <p:nvSpPr>
          <p:cNvPr id="41" name="Rectangle 2"/>
          <p:cNvSpPr>
            <a:spLocks noGrp="1" noChangeArrowheads="1"/>
          </p:cNvSpPr>
          <p:nvPr>
            <p:ph type="title"/>
          </p:nvPr>
        </p:nvSpPr>
        <p:spPr>
          <a:xfrm>
            <a:off x="252000" y="273600"/>
            <a:ext cx="8640000" cy="1143000"/>
          </a:xfrm>
          <a:noFill/>
        </p:spPr>
        <p:txBody>
          <a:bodyPr/>
          <a:lstStyle/>
          <a:p>
            <a:pPr lvl="1" eaLnBrk="1" hangingPunct="1"/>
            <a:r>
              <a:rPr lang="ru-RU" sz="3200" b="1" dirty="0" smtClean="0">
                <a:solidFill>
                  <a:schemeClr val="bg1"/>
                </a:solidFill>
                <a:cs typeface="Arial" charset="0"/>
              </a:rPr>
              <a:t>«Не следует» </a:t>
            </a:r>
            <a:r>
              <a:rPr lang="ru-RU" sz="3200" b="1" dirty="0" smtClean="0">
                <a:solidFill>
                  <a:schemeClr val="bg1"/>
                </a:solidFill>
              </a:rPr>
              <a:t/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Ошибка нераспределённого среднего термина</a:t>
            </a:r>
            <a:endParaRPr lang="ru-RU" b="1" dirty="0" smtClean="0">
              <a:solidFill>
                <a:schemeClr val="bg1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52000" y="2556000"/>
            <a:ext cx="8856504" cy="1476000"/>
          </a:xfrm>
          <a:prstGeom prst="rect">
            <a:avLst/>
          </a:prstGeom>
          <a:noFill/>
        </p:spPr>
        <p:txBody>
          <a:bodyPr wrap="square" rtlCol="0" anchor="ctr" anchorCtr="1">
            <a:noAutofit/>
          </a:bodyPr>
          <a:lstStyle/>
          <a:p>
            <a:pPr algn="l">
              <a:lnSpc>
                <a:spcPct val="95000"/>
              </a:lnSpc>
            </a:pPr>
            <a:r>
              <a:rPr lang="ru-RU" sz="1600" dirty="0" smtClean="0"/>
              <a:t>Ошибка </a:t>
            </a:r>
            <a:r>
              <a:rPr lang="ru-RU" sz="1600" dirty="0" smtClean="0">
                <a:solidFill>
                  <a:srgbClr val="FF66FF"/>
                </a:solidFill>
              </a:rPr>
              <a:t>нераспределённого среднего термина</a:t>
            </a:r>
            <a:r>
              <a:rPr lang="ru-RU" sz="1600" dirty="0" smtClean="0"/>
              <a:t> возникает в силлогистике, если</a:t>
            </a:r>
          </a:p>
          <a:p>
            <a:pPr marL="342900" indent="-342900" algn="l">
              <a:lnSpc>
                <a:spcPct val="95000"/>
              </a:lnSpc>
            </a:pPr>
            <a:r>
              <a:rPr lang="ru-RU" sz="1600" dirty="0" smtClean="0"/>
              <a:t>1) в 1-й фигуре б</a:t>
            </a:r>
            <a:r>
              <a:rPr lang="fr-FR" sz="1600" dirty="0" smtClean="0"/>
              <a:t>ó</a:t>
            </a:r>
            <a:r>
              <a:rPr lang="ru-RU" sz="1600" dirty="0" smtClean="0"/>
              <a:t>льшая посылка – частное суждение; </a:t>
            </a:r>
          </a:p>
          <a:p>
            <a:pPr marL="342900" indent="-342900" algn="l">
              <a:lnSpc>
                <a:spcPct val="95000"/>
              </a:lnSpc>
            </a:pPr>
            <a:r>
              <a:rPr lang="ru-RU" sz="1600" dirty="0" smtClean="0"/>
              <a:t>2) во 2-й фигуре обе посылки – утвердительные суждения;</a:t>
            </a:r>
          </a:p>
          <a:p>
            <a:pPr marL="342900" indent="-342900" algn="l">
              <a:lnSpc>
                <a:spcPct val="95000"/>
              </a:lnSpc>
            </a:pPr>
            <a:r>
              <a:rPr lang="ru-RU" sz="1600" dirty="0" smtClean="0"/>
              <a:t>3) в 3-й фигуре обе посылки – частные суждения;</a:t>
            </a:r>
          </a:p>
          <a:p>
            <a:pPr marL="342900" indent="-342900" algn="l">
              <a:lnSpc>
                <a:spcPct val="95000"/>
              </a:lnSpc>
            </a:pPr>
            <a:r>
              <a:rPr lang="ru-RU" sz="1600" dirty="0" smtClean="0"/>
              <a:t>4) в 4-й фигуре при утвердительной б</a:t>
            </a:r>
            <a:r>
              <a:rPr lang="fr-FR" sz="1600" dirty="0" smtClean="0"/>
              <a:t>ó</a:t>
            </a:r>
            <a:r>
              <a:rPr lang="ru-RU" sz="1600" dirty="0" smtClean="0"/>
              <a:t>льшей посылке меньшая – частное суждение.</a:t>
            </a:r>
            <a:endParaRPr lang="ru-RU" sz="1600" dirty="0"/>
          </a:p>
        </p:txBody>
      </p:sp>
      <p:sp>
        <p:nvSpPr>
          <p:cNvPr id="44" name="Rectangle 16"/>
          <p:cNvSpPr txBox="1">
            <a:spLocks noChangeArrowheads="1"/>
          </p:cNvSpPr>
          <p:nvPr/>
        </p:nvSpPr>
        <p:spPr bwMode="auto">
          <a:xfrm>
            <a:off x="216000" y="4032000"/>
            <a:ext cx="3744000" cy="86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000" indent="-252000" algn="l">
              <a:spcBef>
                <a:spcPts val="384"/>
              </a:spcBef>
              <a:buClr>
                <a:schemeClr val="bg1"/>
              </a:buClr>
              <a:buFontTx/>
              <a:buChar char="•"/>
              <a:defRPr/>
            </a:pPr>
            <a:r>
              <a:rPr lang="ru-RU" sz="1600" b="1" kern="0" dirty="0" smtClean="0">
                <a:latin typeface="+mn-lt"/>
              </a:rPr>
              <a:t>Вид умозаключения</a:t>
            </a:r>
            <a:r>
              <a:rPr lang="en-US" sz="1600" b="1" kern="0" dirty="0" smtClean="0">
                <a:latin typeface="+mn-lt"/>
              </a:rPr>
              <a:t>:</a:t>
            </a:r>
            <a:r>
              <a:rPr lang="ru-RU" sz="1600" kern="0" dirty="0" smtClean="0">
                <a:latin typeface="+mn-lt"/>
              </a:rPr>
              <a:t> </a:t>
            </a:r>
            <a:r>
              <a:rPr lang="ru-RU" sz="1600" b="1" kern="0" dirty="0" smtClean="0">
                <a:solidFill>
                  <a:srgbClr val="00FFFF"/>
                </a:solidFill>
                <a:latin typeface="+mn-lt"/>
              </a:rPr>
              <a:t>простой категорический силлогизм</a:t>
            </a:r>
            <a:endParaRPr lang="en-US" sz="1600" b="1" kern="0" dirty="0" smtClean="0">
              <a:solidFill>
                <a:srgbClr val="00FFFF"/>
              </a:solidFill>
              <a:latin typeface="+mn-lt"/>
            </a:endParaRPr>
          </a:p>
          <a:p>
            <a:pPr marL="342000" indent="-252000" algn="l">
              <a:spcBef>
                <a:spcPts val="384"/>
              </a:spcBef>
              <a:buClr>
                <a:schemeClr val="bg1"/>
              </a:buClr>
              <a:buFontTx/>
              <a:buChar char="•"/>
              <a:defRPr/>
            </a:pPr>
            <a:r>
              <a:rPr lang="ru-RU" sz="1600" b="1" kern="0" dirty="0" smtClean="0">
                <a:latin typeface="+mn-lt"/>
              </a:rPr>
              <a:t>Фигура</a:t>
            </a:r>
            <a:r>
              <a:rPr lang="en-US" sz="1600" b="1" kern="0" dirty="0" smtClean="0">
                <a:latin typeface="+mn-lt"/>
              </a:rPr>
              <a:t>: </a:t>
            </a:r>
            <a:r>
              <a:rPr lang="ru-RU" sz="1600" b="1" kern="0" dirty="0" smtClean="0">
                <a:solidFill>
                  <a:srgbClr val="00FFFF"/>
                </a:solidFill>
                <a:latin typeface="+mn-lt"/>
              </a:rPr>
              <a:t>первая</a:t>
            </a:r>
            <a:endParaRPr lang="en-US" sz="1600" b="1" kern="0" dirty="0" smtClean="0">
              <a:solidFill>
                <a:srgbClr val="00FFFF"/>
              </a:solidFill>
              <a:latin typeface="+mn-lt"/>
            </a:endParaRPr>
          </a:p>
        </p:txBody>
      </p:sp>
      <p:sp>
        <p:nvSpPr>
          <p:cNvPr id="18" name="Text Box 5"/>
          <p:cNvSpPr txBox="1">
            <a:spLocks noChangeArrowheads="1"/>
          </p:cNvSpPr>
          <p:nvPr/>
        </p:nvSpPr>
        <p:spPr bwMode="auto">
          <a:xfrm>
            <a:off x="432000" y="1476000"/>
            <a:ext cx="8280000" cy="1080000"/>
          </a:xfrm>
          <a:prstGeom prst="rect">
            <a:avLst/>
          </a:prstGeom>
          <a:noFill/>
          <a:ln w="9525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r>
              <a:rPr lang="ru-RU" dirty="0" smtClean="0">
                <a:solidFill>
                  <a:srgbClr val="FFFF00"/>
                </a:solidFill>
                <a:cs typeface="Arial" charset="0"/>
              </a:rPr>
              <a:t>Нераспределённость среднего термина </a:t>
            </a:r>
            <a:r>
              <a:rPr lang="en-US" dirty="0" smtClean="0">
                <a:solidFill>
                  <a:srgbClr val="FFFF00"/>
                </a:solidFill>
                <a:cs typeface="Arial" charset="0"/>
              </a:rPr>
              <a:t/>
            </a:r>
            <a:br>
              <a:rPr lang="en-US" dirty="0" smtClean="0">
                <a:solidFill>
                  <a:srgbClr val="FFFF00"/>
                </a:solidFill>
                <a:cs typeface="Arial" charset="0"/>
              </a:rPr>
            </a:br>
            <a:r>
              <a:rPr lang="ru-RU" sz="1600" dirty="0" smtClean="0"/>
              <a:t>логически равнозначна ошибке </a:t>
            </a:r>
            <a:r>
              <a:rPr lang="ru-RU" sz="1600" dirty="0" smtClean="0">
                <a:solidFill>
                  <a:srgbClr val="FF66FF"/>
                </a:solidFill>
              </a:rPr>
              <a:t>учетверения терминов</a:t>
            </a:r>
            <a:r>
              <a:rPr lang="ru-RU" sz="1600" dirty="0" smtClean="0"/>
              <a:t>,</a:t>
            </a:r>
            <a:r>
              <a:rPr lang="ru-RU" sz="1600" dirty="0" smtClean="0">
                <a:solidFill>
                  <a:srgbClr val="FF66FF"/>
                </a:solidFill>
              </a:rPr>
              <a:t> </a:t>
            </a:r>
            <a:r>
              <a:rPr lang="ru-RU" sz="1600" dirty="0" smtClean="0"/>
              <a:t>поскольку в этом случае крайние термины могут оказаться связанными с частями объёма среднего термина, не имеющими общих элементов, т. е. </a:t>
            </a:r>
            <a:r>
              <a:rPr lang="ru-RU" sz="1600" dirty="0" smtClean="0">
                <a:solidFill>
                  <a:srgbClr val="00FFFF"/>
                </a:solidFill>
              </a:rPr>
              <a:t>с разными понятиями</a:t>
            </a:r>
            <a:r>
              <a:rPr lang="ru-RU" sz="1600" dirty="0" smtClean="0"/>
              <a:t>.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3000" fill="hold"/>
                                        <p:tgtEl>
                                          <p:spTgt spid="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0" fill="hold"/>
                                        <p:tgtEl>
                                          <p:spTgt spid="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000"/>
                            </p:stCondLst>
                            <p:childTnLst>
                              <p:par>
                                <p:cTn id="52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3000" fill="hold"/>
                                        <p:tgtEl>
                                          <p:spTgt spid="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000" fill="hold"/>
                                        <p:tgtEl>
                                          <p:spTgt spid="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0" dur="1000"/>
                                        <p:tgtEl>
                                          <p:spTgt spid="479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792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792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792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79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500"/>
                            </p:stCondLst>
                            <p:childTnLst>
                              <p:par>
                                <p:cTn id="6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1" dur="1000"/>
                                        <p:tgtEl>
                                          <p:spTgt spid="479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500"/>
                            </p:stCondLst>
                            <p:childTnLst>
                              <p:par>
                                <p:cTn id="73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5" dur="1000"/>
                                        <p:tgtEl>
                                          <p:spTgt spid="479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500"/>
                            </p:stCondLst>
                            <p:childTnLst>
                              <p:par>
                                <p:cTn id="7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792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792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792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79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000"/>
                            </p:stCondLst>
                            <p:childTnLst>
                              <p:par>
                                <p:cTn id="84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6" dur="1000"/>
                                        <p:tgtEl>
                                          <p:spTgt spid="479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0"/>
                            </p:stCondLst>
                            <p:childTnLst>
                              <p:par>
                                <p:cTn id="88" presetID="17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2400000">
                                      <p:cBhvr>
                                        <p:cTn id="10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000"/>
                            </p:stCondLst>
                            <p:childTnLst>
                              <p:par>
                                <p:cTn id="102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3000" fill="hold"/>
                                        <p:tgtEl>
                                          <p:spTgt spid="479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3000" fill="hold"/>
                                        <p:tgtEl>
                                          <p:spTgt spid="479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uild="p"/>
      <p:bldP spid="32" grpId="0" animBg="1"/>
      <p:bldP spid="32" grpId="1" animBg="1"/>
      <p:bldP spid="32" grpId="2" animBg="1"/>
      <p:bldP spid="29" grpId="0" animBg="1"/>
      <p:bldP spid="29" grpId="1" animBg="1"/>
      <p:bldP spid="479239" grpId="0" animBg="1"/>
      <p:bldP spid="479237" grpId="0" animBg="1"/>
      <p:bldP spid="479250" grpId="0" animBg="1"/>
      <p:bldP spid="479251" grpId="0" animBg="1"/>
      <p:bldP spid="479252" grpId="0" animBg="1"/>
      <p:bldP spid="479253" grpId="0" animBg="1"/>
      <p:bldP spid="479259" grpId="0" animBg="1"/>
      <p:bldP spid="43" grpId="0" build="p"/>
      <p:bldP spid="44" grpId="0" build="p"/>
      <p:bldP spid="18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9239" name="AutoShape 7"/>
          <p:cNvSpPr>
            <a:spLocks noChangeArrowheads="1"/>
          </p:cNvSpPr>
          <p:nvPr/>
        </p:nvSpPr>
        <p:spPr bwMode="auto">
          <a:xfrm>
            <a:off x="6083300" y="4320000"/>
            <a:ext cx="1420813" cy="504000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36000" anchor="ctr" anchorCtr="1"/>
          <a:lstStyle/>
          <a:p>
            <a:r>
              <a:rPr lang="ru-RU" sz="1600" dirty="0" smtClean="0">
                <a:solidFill>
                  <a:srgbClr val="0000FF"/>
                </a:solidFill>
              </a:rPr>
              <a:t>есть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479237" name="AutoShape 5"/>
          <p:cNvSpPr>
            <a:spLocks noChangeArrowheads="1"/>
          </p:cNvSpPr>
          <p:nvPr/>
        </p:nvSpPr>
        <p:spPr bwMode="auto">
          <a:xfrm>
            <a:off x="6084000" y="5544000"/>
            <a:ext cx="1420812" cy="504000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36000" anchor="ctr" anchorCtr="1"/>
          <a:lstStyle/>
          <a:p>
            <a:r>
              <a:rPr lang="ru-RU" sz="1600" dirty="0" smtClean="0">
                <a:solidFill>
                  <a:srgbClr val="0000FF"/>
                </a:solidFill>
              </a:rPr>
              <a:t>есть</a:t>
            </a:r>
            <a:endParaRPr lang="ru-RU" sz="1400" dirty="0">
              <a:solidFill>
                <a:srgbClr val="0000FF"/>
              </a:solidFill>
            </a:endParaRPr>
          </a:p>
        </p:txBody>
      </p:sp>
      <p:sp>
        <p:nvSpPr>
          <p:cNvPr id="479250" name="Oval 18"/>
          <p:cNvSpPr>
            <a:spLocks noChangeAspect="1" noChangeArrowheads="1"/>
          </p:cNvSpPr>
          <p:nvPr/>
        </p:nvSpPr>
        <p:spPr bwMode="auto">
          <a:xfrm>
            <a:off x="5004000" y="4032000"/>
            <a:ext cx="1080000" cy="1080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lnSpc>
                <a:spcPct val="90000"/>
              </a:lnSpc>
            </a:pPr>
            <a:r>
              <a:rPr lang="ru-RU" sz="1600" dirty="0" smtClean="0">
                <a:solidFill>
                  <a:srgbClr val="0000FF"/>
                </a:solidFill>
              </a:rPr>
              <a:t>Всякий</a:t>
            </a:r>
            <a:br>
              <a:rPr lang="ru-RU" sz="1600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москвич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479251" name="Oval 19"/>
          <p:cNvSpPr>
            <a:spLocks noChangeAspect="1" noChangeArrowheads="1"/>
          </p:cNvSpPr>
          <p:nvPr/>
        </p:nvSpPr>
        <p:spPr bwMode="auto">
          <a:xfrm>
            <a:off x="7524000" y="4032000"/>
            <a:ext cx="1080001" cy="1080000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человек</a:t>
            </a:r>
            <a:endParaRPr lang="ru-RU" sz="2400" dirty="0">
              <a:solidFill>
                <a:srgbClr val="0000FF"/>
              </a:solidFill>
            </a:endParaRPr>
          </a:p>
        </p:txBody>
      </p:sp>
      <p:sp>
        <p:nvSpPr>
          <p:cNvPr id="479252" name="Oval 20"/>
          <p:cNvSpPr>
            <a:spLocks noChangeAspect="1" noChangeArrowheads="1"/>
          </p:cNvSpPr>
          <p:nvPr/>
        </p:nvSpPr>
        <p:spPr bwMode="auto">
          <a:xfrm>
            <a:off x="5004000" y="5256000"/>
            <a:ext cx="1080000" cy="1080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lnSpc>
                <a:spcPct val="90000"/>
              </a:lnSpc>
            </a:pPr>
            <a:r>
              <a:rPr lang="ru-RU" sz="1600" dirty="0" smtClean="0">
                <a:solidFill>
                  <a:srgbClr val="0000FF"/>
                </a:solidFill>
              </a:rPr>
              <a:t>Всякий</a:t>
            </a:r>
            <a:r>
              <a:rPr lang="ru-RU" sz="1400" dirty="0" smtClean="0">
                <a:solidFill>
                  <a:srgbClr val="0000FF"/>
                </a:solidFill>
              </a:rPr>
              <a:t/>
            </a:r>
            <a:br>
              <a:rPr lang="ru-RU" sz="1400" dirty="0" smtClean="0">
                <a:solidFill>
                  <a:srgbClr val="0000FF"/>
                </a:solidFill>
              </a:rPr>
            </a:br>
            <a:r>
              <a:rPr lang="ru-RU" sz="1600" spc="-40" dirty="0" smtClean="0">
                <a:solidFill>
                  <a:srgbClr val="0000FF"/>
                </a:solidFill>
              </a:rPr>
              <a:t>парижанин</a:t>
            </a:r>
            <a:endParaRPr lang="ru-RU" sz="1700" spc="-40" dirty="0">
              <a:solidFill>
                <a:srgbClr val="0000FF"/>
              </a:solidFill>
            </a:endParaRPr>
          </a:p>
        </p:txBody>
      </p:sp>
      <p:sp>
        <p:nvSpPr>
          <p:cNvPr id="479253" name="Oval 21"/>
          <p:cNvSpPr>
            <a:spLocks noChangeAspect="1" noChangeArrowheads="1"/>
          </p:cNvSpPr>
          <p:nvPr/>
        </p:nvSpPr>
        <p:spPr bwMode="auto">
          <a:xfrm>
            <a:off x="7524000" y="5256000"/>
            <a:ext cx="1080001" cy="1080000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человек</a:t>
            </a:r>
            <a:endParaRPr lang="ru-RU" sz="2400" dirty="0">
              <a:solidFill>
                <a:srgbClr val="0000FF"/>
              </a:solidFill>
            </a:endParaRPr>
          </a:p>
        </p:txBody>
      </p:sp>
      <p:sp>
        <p:nvSpPr>
          <p:cNvPr id="479259" name="Rectangle 27"/>
          <p:cNvSpPr>
            <a:spLocks noChangeArrowheads="1"/>
          </p:cNvSpPr>
          <p:nvPr/>
        </p:nvSpPr>
        <p:spPr bwMode="auto">
          <a:xfrm>
            <a:off x="5004000" y="6480000"/>
            <a:ext cx="3600000" cy="288000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36000" anchor="ctr" anchorCtr="1"/>
          <a:lstStyle/>
          <a:p>
            <a:r>
              <a:rPr lang="ru-RU" sz="1600" dirty="0" smtClean="0">
                <a:solidFill>
                  <a:srgbClr val="FF0000"/>
                </a:solidFill>
              </a:rPr>
              <a:t>Ничего из посылок не следует</a:t>
            </a:r>
            <a:endParaRPr lang="ru-RU" dirty="0">
              <a:solidFill>
                <a:srgbClr val="FF0000"/>
              </a:solidFill>
            </a:endParaRPr>
          </a:p>
        </p:txBody>
      </p:sp>
      <p:cxnSp>
        <p:nvCxnSpPr>
          <p:cNvPr id="36" name="Прямая соединительная линия 35"/>
          <p:cNvCxnSpPr>
            <a:cxnSpLocks noChangeShapeType="1"/>
          </p:cNvCxnSpPr>
          <p:nvPr/>
        </p:nvCxnSpPr>
        <p:spPr bwMode="auto">
          <a:xfrm>
            <a:off x="5004000" y="4032000"/>
            <a:ext cx="3600000" cy="2736000"/>
          </a:xfrm>
          <a:prstGeom prst="lin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38" name="Прямая соединительная линия 37"/>
          <p:cNvCxnSpPr>
            <a:cxnSpLocks noChangeShapeType="1"/>
          </p:cNvCxnSpPr>
          <p:nvPr/>
        </p:nvCxnSpPr>
        <p:spPr bwMode="auto">
          <a:xfrm rot="-4500000">
            <a:off x="5004000" y="4032000"/>
            <a:ext cx="3600000" cy="2736000"/>
          </a:xfrm>
          <a:prstGeom prst="lin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</p:spPr>
      </p:cxnSp>
      <p:sp>
        <p:nvSpPr>
          <p:cNvPr id="41" name="Rectangle 2"/>
          <p:cNvSpPr>
            <a:spLocks noGrp="1" noChangeArrowheads="1"/>
          </p:cNvSpPr>
          <p:nvPr>
            <p:ph type="title"/>
          </p:nvPr>
        </p:nvSpPr>
        <p:spPr>
          <a:xfrm>
            <a:off x="252000" y="273600"/>
            <a:ext cx="8640000" cy="1143000"/>
          </a:xfrm>
          <a:noFill/>
        </p:spPr>
        <p:txBody>
          <a:bodyPr/>
          <a:lstStyle/>
          <a:p>
            <a:pPr lvl="1" eaLnBrk="1" hangingPunct="1"/>
            <a:r>
              <a:rPr lang="ru-RU" sz="3200" b="1" dirty="0" smtClean="0">
                <a:solidFill>
                  <a:schemeClr val="bg1"/>
                </a:solidFill>
                <a:cs typeface="Arial" charset="0"/>
              </a:rPr>
              <a:t>«Не следует» </a:t>
            </a:r>
            <a:r>
              <a:rPr lang="ru-RU" sz="3200" b="1" dirty="0" smtClean="0">
                <a:solidFill>
                  <a:schemeClr val="bg1"/>
                </a:solidFill>
              </a:rPr>
              <a:t/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Ошибка нераспределённого среднего термина</a:t>
            </a:r>
            <a:endParaRPr lang="ru-RU" b="1" dirty="0" smtClean="0">
              <a:solidFill>
                <a:schemeClr val="bg1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16000" y="2556000"/>
            <a:ext cx="8928000" cy="1476000"/>
          </a:xfrm>
          <a:prstGeom prst="rect">
            <a:avLst/>
          </a:prstGeom>
          <a:noFill/>
        </p:spPr>
        <p:txBody>
          <a:bodyPr wrap="square" rtlCol="0" anchor="ctr" anchorCtr="1">
            <a:noAutofit/>
          </a:bodyPr>
          <a:lstStyle/>
          <a:p>
            <a:pPr algn="l">
              <a:lnSpc>
                <a:spcPct val="95000"/>
              </a:lnSpc>
            </a:pPr>
            <a:r>
              <a:rPr lang="ru-RU" sz="1600" dirty="0" smtClean="0"/>
              <a:t>Ошибка </a:t>
            </a:r>
            <a:r>
              <a:rPr lang="ru-RU" sz="1600" dirty="0" smtClean="0">
                <a:solidFill>
                  <a:srgbClr val="FF66FF"/>
                </a:solidFill>
              </a:rPr>
              <a:t>нераспределённого среднего термина</a:t>
            </a:r>
            <a:r>
              <a:rPr lang="ru-RU" sz="1600" dirty="0" smtClean="0"/>
              <a:t> возникает в силлогистике, если</a:t>
            </a:r>
          </a:p>
          <a:p>
            <a:pPr marL="342900" indent="-342900" algn="l">
              <a:lnSpc>
                <a:spcPct val="95000"/>
              </a:lnSpc>
            </a:pPr>
            <a:r>
              <a:rPr lang="ru-RU" sz="1600" dirty="0" smtClean="0"/>
              <a:t>1) в 1-й фигуре б</a:t>
            </a:r>
            <a:r>
              <a:rPr lang="fr-FR" sz="1600" dirty="0" smtClean="0"/>
              <a:t>ó</a:t>
            </a:r>
            <a:r>
              <a:rPr lang="ru-RU" sz="1600" dirty="0" smtClean="0"/>
              <a:t>льшая посылка – частное суждение; </a:t>
            </a:r>
          </a:p>
          <a:p>
            <a:pPr marL="342900" indent="-342900" algn="l">
              <a:lnSpc>
                <a:spcPct val="95000"/>
              </a:lnSpc>
            </a:pPr>
            <a:r>
              <a:rPr lang="ru-RU" sz="1600" dirty="0" smtClean="0"/>
              <a:t>2) во 2-й фигуре обе посылки – утвердительные суждения;</a:t>
            </a:r>
          </a:p>
          <a:p>
            <a:pPr marL="342900" indent="-342900" algn="l">
              <a:lnSpc>
                <a:spcPct val="95000"/>
              </a:lnSpc>
            </a:pPr>
            <a:r>
              <a:rPr lang="ru-RU" sz="1600" dirty="0" smtClean="0"/>
              <a:t>3) в 3-й фигуре обе посылки – частные суждения;</a:t>
            </a:r>
          </a:p>
          <a:p>
            <a:pPr marL="342900" indent="-342900" algn="l">
              <a:lnSpc>
                <a:spcPct val="95000"/>
              </a:lnSpc>
            </a:pPr>
            <a:r>
              <a:rPr lang="ru-RU" sz="1600" dirty="0" smtClean="0"/>
              <a:t>4) в 4-й фигуре при утвердительной б</a:t>
            </a:r>
            <a:r>
              <a:rPr lang="fr-FR" sz="1600" dirty="0" smtClean="0"/>
              <a:t>ó</a:t>
            </a:r>
            <a:r>
              <a:rPr lang="ru-RU" sz="1600" dirty="0" smtClean="0"/>
              <a:t>льшей посылке меньшая – частное суждение.</a:t>
            </a:r>
            <a:endParaRPr lang="ru-RU" sz="1600" dirty="0"/>
          </a:p>
        </p:txBody>
      </p:sp>
      <p:sp>
        <p:nvSpPr>
          <p:cNvPr id="44" name="Rectangle 16"/>
          <p:cNvSpPr txBox="1">
            <a:spLocks noChangeArrowheads="1"/>
          </p:cNvSpPr>
          <p:nvPr/>
        </p:nvSpPr>
        <p:spPr bwMode="auto">
          <a:xfrm>
            <a:off x="216000" y="4032000"/>
            <a:ext cx="3744000" cy="86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000" indent="-252000" algn="l">
              <a:spcBef>
                <a:spcPts val="384"/>
              </a:spcBef>
              <a:buClr>
                <a:schemeClr val="bg1"/>
              </a:buClr>
              <a:buFontTx/>
              <a:buChar char="•"/>
              <a:defRPr/>
            </a:pPr>
            <a:r>
              <a:rPr lang="ru-RU" sz="1600" b="1" kern="0" dirty="0" smtClean="0">
                <a:latin typeface="+mn-lt"/>
              </a:rPr>
              <a:t>Вид умозаключения</a:t>
            </a:r>
            <a:r>
              <a:rPr lang="en-US" sz="1600" b="1" kern="0" dirty="0" smtClean="0">
                <a:latin typeface="+mn-lt"/>
              </a:rPr>
              <a:t>:</a:t>
            </a:r>
            <a:r>
              <a:rPr lang="ru-RU" sz="1600" kern="0" dirty="0" smtClean="0">
                <a:latin typeface="+mn-lt"/>
              </a:rPr>
              <a:t> </a:t>
            </a:r>
            <a:r>
              <a:rPr lang="ru-RU" sz="1600" b="1" kern="0" dirty="0" smtClean="0">
                <a:solidFill>
                  <a:srgbClr val="00FFFF"/>
                </a:solidFill>
                <a:latin typeface="+mn-lt"/>
              </a:rPr>
              <a:t>простой категорический силлогизм</a:t>
            </a:r>
            <a:endParaRPr lang="en-US" sz="1600" b="1" kern="0" dirty="0" smtClean="0">
              <a:solidFill>
                <a:srgbClr val="00FFFF"/>
              </a:solidFill>
              <a:latin typeface="+mn-lt"/>
            </a:endParaRPr>
          </a:p>
          <a:p>
            <a:pPr marL="342000" indent="-252000" algn="l">
              <a:spcBef>
                <a:spcPct val="20000"/>
              </a:spcBef>
              <a:buClr>
                <a:schemeClr val="bg1"/>
              </a:buClr>
              <a:buFontTx/>
              <a:buChar char="•"/>
              <a:defRPr/>
            </a:pPr>
            <a:r>
              <a:rPr lang="ru-RU" sz="1600" b="1" kern="0" dirty="0" smtClean="0">
                <a:latin typeface="+mn-lt"/>
              </a:rPr>
              <a:t>Фигура</a:t>
            </a:r>
            <a:r>
              <a:rPr lang="en-US" sz="1600" b="1" kern="0" dirty="0" smtClean="0">
                <a:latin typeface="+mn-lt"/>
              </a:rPr>
              <a:t>: </a:t>
            </a:r>
            <a:r>
              <a:rPr lang="ru-RU" sz="1600" b="1" kern="0" dirty="0" smtClean="0">
                <a:solidFill>
                  <a:srgbClr val="00FFFF"/>
                </a:solidFill>
                <a:latin typeface="+mn-lt"/>
              </a:rPr>
              <a:t>вторая</a:t>
            </a:r>
            <a:endParaRPr lang="en-US" sz="1600" b="1" kern="0" dirty="0" smtClean="0">
              <a:solidFill>
                <a:srgbClr val="00FFFF"/>
              </a:solidFill>
              <a:latin typeface="+mn-lt"/>
            </a:endParaRPr>
          </a:p>
        </p:txBody>
      </p:sp>
      <p:sp>
        <p:nvSpPr>
          <p:cNvPr id="17" name="Rectangle 14"/>
          <p:cNvSpPr>
            <a:spLocks noChangeArrowheads="1"/>
          </p:cNvSpPr>
          <p:nvPr/>
        </p:nvSpPr>
        <p:spPr bwMode="auto">
          <a:xfrm rot="5400000">
            <a:off x="7632000" y="4968000"/>
            <a:ext cx="792000" cy="432000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b" anchorCtr="0"/>
          <a:lstStyle/>
          <a:p>
            <a:pPr algn="ctr">
              <a:lnSpc>
                <a:spcPct val="75000"/>
              </a:lnSpc>
            </a:pPr>
            <a:r>
              <a:rPr lang="ru-RU" sz="1400" dirty="0">
                <a:solidFill>
                  <a:srgbClr val="0000FF"/>
                </a:solidFill>
              </a:rPr>
              <a:t>средний</a:t>
            </a:r>
            <a:br>
              <a:rPr lang="ru-RU" sz="1400" dirty="0">
                <a:solidFill>
                  <a:srgbClr val="0000FF"/>
                </a:solidFill>
              </a:rPr>
            </a:br>
            <a:r>
              <a:rPr lang="ru-RU" sz="1400" dirty="0">
                <a:solidFill>
                  <a:srgbClr val="0000FF"/>
                </a:solidFill>
              </a:rPr>
              <a:t>термин</a:t>
            </a:r>
          </a:p>
        </p:txBody>
      </p:sp>
      <p:sp>
        <p:nvSpPr>
          <p:cNvPr id="18" name="Rectangle 15"/>
          <p:cNvSpPr>
            <a:spLocks noChangeArrowheads="1"/>
          </p:cNvSpPr>
          <p:nvPr/>
        </p:nvSpPr>
        <p:spPr bwMode="auto">
          <a:xfrm rot="-5400000">
            <a:off x="5148000" y="4968000"/>
            <a:ext cx="792000" cy="432000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400" dirty="0" smtClean="0">
                <a:solidFill>
                  <a:srgbClr val="FF0000"/>
                </a:solidFill>
              </a:rPr>
              <a:t>есть?</a:t>
            </a:r>
            <a:endParaRPr lang="ru-RU" sz="1400" dirty="0">
              <a:solidFill>
                <a:srgbClr val="FF0000"/>
              </a:solidFill>
            </a:endParaRPr>
          </a:p>
        </p:txBody>
      </p:sp>
      <p:sp>
        <p:nvSpPr>
          <p:cNvPr id="19" name="Содержимое 2"/>
          <p:cNvSpPr>
            <a:spLocks noGrp="1"/>
          </p:cNvSpPr>
          <p:nvPr>
            <p:ph sz="half" idx="1"/>
          </p:nvPr>
        </p:nvSpPr>
        <p:spPr>
          <a:xfrm>
            <a:off x="216000" y="4896000"/>
            <a:ext cx="4428000" cy="1872000"/>
          </a:xfrm>
        </p:spPr>
        <p:txBody>
          <a:bodyPr anchor="b" anchorCtr="0"/>
          <a:lstStyle/>
          <a:p>
            <a:pPr indent="-252000">
              <a:spcBef>
                <a:spcPts val="0"/>
              </a:spcBef>
            </a:pPr>
            <a:r>
              <a:rPr lang="ru-RU" sz="1600" b="1" dirty="0" smtClean="0">
                <a:solidFill>
                  <a:schemeClr val="bg1"/>
                </a:solidFill>
              </a:rPr>
              <a:t>Средний термин </a:t>
            </a:r>
            <a:r>
              <a:rPr lang="ru-RU" sz="1600" b="1" dirty="0" smtClean="0">
                <a:solidFill>
                  <a:srgbClr val="FF66FF"/>
                </a:solidFill>
              </a:rPr>
              <a:t>не распределён</a:t>
            </a:r>
            <a:r>
              <a:rPr lang="ru-RU" sz="1600" b="1" dirty="0" smtClean="0">
                <a:solidFill>
                  <a:schemeClr val="bg1"/>
                </a:solidFill>
              </a:rPr>
              <a:t> ни </a:t>
            </a:r>
            <a:br>
              <a:rPr lang="ru-RU" sz="1600" b="1" dirty="0" smtClean="0">
                <a:solidFill>
                  <a:schemeClr val="bg1"/>
                </a:solidFill>
              </a:rPr>
            </a:br>
            <a:r>
              <a:rPr lang="ru-RU" sz="1600" b="1" dirty="0" smtClean="0">
                <a:solidFill>
                  <a:schemeClr val="bg1"/>
                </a:solidFill>
              </a:rPr>
              <a:t>в одной из </a:t>
            </a:r>
            <a:r>
              <a:rPr lang="ru-RU" sz="1600" b="1" dirty="0" smtClean="0">
                <a:solidFill>
                  <a:srgbClr val="00FFFF"/>
                </a:solidFill>
              </a:rPr>
              <a:t>утвердительных</a:t>
            </a:r>
            <a:r>
              <a:rPr lang="ru-RU" sz="1600" b="1" dirty="0" smtClean="0">
                <a:solidFill>
                  <a:schemeClr val="bg1"/>
                </a:solidFill>
              </a:rPr>
              <a:t> посылок.</a:t>
            </a:r>
          </a:p>
        </p:txBody>
      </p:sp>
      <p:sp>
        <p:nvSpPr>
          <p:cNvPr id="20" name="Text Box 5"/>
          <p:cNvSpPr txBox="1">
            <a:spLocks noChangeArrowheads="1"/>
          </p:cNvSpPr>
          <p:nvPr/>
        </p:nvSpPr>
        <p:spPr bwMode="auto">
          <a:xfrm>
            <a:off x="432000" y="1476000"/>
            <a:ext cx="8280000" cy="1080000"/>
          </a:xfrm>
          <a:prstGeom prst="rect">
            <a:avLst/>
          </a:prstGeom>
          <a:noFill/>
          <a:ln w="9525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r>
              <a:rPr lang="ru-RU" dirty="0" smtClean="0">
                <a:solidFill>
                  <a:srgbClr val="FFFF00"/>
                </a:solidFill>
                <a:cs typeface="Arial" charset="0"/>
              </a:rPr>
              <a:t>Нераспределённость среднего термина </a:t>
            </a:r>
            <a:r>
              <a:rPr lang="en-US" dirty="0" smtClean="0">
                <a:solidFill>
                  <a:srgbClr val="FFFF00"/>
                </a:solidFill>
                <a:cs typeface="Arial" charset="0"/>
              </a:rPr>
              <a:t/>
            </a:r>
            <a:br>
              <a:rPr lang="en-US" dirty="0" smtClean="0">
                <a:solidFill>
                  <a:srgbClr val="FFFF00"/>
                </a:solidFill>
                <a:cs typeface="Arial" charset="0"/>
              </a:rPr>
            </a:br>
            <a:r>
              <a:rPr lang="ru-RU" sz="1600" dirty="0" smtClean="0"/>
              <a:t>логически равнозначна ошибке </a:t>
            </a:r>
            <a:r>
              <a:rPr lang="ru-RU" sz="1600" dirty="0" smtClean="0">
                <a:solidFill>
                  <a:srgbClr val="FF66FF"/>
                </a:solidFill>
              </a:rPr>
              <a:t>учетверения терминов</a:t>
            </a:r>
            <a:r>
              <a:rPr lang="ru-RU" sz="1600" dirty="0" smtClean="0"/>
              <a:t>,</a:t>
            </a:r>
            <a:r>
              <a:rPr lang="ru-RU" sz="1600" dirty="0" smtClean="0">
                <a:solidFill>
                  <a:srgbClr val="FF66FF"/>
                </a:solidFill>
              </a:rPr>
              <a:t> </a:t>
            </a:r>
            <a:r>
              <a:rPr lang="ru-RU" sz="1600" dirty="0" smtClean="0"/>
              <a:t>поскольку в этом случае крайние термины могут оказаться связанными с частями объёма среднего термина, не имеющими общих элементов, т. е. </a:t>
            </a:r>
            <a:r>
              <a:rPr lang="ru-RU" sz="1600" dirty="0" smtClean="0">
                <a:solidFill>
                  <a:srgbClr val="00FFFF"/>
                </a:solidFill>
              </a:rPr>
              <a:t>с разными понятиями</a:t>
            </a:r>
            <a:r>
              <a:rPr lang="ru-RU" sz="1600" dirty="0" smtClean="0"/>
              <a:t>.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1000"/>
                                        <p:tgtEl>
                                          <p:spTgt spid="479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792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792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792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79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1000"/>
                                        <p:tgtEl>
                                          <p:spTgt spid="479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1000"/>
                                        <p:tgtEl>
                                          <p:spTgt spid="479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792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792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792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79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8" dur="1000"/>
                                        <p:tgtEl>
                                          <p:spTgt spid="479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17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6771 0 " pathEditMode="relative" ptsTypes="AA">
                                      <p:cBhvr>
                                        <p:cTn id="5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00"/>
                            </p:stCondLst>
                            <p:childTnLst>
                              <p:par>
                                <p:cTn id="59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3000" fill="hold"/>
                                        <p:tgtEl>
                                          <p:spTgt spid="479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000" fill="hold"/>
                                        <p:tgtEl>
                                          <p:spTgt spid="479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9239" grpId="0" animBg="1"/>
      <p:bldP spid="479237" grpId="0" animBg="1"/>
      <p:bldP spid="479250" grpId="0" animBg="1"/>
      <p:bldP spid="479251" grpId="0" animBg="1"/>
      <p:bldP spid="479252" grpId="0" animBg="1"/>
      <p:bldP spid="479253" grpId="0" animBg="1"/>
      <p:bldP spid="479259" grpId="0" animBg="1"/>
      <p:bldP spid="44" grpId="0" build="p"/>
      <p:bldP spid="17" grpId="0" animBg="1"/>
      <p:bldP spid="17" grpId="1" animBg="1"/>
      <p:bldP spid="17" grpId="2" animBg="1"/>
      <p:bldP spid="19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9239" name="AutoShape 7"/>
          <p:cNvSpPr>
            <a:spLocks noChangeArrowheads="1"/>
          </p:cNvSpPr>
          <p:nvPr/>
        </p:nvSpPr>
        <p:spPr bwMode="auto">
          <a:xfrm>
            <a:off x="6083300" y="4320000"/>
            <a:ext cx="1420813" cy="504000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36000" anchor="ctr" anchorCtr="1"/>
          <a:lstStyle/>
          <a:p>
            <a:r>
              <a:rPr lang="ru-RU" sz="1600" dirty="0" smtClean="0">
                <a:solidFill>
                  <a:srgbClr val="0000FF"/>
                </a:solidFill>
              </a:rPr>
              <a:t>суть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479237" name="AutoShape 5"/>
          <p:cNvSpPr>
            <a:spLocks noChangeArrowheads="1"/>
          </p:cNvSpPr>
          <p:nvPr/>
        </p:nvSpPr>
        <p:spPr bwMode="auto">
          <a:xfrm>
            <a:off x="6084000" y="5544000"/>
            <a:ext cx="1420812" cy="504000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36000" anchor="ctr" anchorCtr="1"/>
          <a:lstStyle/>
          <a:p>
            <a:r>
              <a:rPr lang="ru-RU" sz="1600" dirty="0" smtClean="0">
                <a:solidFill>
                  <a:srgbClr val="0000FF"/>
                </a:solidFill>
              </a:rPr>
              <a:t>суть</a:t>
            </a:r>
            <a:endParaRPr lang="ru-RU" sz="1400" dirty="0">
              <a:solidFill>
                <a:srgbClr val="0000FF"/>
              </a:solidFill>
            </a:endParaRPr>
          </a:p>
        </p:txBody>
      </p:sp>
      <p:sp>
        <p:nvSpPr>
          <p:cNvPr id="479250" name="Oval 18"/>
          <p:cNvSpPr>
            <a:spLocks noChangeAspect="1" noChangeArrowheads="1"/>
          </p:cNvSpPr>
          <p:nvPr/>
        </p:nvSpPr>
        <p:spPr bwMode="auto">
          <a:xfrm>
            <a:off x="5004000" y="4032000"/>
            <a:ext cx="1080000" cy="1080000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lnSpc>
                <a:spcPct val="90000"/>
              </a:lnSpc>
            </a:pPr>
            <a:r>
              <a:rPr lang="ru-RU" sz="1400" dirty="0" smtClean="0">
                <a:solidFill>
                  <a:srgbClr val="0000FF"/>
                </a:solidFill>
              </a:rPr>
              <a:t>Некоторые</a:t>
            </a:r>
            <a:r>
              <a:rPr lang="ru-RU" sz="1600" dirty="0" smtClean="0">
                <a:solidFill>
                  <a:srgbClr val="0000FF"/>
                </a:solidFill>
              </a:rPr>
              <a:t/>
            </a:r>
            <a:br>
              <a:rPr lang="ru-RU" sz="1600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люди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479251" name="Oval 19"/>
          <p:cNvSpPr>
            <a:spLocks noChangeAspect="1" noChangeArrowheads="1"/>
          </p:cNvSpPr>
          <p:nvPr/>
        </p:nvSpPr>
        <p:spPr bwMode="auto">
          <a:xfrm>
            <a:off x="7524000" y="4032000"/>
            <a:ext cx="1080001" cy="1080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1600" dirty="0" smtClean="0">
                <a:solidFill>
                  <a:srgbClr val="0000FF"/>
                </a:solidFill>
              </a:rPr>
              <a:t>москвичи</a:t>
            </a:r>
            <a:endParaRPr lang="ru-RU" sz="2000" dirty="0">
              <a:solidFill>
                <a:srgbClr val="0000FF"/>
              </a:solidFill>
            </a:endParaRPr>
          </a:p>
        </p:txBody>
      </p:sp>
      <p:sp>
        <p:nvSpPr>
          <p:cNvPr id="479252" name="Oval 20"/>
          <p:cNvSpPr>
            <a:spLocks noChangeAspect="1" noChangeArrowheads="1"/>
          </p:cNvSpPr>
          <p:nvPr/>
        </p:nvSpPr>
        <p:spPr bwMode="auto">
          <a:xfrm>
            <a:off x="5004000" y="5256000"/>
            <a:ext cx="1080000" cy="1080000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lnSpc>
                <a:spcPct val="90000"/>
              </a:lnSpc>
            </a:pPr>
            <a:r>
              <a:rPr lang="ru-RU" sz="600" dirty="0" smtClean="0">
                <a:solidFill>
                  <a:srgbClr val="0000FF"/>
                </a:solidFill>
              </a:rPr>
              <a:t/>
            </a:r>
            <a:br>
              <a:rPr lang="ru-RU" sz="600" dirty="0" smtClean="0">
                <a:solidFill>
                  <a:srgbClr val="0000FF"/>
                </a:solidFill>
              </a:rPr>
            </a:br>
            <a:r>
              <a:rPr lang="ru-RU" sz="1400" dirty="0" smtClean="0">
                <a:solidFill>
                  <a:srgbClr val="0000FF"/>
                </a:solidFill>
              </a:rPr>
              <a:t>Некоторые</a:t>
            </a:r>
            <a:r>
              <a:rPr lang="ru-RU" sz="1600" dirty="0" smtClean="0">
                <a:solidFill>
                  <a:srgbClr val="0000FF"/>
                </a:solidFill>
              </a:rPr>
              <a:t/>
            </a:r>
            <a:br>
              <a:rPr lang="ru-RU" sz="1600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люди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479253" name="Oval 21"/>
          <p:cNvSpPr>
            <a:spLocks noChangeAspect="1" noChangeArrowheads="1"/>
          </p:cNvSpPr>
          <p:nvPr/>
        </p:nvSpPr>
        <p:spPr bwMode="auto">
          <a:xfrm>
            <a:off x="7524000" y="5256000"/>
            <a:ext cx="1080001" cy="1080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1600" dirty="0" smtClean="0">
                <a:solidFill>
                  <a:srgbClr val="0000FF"/>
                </a:solidFill>
              </a:rPr>
              <a:t>парижане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479259" name="Rectangle 27"/>
          <p:cNvSpPr>
            <a:spLocks noChangeArrowheads="1"/>
          </p:cNvSpPr>
          <p:nvPr/>
        </p:nvSpPr>
        <p:spPr bwMode="auto">
          <a:xfrm>
            <a:off x="5004000" y="6480000"/>
            <a:ext cx="3600000" cy="288000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36000" anchor="ctr" anchorCtr="1"/>
          <a:lstStyle/>
          <a:p>
            <a:r>
              <a:rPr lang="ru-RU" sz="1600" dirty="0" smtClean="0">
                <a:solidFill>
                  <a:srgbClr val="FF0000"/>
                </a:solidFill>
              </a:rPr>
              <a:t>Ничего из посылок не следует</a:t>
            </a:r>
            <a:endParaRPr lang="ru-RU" dirty="0">
              <a:solidFill>
                <a:srgbClr val="FF0000"/>
              </a:solidFill>
            </a:endParaRPr>
          </a:p>
        </p:txBody>
      </p:sp>
      <p:cxnSp>
        <p:nvCxnSpPr>
          <p:cNvPr id="36" name="Прямая соединительная линия 35"/>
          <p:cNvCxnSpPr>
            <a:cxnSpLocks noChangeShapeType="1"/>
          </p:cNvCxnSpPr>
          <p:nvPr/>
        </p:nvCxnSpPr>
        <p:spPr bwMode="auto">
          <a:xfrm>
            <a:off x="5004000" y="4032000"/>
            <a:ext cx="3600000" cy="2736000"/>
          </a:xfrm>
          <a:prstGeom prst="lin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38" name="Прямая соединительная линия 37"/>
          <p:cNvCxnSpPr>
            <a:cxnSpLocks noChangeShapeType="1"/>
          </p:cNvCxnSpPr>
          <p:nvPr/>
        </p:nvCxnSpPr>
        <p:spPr bwMode="auto">
          <a:xfrm rot="-4500000">
            <a:off x="5004000" y="4032000"/>
            <a:ext cx="3600000" cy="2736000"/>
          </a:xfrm>
          <a:prstGeom prst="lin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</p:spPr>
      </p:cxnSp>
      <p:sp>
        <p:nvSpPr>
          <p:cNvPr id="41" name="Rectangle 2"/>
          <p:cNvSpPr>
            <a:spLocks noGrp="1" noChangeArrowheads="1"/>
          </p:cNvSpPr>
          <p:nvPr>
            <p:ph type="title"/>
          </p:nvPr>
        </p:nvSpPr>
        <p:spPr>
          <a:xfrm>
            <a:off x="252000" y="273600"/>
            <a:ext cx="8640000" cy="1143000"/>
          </a:xfrm>
          <a:noFill/>
        </p:spPr>
        <p:txBody>
          <a:bodyPr/>
          <a:lstStyle/>
          <a:p>
            <a:pPr lvl="1" eaLnBrk="1" hangingPunct="1"/>
            <a:r>
              <a:rPr lang="ru-RU" sz="3200" b="1" dirty="0" smtClean="0">
                <a:solidFill>
                  <a:schemeClr val="bg1"/>
                </a:solidFill>
                <a:cs typeface="Arial" charset="0"/>
              </a:rPr>
              <a:t>«Не следует» </a:t>
            </a:r>
            <a:r>
              <a:rPr lang="ru-RU" sz="3200" b="1" dirty="0" smtClean="0">
                <a:solidFill>
                  <a:schemeClr val="bg1"/>
                </a:solidFill>
              </a:rPr>
              <a:t/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Ошибка нераспределённого среднего термина</a:t>
            </a:r>
            <a:endParaRPr lang="ru-RU" b="1" dirty="0" smtClean="0">
              <a:solidFill>
                <a:schemeClr val="bg1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16000" y="2556000"/>
            <a:ext cx="8928000" cy="1476000"/>
          </a:xfrm>
          <a:prstGeom prst="rect">
            <a:avLst/>
          </a:prstGeom>
          <a:noFill/>
        </p:spPr>
        <p:txBody>
          <a:bodyPr wrap="square" rtlCol="0" anchor="ctr" anchorCtr="1">
            <a:noAutofit/>
          </a:bodyPr>
          <a:lstStyle/>
          <a:p>
            <a:pPr algn="l">
              <a:lnSpc>
                <a:spcPct val="95000"/>
              </a:lnSpc>
            </a:pPr>
            <a:r>
              <a:rPr lang="ru-RU" sz="1600" dirty="0" smtClean="0"/>
              <a:t>Ошибка </a:t>
            </a:r>
            <a:r>
              <a:rPr lang="ru-RU" sz="1600" dirty="0" smtClean="0">
                <a:solidFill>
                  <a:srgbClr val="FF66FF"/>
                </a:solidFill>
              </a:rPr>
              <a:t>нераспределённого среднего термина</a:t>
            </a:r>
            <a:r>
              <a:rPr lang="ru-RU" sz="1600" dirty="0" smtClean="0"/>
              <a:t> возникает в силлогистике, если</a:t>
            </a:r>
          </a:p>
          <a:p>
            <a:pPr marL="342900" indent="-342900" algn="l">
              <a:lnSpc>
                <a:spcPct val="95000"/>
              </a:lnSpc>
            </a:pPr>
            <a:r>
              <a:rPr lang="ru-RU" sz="1600" dirty="0" smtClean="0"/>
              <a:t>1) в 1-й фигуре б</a:t>
            </a:r>
            <a:r>
              <a:rPr lang="fr-FR" sz="1600" dirty="0" smtClean="0"/>
              <a:t>ó</a:t>
            </a:r>
            <a:r>
              <a:rPr lang="ru-RU" sz="1600" dirty="0" smtClean="0"/>
              <a:t>льшая посылка – частное суждение; </a:t>
            </a:r>
          </a:p>
          <a:p>
            <a:pPr marL="342900" indent="-342900" algn="l">
              <a:lnSpc>
                <a:spcPct val="95000"/>
              </a:lnSpc>
            </a:pPr>
            <a:r>
              <a:rPr lang="ru-RU" sz="1600" dirty="0" smtClean="0"/>
              <a:t>2) во 2-й фигуре обе посылки – утвердительные суждения;</a:t>
            </a:r>
          </a:p>
          <a:p>
            <a:pPr marL="342900" indent="-342900" algn="l">
              <a:lnSpc>
                <a:spcPct val="95000"/>
              </a:lnSpc>
            </a:pPr>
            <a:r>
              <a:rPr lang="ru-RU" sz="1600" dirty="0" smtClean="0"/>
              <a:t>3) в 3-й фигуре обе посылки – частные суждения;</a:t>
            </a:r>
          </a:p>
          <a:p>
            <a:pPr marL="342900" indent="-342900" algn="l">
              <a:lnSpc>
                <a:spcPct val="95000"/>
              </a:lnSpc>
            </a:pPr>
            <a:r>
              <a:rPr lang="ru-RU" sz="1600" dirty="0" smtClean="0"/>
              <a:t>4) в 4-й фигуре при утвердительной б</a:t>
            </a:r>
            <a:r>
              <a:rPr lang="fr-FR" sz="1600" dirty="0" smtClean="0"/>
              <a:t>ó</a:t>
            </a:r>
            <a:r>
              <a:rPr lang="ru-RU" sz="1600" dirty="0" smtClean="0"/>
              <a:t>льшей посылке меньшая – частное суждение.</a:t>
            </a:r>
            <a:endParaRPr lang="ru-RU" sz="1600" dirty="0"/>
          </a:p>
        </p:txBody>
      </p:sp>
      <p:sp>
        <p:nvSpPr>
          <p:cNvPr id="44" name="Rectangle 16"/>
          <p:cNvSpPr txBox="1">
            <a:spLocks noChangeArrowheads="1"/>
          </p:cNvSpPr>
          <p:nvPr/>
        </p:nvSpPr>
        <p:spPr bwMode="auto">
          <a:xfrm>
            <a:off x="216000" y="4032000"/>
            <a:ext cx="3744000" cy="86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000" indent="-252000" algn="l">
              <a:spcBef>
                <a:spcPts val="384"/>
              </a:spcBef>
              <a:buClr>
                <a:schemeClr val="bg1"/>
              </a:buClr>
              <a:buFontTx/>
              <a:buChar char="•"/>
              <a:defRPr/>
            </a:pPr>
            <a:r>
              <a:rPr lang="ru-RU" sz="1600" b="1" kern="0" dirty="0" smtClean="0">
                <a:latin typeface="+mn-lt"/>
              </a:rPr>
              <a:t>Вид умозаключения</a:t>
            </a:r>
            <a:r>
              <a:rPr lang="en-US" sz="1600" b="1" kern="0" dirty="0" smtClean="0">
                <a:latin typeface="+mn-lt"/>
              </a:rPr>
              <a:t>:</a:t>
            </a:r>
            <a:r>
              <a:rPr lang="ru-RU" sz="1600" kern="0" dirty="0" smtClean="0">
                <a:latin typeface="+mn-lt"/>
              </a:rPr>
              <a:t> </a:t>
            </a:r>
            <a:r>
              <a:rPr lang="ru-RU" sz="1600" b="1" kern="0" dirty="0" smtClean="0">
                <a:solidFill>
                  <a:srgbClr val="00FFFF"/>
                </a:solidFill>
                <a:latin typeface="+mn-lt"/>
              </a:rPr>
              <a:t>простой категорический силлогизм</a:t>
            </a:r>
            <a:endParaRPr lang="en-US" sz="1600" b="1" kern="0" dirty="0" smtClean="0">
              <a:solidFill>
                <a:srgbClr val="00FFFF"/>
              </a:solidFill>
              <a:latin typeface="+mn-lt"/>
            </a:endParaRPr>
          </a:p>
          <a:p>
            <a:pPr marL="342000" indent="-252000" algn="l">
              <a:spcBef>
                <a:spcPts val="384"/>
              </a:spcBef>
              <a:buClr>
                <a:schemeClr val="bg1"/>
              </a:buClr>
              <a:buFontTx/>
              <a:buChar char="•"/>
              <a:defRPr/>
            </a:pPr>
            <a:r>
              <a:rPr lang="ru-RU" sz="1600" b="1" kern="0" dirty="0" smtClean="0">
                <a:latin typeface="+mn-lt"/>
              </a:rPr>
              <a:t>Фигура</a:t>
            </a:r>
            <a:r>
              <a:rPr lang="en-US" sz="1600" b="1" kern="0" dirty="0" smtClean="0">
                <a:latin typeface="+mn-lt"/>
              </a:rPr>
              <a:t>: </a:t>
            </a:r>
            <a:r>
              <a:rPr lang="ru-RU" sz="1600" b="1" kern="0" dirty="0" smtClean="0">
                <a:solidFill>
                  <a:srgbClr val="00FFFF"/>
                </a:solidFill>
                <a:latin typeface="+mn-lt"/>
              </a:rPr>
              <a:t>третья</a:t>
            </a:r>
            <a:endParaRPr lang="en-US" sz="1600" b="1" kern="0" dirty="0" smtClean="0">
              <a:solidFill>
                <a:srgbClr val="00FFFF"/>
              </a:solidFill>
              <a:latin typeface="+mn-lt"/>
            </a:endParaRPr>
          </a:p>
        </p:txBody>
      </p:sp>
      <p:sp>
        <p:nvSpPr>
          <p:cNvPr id="17" name="Rectangle 14"/>
          <p:cNvSpPr>
            <a:spLocks noChangeArrowheads="1"/>
          </p:cNvSpPr>
          <p:nvPr/>
        </p:nvSpPr>
        <p:spPr bwMode="auto">
          <a:xfrm rot="-5400000">
            <a:off x="5148000" y="4968000"/>
            <a:ext cx="792000" cy="432000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b" anchorCtr="0"/>
          <a:lstStyle/>
          <a:p>
            <a:pPr algn="ctr">
              <a:lnSpc>
                <a:spcPct val="75000"/>
              </a:lnSpc>
            </a:pPr>
            <a:r>
              <a:rPr lang="ru-RU" sz="1400" dirty="0">
                <a:solidFill>
                  <a:srgbClr val="0000FF"/>
                </a:solidFill>
              </a:rPr>
              <a:t>средний</a:t>
            </a:r>
            <a:br>
              <a:rPr lang="ru-RU" sz="1400" dirty="0">
                <a:solidFill>
                  <a:srgbClr val="0000FF"/>
                </a:solidFill>
              </a:rPr>
            </a:br>
            <a:r>
              <a:rPr lang="ru-RU" sz="1400" dirty="0">
                <a:solidFill>
                  <a:srgbClr val="0000FF"/>
                </a:solidFill>
              </a:rPr>
              <a:t>термин</a:t>
            </a:r>
          </a:p>
        </p:txBody>
      </p:sp>
      <p:sp>
        <p:nvSpPr>
          <p:cNvPr id="18" name="Rectangle 15"/>
          <p:cNvSpPr>
            <a:spLocks noChangeArrowheads="1"/>
          </p:cNvSpPr>
          <p:nvPr/>
        </p:nvSpPr>
        <p:spPr bwMode="auto">
          <a:xfrm rot="5400000">
            <a:off x="7632000" y="4968000"/>
            <a:ext cx="792000" cy="432000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400" dirty="0" smtClean="0">
                <a:solidFill>
                  <a:srgbClr val="FF0000"/>
                </a:solidFill>
              </a:rPr>
              <a:t>суть?</a:t>
            </a:r>
            <a:endParaRPr lang="ru-RU" sz="1400" dirty="0">
              <a:solidFill>
                <a:srgbClr val="FF0000"/>
              </a:solidFill>
            </a:endParaRPr>
          </a:p>
        </p:txBody>
      </p:sp>
      <p:sp>
        <p:nvSpPr>
          <p:cNvPr id="19" name="Содержимое 2"/>
          <p:cNvSpPr>
            <a:spLocks noGrp="1"/>
          </p:cNvSpPr>
          <p:nvPr>
            <p:ph sz="half" idx="1"/>
          </p:nvPr>
        </p:nvSpPr>
        <p:spPr>
          <a:xfrm>
            <a:off x="216000" y="4896000"/>
            <a:ext cx="4428000" cy="1872000"/>
          </a:xfrm>
        </p:spPr>
        <p:txBody>
          <a:bodyPr anchor="b" anchorCtr="0"/>
          <a:lstStyle/>
          <a:p>
            <a:pPr indent="-252000">
              <a:spcBef>
                <a:spcPts val="0"/>
              </a:spcBef>
            </a:pPr>
            <a:r>
              <a:rPr lang="ru-RU" sz="1600" b="1" dirty="0" smtClean="0">
                <a:solidFill>
                  <a:schemeClr val="bg1"/>
                </a:solidFill>
              </a:rPr>
              <a:t>Средний термин </a:t>
            </a:r>
            <a:r>
              <a:rPr lang="ru-RU" sz="1600" b="1" dirty="0" smtClean="0">
                <a:solidFill>
                  <a:srgbClr val="FF66FF"/>
                </a:solidFill>
              </a:rPr>
              <a:t>не распределён</a:t>
            </a:r>
            <a:r>
              <a:rPr lang="ru-RU" sz="1600" b="1" dirty="0" smtClean="0">
                <a:solidFill>
                  <a:schemeClr val="bg1"/>
                </a:solidFill>
              </a:rPr>
              <a:t> </a:t>
            </a:r>
            <a:br>
              <a:rPr lang="ru-RU" sz="1600" b="1" dirty="0" smtClean="0">
                <a:solidFill>
                  <a:schemeClr val="bg1"/>
                </a:solidFill>
              </a:rPr>
            </a:br>
            <a:r>
              <a:rPr lang="ru-RU" sz="1600" b="1" dirty="0" smtClean="0">
                <a:solidFill>
                  <a:schemeClr val="bg1"/>
                </a:solidFill>
              </a:rPr>
              <a:t>ни в одной из </a:t>
            </a:r>
            <a:r>
              <a:rPr lang="ru-RU" sz="1600" b="1" dirty="0" smtClean="0">
                <a:solidFill>
                  <a:srgbClr val="00FFFF"/>
                </a:solidFill>
              </a:rPr>
              <a:t>частных</a:t>
            </a:r>
            <a:r>
              <a:rPr lang="ru-RU" sz="1600" b="1" dirty="0" smtClean="0">
                <a:solidFill>
                  <a:schemeClr val="bg1"/>
                </a:solidFill>
              </a:rPr>
              <a:t> посылок.</a:t>
            </a:r>
          </a:p>
        </p:txBody>
      </p:sp>
      <p:sp>
        <p:nvSpPr>
          <p:cNvPr id="20" name="Text Box 5"/>
          <p:cNvSpPr txBox="1">
            <a:spLocks noChangeArrowheads="1"/>
          </p:cNvSpPr>
          <p:nvPr/>
        </p:nvSpPr>
        <p:spPr bwMode="auto">
          <a:xfrm>
            <a:off x="432000" y="1476000"/>
            <a:ext cx="8280000" cy="1080000"/>
          </a:xfrm>
          <a:prstGeom prst="rect">
            <a:avLst/>
          </a:prstGeom>
          <a:noFill/>
          <a:ln w="9525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r>
              <a:rPr lang="ru-RU" dirty="0" smtClean="0">
                <a:solidFill>
                  <a:srgbClr val="FFFF00"/>
                </a:solidFill>
                <a:cs typeface="Arial" charset="0"/>
              </a:rPr>
              <a:t>Нераспределённость среднего термина </a:t>
            </a:r>
            <a:r>
              <a:rPr lang="en-US" dirty="0" smtClean="0">
                <a:solidFill>
                  <a:srgbClr val="FFFF00"/>
                </a:solidFill>
                <a:cs typeface="Arial" charset="0"/>
              </a:rPr>
              <a:t/>
            </a:r>
            <a:br>
              <a:rPr lang="en-US" dirty="0" smtClean="0">
                <a:solidFill>
                  <a:srgbClr val="FFFF00"/>
                </a:solidFill>
                <a:cs typeface="Arial" charset="0"/>
              </a:rPr>
            </a:br>
            <a:r>
              <a:rPr lang="ru-RU" sz="1600" dirty="0" smtClean="0"/>
              <a:t>логически равнозначна ошибке </a:t>
            </a:r>
            <a:r>
              <a:rPr lang="ru-RU" sz="1600" dirty="0" smtClean="0">
                <a:solidFill>
                  <a:srgbClr val="FF66FF"/>
                </a:solidFill>
              </a:rPr>
              <a:t>учетверения терминов</a:t>
            </a:r>
            <a:r>
              <a:rPr lang="ru-RU" sz="1600" dirty="0" smtClean="0"/>
              <a:t>, поскольку в этом случае крайние термины могут оказаться связанными с частями объёма среднего термина, не имеющими общих элементов, т. е. </a:t>
            </a:r>
            <a:r>
              <a:rPr lang="ru-RU" sz="1600" dirty="0" smtClean="0">
                <a:solidFill>
                  <a:srgbClr val="00FFFF"/>
                </a:solidFill>
              </a:rPr>
              <a:t>с разными понятиями</a:t>
            </a:r>
            <a:r>
              <a:rPr lang="ru-RU" sz="1600" dirty="0" smtClean="0"/>
              <a:t>.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1000"/>
                                        <p:tgtEl>
                                          <p:spTgt spid="479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792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792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792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79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1000"/>
                                        <p:tgtEl>
                                          <p:spTgt spid="479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1000"/>
                                        <p:tgtEl>
                                          <p:spTgt spid="479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792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792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792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79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8" dur="1000"/>
                                        <p:tgtEl>
                                          <p:spTgt spid="479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17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717 -4.55933E-6 L 0.00399 -4.55933E-6 " pathEditMode="relative" rAng="0" ptsTypes="AA">
                                      <p:cBhvr>
                                        <p:cTn id="57" dur="2000" spd="-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00"/>
                            </p:stCondLst>
                            <p:childTnLst>
                              <p:par>
                                <p:cTn id="59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3000" fill="hold"/>
                                        <p:tgtEl>
                                          <p:spTgt spid="479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000" fill="hold"/>
                                        <p:tgtEl>
                                          <p:spTgt spid="479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9239" grpId="0" animBg="1"/>
      <p:bldP spid="479237" grpId="0" animBg="1"/>
      <p:bldP spid="479250" grpId="0" animBg="1"/>
      <p:bldP spid="479251" grpId="0" animBg="1"/>
      <p:bldP spid="479252" grpId="0" animBg="1"/>
      <p:bldP spid="479253" grpId="0" animBg="1"/>
      <p:bldP spid="479259" grpId="0" animBg="1"/>
      <p:bldP spid="44" grpId="0" build="p"/>
      <p:bldP spid="17" grpId="0" animBg="1"/>
      <p:bldP spid="17" grpId="1" animBg="1"/>
      <p:bldP spid="17" grpId="2" animBg="1"/>
      <p:bldP spid="19" grpId="0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2"/>
          <p:cNvSpPr>
            <a:spLocks noChangeArrowheads="1"/>
          </p:cNvSpPr>
          <p:nvPr/>
        </p:nvSpPr>
        <p:spPr bwMode="auto">
          <a:xfrm rot="-1200000">
            <a:off x="5868000" y="5022000"/>
            <a:ext cx="1908000" cy="2873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36000" anchor="ctr" anchorCtr="1"/>
          <a:lstStyle/>
          <a:p>
            <a:pPr algn="ctr"/>
            <a:r>
              <a:rPr lang="ru-RU" sz="1600" b="1" baseline="0" dirty="0" smtClean="0">
                <a:solidFill>
                  <a:srgbClr val="BBE0E3"/>
                </a:solidFill>
              </a:rPr>
              <a:t>суть?</a:t>
            </a:r>
            <a:endParaRPr lang="ru-RU" sz="1600" b="1" baseline="0" dirty="0">
              <a:solidFill>
                <a:srgbClr val="BBE0E3"/>
              </a:solidFill>
            </a:endParaRPr>
          </a:p>
        </p:txBody>
      </p:sp>
      <p:sp>
        <p:nvSpPr>
          <p:cNvPr id="29" name="Rectangle 3"/>
          <p:cNvSpPr>
            <a:spLocks noChangeArrowheads="1"/>
          </p:cNvSpPr>
          <p:nvPr/>
        </p:nvSpPr>
        <p:spPr bwMode="auto">
          <a:xfrm rot="-1200000">
            <a:off x="5868000" y="5022000"/>
            <a:ext cx="1908000" cy="2873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36000" anchor="ctr"/>
          <a:lstStyle/>
          <a:p>
            <a:pPr algn="ctr"/>
            <a:r>
              <a:rPr lang="ru-RU" sz="1600" b="1" baseline="0" dirty="0">
                <a:solidFill>
                  <a:srgbClr val="0000FF"/>
                </a:solidFill>
              </a:rPr>
              <a:t>средний </a:t>
            </a:r>
            <a:r>
              <a:rPr lang="ru-RU" sz="1600" b="1" baseline="0" dirty="0" smtClean="0">
                <a:solidFill>
                  <a:srgbClr val="0000FF"/>
                </a:solidFill>
              </a:rPr>
              <a:t>термин</a:t>
            </a:r>
            <a:endParaRPr lang="ru-RU" sz="1600" b="1" baseline="0" dirty="0">
              <a:solidFill>
                <a:srgbClr val="0000FF"/>
              </a:solidFill>
            </a:endParaRPr>
          </a:p>
        </p:txBody>
      </p:sp>
      <p:sp>
        <p:nvSpPr>
          <p:cNvPr id="479239" name="AutoShape 7"/>
          <p:cNvSpPr>
            <a:spLocks noChangeArrowheads="1"/>
          </p:cNvSpPr>
          <p:nvPr/>
        </p:nvSpPr>
        <p:spPr bwMode="auto">
          <a:xfrm>
            <a:off x="6083300" y="4320000"/>
            <a:ext cx="1420813" cy="504000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36000" anchor="ctr" anchorCtr="1"/>
          <a:lstStyle/>
          <a:p>
            <a:r>
              <a:rPr lang="ru-RU" sz="1600" dirty="0" smtClean="0">
                <a:solidFill>
                  <a:srgbClr val="0000FF"/>
                </a:solidFill>
              </a:rPr>
              <a:t>есть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479237" name="AutoShape 5"/>
          <p:cNvSpPr>
            <a:spLocks noChangeArrowheads="1"/>
          </p:cNvSpPr>
          <p:nvPr/>
        </p:nvSpPr>
        <p:spPr bwMode="auto">
          <a:xfrm>
            <a:off x="6084000" y="5544000"/>
            <a:ext cx="1420812" cy="504000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36000" anchor="ctr" anchorCtr="1"/>
          <a:lstStyle/>
          <a:p>
            <a:r>
              <a:rPr lang="ru-RU" sz="1600" dirty="0" smtClean="0">
                <a:solidFill>
                  <a:srgbClr val="0000FF"/>
                </a:solidFill>
              </a:rPr>
              <a:t>суть</a:t>
            </a:r>
            <a:endParaRPr lang="ru-RU" sz="1400" dirty="0">
              <a:solidFill>
                <a:srgbClr val="0000FF"/>
              </a:solidFill>
            </a:endParaRPr>
          </a:p>
        </p:txBody>
      </p:sp>
      <p:sp>
        <p:nvSpPr>
          <p:cNvPr id="479250" name="Oval 18"/>
          <p:cNvSpPr>
            <a:spLocks noChangeAspect="1" noChangeArrowheads="1"/>
          </p:cNvSpPr>
          <p:nvPr/>
        </p:nvSpPr>
        <p:spPr bwMode="auto">
          <a:xfrm>
            <a:off x="5004000" y="4032000"/>
            <a:ext cx="1080000" cy="1080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lnSpc>
                <a:spcPct val="90000"/>
              </a:lnSpc>
            </a:pPr>
            <a:r>
              <a:rPr lang="ru-RU" sz="1600" dirty="0" smtClean="0">
                <a:solidFill>
                  <a:srgbClr val="0000FF"/>
                </a:solidFill>
              </a:rPr>
              <a:t>Всякий</a:t>
            </a:r>
            <a:r>
              <a:rPr lang="ru-RU" sz="1400" dirty="0" smtClean="0">
                <a:solidFill>
                  <a:srgbClr val="0000FF"/>
                </a:solidFill>
              </a:rPr>
              <a:t/>
            </a:r>
            <a:br>
              <a:rPr lang="ru-RU" sz="1400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грек</a:t>
            </a:r>
            <a:endParaRPr lang="ru-RU" sz="1700" dirty="0">
              <a:solidFill>
                <a:srgbClr val="0000FF"/>
              </a:solidFill>
            </a:endParaRPr>
          </a:p>
        </p:txBody>
      </p:sp>
      <p:sp>
        <p:nvSpPr>
          <p:cNvPr id="479251" name="Oval 19"/>
          <p:cNvSpPr>
            <a:spLocks noChangeAspect="1" noChangeArrowheads="1"/>
          </p:cNvSpPr>
          <p:nvPr/>
        </p:nvSpPr>
        <p:spPr bwMode="auto">
          <a:xfrm>
            <a:off x="7524000" y="4032000"/>
            <a:ext cx="1080001" cy="1080000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человек</a:t>
            </a:r>
            <a:endParaRPr lang="ru-RU" sz="1700" dirty="0">
              <a:solidFill>
                <a:srgbClr val="0000FF"/>
              </a:solidFill>
            </a:endParaRPr>
          </a:p>
        </p:txBody>
      </p:sp>
      <p:sp>
        <p:nvSpPr>
          <p:cNvPr id="479252" name="Oval 20"/>
          <p:cNvSpPr>
            <a:spLocks noChangeAspect="1" noChangeArrowheads="1"/>
          </p:cNvSpPr>
          <p:nvPr/>
        </p:nvSpPr>
        <p:spPr bwMode="auto">
          <a:xfrm>
            <a:off x="5004000" y="5256000"/>
            <a:ext cx="1080000" cy="1080000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lnSpc>
                <a:spcPct val="90000"/>
              </a:lnSpc>
            </a:pPr>
            <a:r>
              <a:rPr lang="ru-RU" sz="1400" dirty="0" smtClean="0">
                <a:solidFill>
                  <a:srgbClr val="0000FF"/>
                </a:solidFill>
              </a:rPr>
              <a:t>Некоторые</a:t>
            </a:r>
            <a:br>
              <a:rPr lang="ru-RU" sz="1400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люди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479253" name="Oval 21"/>
          <p:cNvSpPr>
            <a:spLocks noChangeAspect="1" noChangeArrowheads="1"/>
          </p:cNvSpPr>
          <p:nvPr/>
        </p:nvSpPr>
        <p:spPr bwMode="auto">
          <a:xfrm>
            <a:off x="7524000" y="5256000"/>
            <a:ext cx="1080001" cy="1080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немцы</a:t>
            </a:r>
            <a:endParaRPr lang="ru-RU" sz="1700" dirty="0">
              <a:solidFill>
                <a:srgbClr val="0000FF"/>
              </a:solidFill>
            </a:endParaRPr>
          </a:p>
        </p:txBody>
      </p:sp>
      <p:sp>
        <p:nvSpPr>
          <p:cNvPr id="479259" name="Rectangle 27"/>
          <p:cNvSpPr>
            <a:spLocks noChangeArrowheads="1"/>
          </p:cNvSpPr>
          <p:nvPr/>
        </p:nvSpPr>
        <p:spPr bwMode="auto">
          <a:xfrm>
            <a:off x="5004000" y="6480000"/>
            <a:ext cx="3600000" cy="288000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36000" anchor="ctr" anchorCtr="1"/>
          <a:lstStyle/>
          <a:p>
            <a:r>
              <a:rPr lang="ru-RU" sz="1600" dirty="0" smtClean="0">
                <a:solidFill>
                  <a:srgbClr val="FF0000"/>
                </a:solidFill>
              </a:rPr>
              <a:t>Ничего из посылок не следует</a:t>
            </a:r>
            <a:endParaRPr lang="ru-RU" dirty="0">
              <a:solidFill>
                <a:srgbClr val="FF0000"/>
              </a:solidFill>
            </a:endParaRPr>
          </a:p>
        </p:txBody>
      </p:sp>
      <p:cxnSp>
        <p:nvCxnSpPr>
          <p:cNvPr id="36" name="Прямая соединительная линия 35"/>
          <p:cNvCxnSpPr>
            <a:cxnSpLocks noChangeShapeType="1"/>
          </p:cNvCxnSpPr>
          <p:nvPr/>
        </p:nvCxnSpPr>
        <p:spPr bwMode="auto">
          <a:xfrm>
            <a:off x="5004000" y="4032000"/>
            <a:ext cx="3600000" cy="2736000"/>
          </a:xfrm>
          <a:prstGeom prst="lin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38" name="Прямая соединительная линия 37"/>
          <p:cNvCxnSpPr>
            <a:cxnSpLocks noChangeShapeType="1"/>
          </p:cNvCxnSpPr>
          <p:nvPr/>
        </p:nvCxnSpPr>
        <p:spPr bwMode="auto">
          <a:xfrm rot="-4500000">
            <a:off x="5004000" y="4032000"/>
            <a:ext cx="3600000" cy="2736000"/>
          </a:xfrm>
          <a:prstGeom prst="lin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</p:spPr>
      </p:cxnSp>
      <p:sp>
        <p:nvSpPr>
          <p:cNvPr id="41" name="Rectangle 2"/>
          <p:cNvSpPr>
            <a:spLocks noGrp="1" noChangeArrowheads="1"/>
          </p:cNvSpPr>
          <p:nvPr>
            <p:ph type="title"/>
          </p:nvPr>
        </p:nvSpPr>
        <p:spPr>
          <a:xfrm>
            <a:off x="252000" y="273600"/>
            <a:ext cx="8640000" cy="1143000"/>
          </a:xfrm>
          <a:noFill/>
        </p:spPr>
        <p:txBody>
          <a:bodyPr/>
          <a:lstStyle/>
          <a:p>
            <a:pPr lvl="1" eaLnBrk="1" hangingPunct="1"/>
            <a:r>
              <a:rPr lang="ru-RU" sz="3200" b="1" dirty="0" smtClean="0">
                <a:solidFill>
                  <a:schemeClr val="bg1"/>
                </a:solidFill>
                <a:cs typeface="Arial" charset="0"/>
              </a:rPr>
              <a:t>«Не следует» </a:t>
            </a:r>
            <a:r>
              <a:rPr lang="ru-RU" sz="3200" b="1" dirty="0" smtClean="0">
                <a:solidFill>
                  <a:schemeClr val="bg1"/>
                </a:solidFill>
              </a:rPr>
              <a:t/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Ошибка нераспределённого среднего термина</a:t>
            </a:r>
            <a:endParaRPr lang="ru-RU" b="1" dirty="0" smtClean="0">
              <a:solidFill>
                <a:schemeClr val="bg1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16000" y="2556000"/>
            <a:ext cx="8928000" cy="1476000"/>
          </a:xfrm>
          <a:prstGeom prst="rect">
            <a:avLst/>
          </a:prstGeom>
          <a:noFill/>
        </p:spPr>
        <p:txBody>
          <a:bodyPr wrap="square" rtlCol="0" anchor="ctr" anchorCtr="1">
            <a:noAutofit/>
          </a:bodyPr>
          <a:lstStyle/>
          <a:p>
            <a:pPr algn="l">
              <a:lnSpc>
                <a:spcPct val="95000"/>
              </a:lnSpc>
            </a:pPr>
            <a:r>
              <a:rPr lang="ru-RU" sz="1600" dirty="0" smtClean="0"/>
              <a:t>Ошибка </a:t>
            </a:r>
            <a:r>
              <a:rPr lang="ru-RU" sz="1600" dirty="0" smtClean="0">
                <a:solidFill>
                  <a:srgbClr val="FF66FF"/>
                </a:solidFill>
              </a:rPr>
              <a:t>нераспределённого среднего термина</a:t>
            </a:r>
            <a:r>
              <a:rPr lang="ru-RU" sz="1600" dirty="0" smtClean="0"/>
              <a:t> возникает в силлогистике, если</a:t>
            </a:r>
          </a:p>
          <a:p>
            <a:pPr marL="342900" indent="-342900" algn="l">
              <a:lnSpc>
                <a:spcPct val="95000"/>
              </a:lnSpc>
            </a:pPr>
            <a:r>
              <a:rPr lang="ru-RU" sz="1600" dirty="0" smtClean="0"/>
              <a:t>1) в 1-й фигуре б</a:t>
            </a:r>
            <a:r>
              <a:rPr lang="fr-FR" sz="1600" dirty="0" smtClean="0"/>
              <a:t>ó</a:t>
            </a:r>
            <a:r>
              <a:rPr lang="ru-RU" sz="1600" dirty="0" smtClean="0"/>
              <a:t>льшая посылка – частное суждение; </a:t>
            </a:r>
          </a:p>
          <a:p>
            <a:pPr marL="342900" indent="-342900" algn="l">
              <a:lnSpc>
                <a:spcPct val="95000"/>
              </a:lnSpc>
            </a:pPr>
            <a:r>
              <a:rPr lang="ru-RU" sz="1600" dirty="0" smtClean="0"/>
              <a:t>2) во 2-й фигуре обе посылки – утвердительные суждения;</a:t>
            </a:r>
          </a:p>
          <a:p>
            <a:pPr marL="342900" indent="-342900" algn="l">
              <a:lnSpc>
                <a:spcPct val="95000"/>
              </a:lnSpc>
            </a:pPr>
            <a:r>
              <a:rPr lang="ru-RU" sz="1600" dirty="0" smtClean="0"/>
              <a:t>3) в 3-й фигуре обе посылки – частные суждения;</a:t>
            </a:r>
          </a:p>
          <a:p>
            <a:pPr marL="342900" indent="-342900" algn="l">
              <a:lnSpc>
                <a:spcPct val="95000"/>
              </a:lnSpc>
            </a:pPr>
            <a:r>
              <a:rPr lang="ru-RU" sz="1600" dirty="0" smtClean="0"/>
              <a:t>4) в 4-й фигуре при утвердительной б</a:t>
            </a:r>
            <a:r>
              <a:rPr lang="fr-FR" sz="1600" dirty="0" smtClean="0"/>
              <a:t>ó</a:t>
            </a:r>
            <a:r>
              <a:rPr lang="ru-RU" sz="1600" dirty="0" smtClean="0"/>
              <a:t>льшей посылке меньшая – частное суждение.</a:t>
            </a:r>
            <a:endParaRPr lang="ru-RU" sz="1600" dirty="0"/>
          </a:p>
        </p:txBody>
      </p:sp>
      <p:sp>
        <p:nvSpPr>
          <p:cNvPr id="44" name="Rectangle 16"/>
          <p:cNvSpPr txBox="1">
            <a:spLocks noChangeArrowheads="1"/>
          </p:cNvSpPr>
          <p:nvPr/>
        </p:nvSpPr>
        <p:spPr bwMode="auto">
          <a:xfrm>
            <a:off x="216000" y="4032000"/>
            <a:ext cx="3744000" cy="9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000" indent="-252000" algn="l">
              <a:spcBef>
                <a:spcPct val="20000"/>
              </a:spcBef>
              <a:buClr>
                <a:schemeClr val="bg1"/>
              </a:buClr>
              <a:buFontTx/>
              <a:buChar char="•"/>
              <a:defRPr/>
            </a:pPr>
            <a:r>
              <a:rPr lang="ru-RU" sz="1600" b="1" kern="0" dirty="0" smtClean="0">
                <a:latin typeface="+mn-lt"/>
              </a:rPr>
              <a:t>Вид умозаключения</a:t>
            </a:r>
            <a:r>
              <a:rPr lang="en-US" sz="1600" b="1" kern="0" dirty="0" smtClean="0">
                <a:latin typeface="+mn-lt"/>
              </a:rPr>
              <a:t>:</a:t>
            </a:r>
            <a:r>
              <a:rPr lang="ru-RU" sz="1600" kern="0" dirty="0" smtClean="0">
                <a:latin typeface="+mn-lt"/>
              </a:rPr>
              <a:t> </a:t>
            </a:r>
            <a:r>
              <a:rPr lang="ru-RU" sz="1600" b="1" kern="0" dirty="0" smtClean="0">
                <a:solidFill>
                  <a:srgbClr val="00FFFF"/>
                </a:solidFill>
                <a:latin typeface="+mn-lt"/>
              </a:rPr>
              <a:t>простой категорический силлогизм</a:t>
            </a:r>
            <a:endParaRPr lang="en-US" sz="1600" b="1" kern="0" dirty="0" smtClean="0">
              <a:solidFill>
                <a:srgbClr val="00FFFF"/>
              </a:solidFill>
              <a:latin typeface="+mn-lt"/>
            </a:endParaRPr>
          </a:p>
          <a:p>
            <a:pPr marL="342000" indent="-252000" algn="l">
              <a:spcBef>
                <a:spcPct val="20000"/>
              </a:spcBef>
              <a:buClr>
                <a:schemeClr val="bg1"/>
              </a:buClr>
              <a:buFontTx/>
              <a:buChar char="•"/>
              <a:defRPr/>
            </a:pPr>
            <a:r>
              <a:rPr lang="ru-RU" sz="1600" b="1" kern="0" dirty="0" smtClean="0">
                <a:latin typeface="+mn-lt"/>
              </a:rPr>
              <a:t>Фигура</a:t>
            </a:r>
            <a:r>
              <a:rPr lang="en-US" sz="1600" b="1" kern="0" dirty="0" smtClean="0">
                <a:latin typeface="+mn-lt"/>
              </a:rPr>
              <a:t>: </a:t>
            </a:r>
            <a:r>
              <a:rPr lang="ru-RU" sz="1600" b="1" kern="0" dirty="0" smtClean="0">
                <a:solidFill>
                  <a:srgbClr val="00FFFF"/>
                </a:solidFill>
                <a:latin typeface="+mn-lt"/>
              </a:rPr>
              <a:t>четвёртая</a:t>
            </a:r>
            <a:endParaRPr lang="en-US" sz="1600" b="1" kern="0" dirty="0" smtClean="0">
              <a:solidFill>
                <a:srgbClr val="00FFFF"/>
              </a:solidFill>
              <a:latin typeface="+mn-lt"/>
            </a:endParaRPr>
          </a:p>
        </p:txBody>
      </p:sp>
      <p:sp>
        <p:nvSpPr>
          <p:cNvPr id="17" name="Содержимое 2"/>
          <p:cNvSpPr>
            <a:spLocks noGrp="1"/>
          </p:cNvSpPr>
          <p:nvPr>
            <p:ph sz="half" idx="1"/>
          </p:nvPr>
        </p:nvSpPr>
        <p:spPr>
          <a:xfrm>
            <a:off x="216000" y="4896000"/>
            <a:ext cx="4428000" cy="1908000"/>
          </a:xfrm>
        </p:spPr>
        <p:txBody>
          <a:bodyPr anchor="b" anchorCtr="0"/>
          <a:lstStyle/>
          <a:p>
            <a:pPr indent="-252000">
              <a:spcBef>
                <a:spcPts val="0"/>
              </a:spcBef>
            </a:pPr>
            <a:r>
              <a:rPr lang="ru-RU" sz="1600" b="1" dirty="0" smtClean="0">
                <a:solidFill>
                  <a:schemeClr val="bg1"/>
                </a:solidFill>
              </a:rPr>
              <a:t>Средний термин </a:t>
            </a:r>
            <a:r>
              <a:rPr lang="ru-RU" sz="1600" b="1" dirty="0" smtClean="0">
                <a:solidFill>
                  <a:srgbClr val="FF66FF"/>
                </a:solidFill>
              </a:rPr>
              <a:t>не распределён</a:t>
            </a:r>
            <a:r>
              <a:rPr lang="ru-RU" sz="1600" b="1" dirty="0" smtClean="0">
                <a:solidFill>
                  <a:schemeClr val="bg1"/>
                </a:solidFill>
              </a:rPr>
              <a:t> </a:t>
            </a:r>
            <a:br>
              <a:rPr lang="ru-RU" sz="1600" b="1" dirty="0" smtClean="0">
                <a:solidFill>
                  <a:schemeClr val="bg1"/>
                </a:solidFill>
              </a:rPr>
            </a:br>
            <a:r>
              <a:rPr lang="ru-RU" sz="1600" b="1" dirty="0" smtClean="0">
                <a:solidFill>
                  <a:schemeClr val="bg1"/>
                </a:solidFill>
              </a:rPr>
              <a:t>ни в одной из посылок: </a:t>
            </a:r>
          </a:p>
          <a:p>
            <a:pPr indent="-252000">
              <a:spcBef>
                <a:spcPts val="0"/>
              </a:spcBef>
            </a:pPr>
            <a:r>
              <a:rPr lang="ru-RU" sz="1600" b="1" dirty="0" smtClean="0">
                <a:solidFill>
                  <a:schemeClr val="bg1"/>
                </a:solidFill>
              </a:rPr>
              <a:t>в б</a:t>
            </a:r>
            <a:r>
              <a:rPr lang="fr-FR" sz="1600" b="1" dirty="0" smtClean="0">
                <a:solidFill>
                  <a:schemeClr val="bg1"/>
                </a:solidFill>
              </a:rPr>
              <a:t>ó</a:t>
            </a:r>
            <a:r>
              <a:rPr lang="ru-RU" sz="1600" b="1" dirty="0" smtClean="0">
                <a:solidFill>
                  <a:schemeClr val="bg1"/>
                </a:solidFill>
              </a:rPr>
              <a:t>льшей – как предикат </a:t>
            </a:r>
            <a:r>
              <a:rPr lang="ru-RU" sz="1600" b="1" dirty="0" smtClean="0">
                <a:solidFill>
                  <a:srgbClr val="00FFFF"/>
                </a:solidFill>
              </a:rPr>
              <a:t>утвердительного</a:t>
            </a:r>
            <a:r>
              <a:rPr lang="ru-RU" sz="1600" b="1" dirty="0" smtClean="0">
                <a:solidFill>
                  <a:schemeClr val="bg1"/>
                </a:solidFill>
              </a:rPr>
              <a:t> суждения;</a:t>
            </a:r>
          </a:p>
          <a:p>
            <a:pPr indent="-252000">
              <a:spcBef>
                <a:spcPts val="0"/>
              </a:spcBef>
            </a:pPr>
            <a:r>
              <a:rPr lang="ru-RU" sz="1600" b="1" dirty="0" smtClean="0">
                <a:solidFill>
                  <a:schemeClr val="bg1"/>
                </a:solidFill>
              </a:rPr>
              <a:t>в меньшей – как субъект </a:t>
            </a:r>
            <a:br>
              <a:rPr lang="ru-RU" sz="1600" b="1" dirty="0" smtClean="0">
                <a:solidFill>
                  <a:schemeClr val="bg1"/>
                </a:solidFill>
              </a:rPr>
            </a:br>
            <a:r>
              <a:rPr lang="ru-RU" sz="1600" b="1" dirty="0" smtClean="0">
                <a:solidFill>
                  <a:srgbClr val="00FFFF"/>
                </a:solidFill>
              </a:rPr>
              <a:t>частного</a:t>
            </a:r>
            <a:r>
              <a:rPr lang="ru-RU" sz="1600" b="1" dirty="0" smtClean="0">
                <a:solidFill>
                  <a:schemeClr val="bg1"/>
                </a:solidFill>
              </a:rPr>
              <a:t> суждения.</a:t>
            </a:r>
          </a:p>
        </p:txBody>
      </p:sp>
      <p:sp>
        <p:nvSpPr>
          <p:cNvPr id="18" name="Text Box 5"/>
          <p:cNvSpPr txBox="1">
            <a:spLocks noChangeArrowheads="1"/>
          </p:cNvSpPr>
          <p:nvPr/>
        </p:nvSpPr>
        <p:spPr bwMode="auto">
          <a:xfrm>
            <a:off x="432000" y="1476000"/>
            <a:ext cx="8280000" cy="1080000"/>
          </a:xfrm>
          <a:prstGeom prst="rect">
            <a:avLst/>
          </a:prstGeom>
          <a:noFill/>
          <a:ln w="9525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r>
              <a:rPr lang="ru-RU" dirty="0" smtClean="0">
                <a:solidFill>
                  <a:srgbClr val="FFFF00"/>
                </a:solidFill>
                <a:cs typeface="Arial" charset="0"/>
              </a:rPr>
              <a:t>Нераспределённость среднего термина </a:t>
            </a:r>
            <a:r>
              <a:rPr lang="en-US" dirty="0" smtClean="0">
                <a:solidFill>
                  <a:srgbClr val="FFFF00"/>
                </a:solidFill>
                <a:cs typeface="Arial" charset="0"/>
              </a:rPr>
              <a:t/>
            </a:r>
            <a:br>
              <a:rPr lang="en-US" dirty="0" smtClean="0">
                <a:solidFill>
                  <a:srgbClr val="FFFF00"/>
                </a:solidFill>
                <a:cs typeface="Arial" charset="0"/>
              </a:rPr>
            </a:br>
            <a:r>
              <a:rPr lang="ru-RU" sz="1600" dirty="0" smtClean="0"/>
              <a:t>логически равнозначна ошибке </a:t>
            </a:r>
            <a:r>
              <a:rPr lang="ru-RU" sz="1600" dirty="0" smtClean="0">
                <a:solidFill>
                  <a:srgbClr val="FF66FF"/>
                </a:solidFill>
              </a:rPr>
              <a:t>учетверения терминов</a:t>
            </a:r>
            <a:r>
              <a:rPr lang="ru-RU" sz="1600" dirty="0" smtClean="0"/>
              <a:t>, поскольку в этом случае крайние термины могут оказаться связанными с частями объёма среднего термина, не имеющими общих элементов, т. е. </a:t>
            </a:r>
            <a:r>
              <a:rPr lang="ru-RU" sz="1600" dirty="0" smtClean="0">
                <a:solidFill>
                  <a:srgbClr val="00FFFF"/>
                </a:solidFill>
              </a:rPr>
              <a:t>с разными понятиями</a:t>
            </a:r>
            <a:r>
              <a:rPr lang="ru-RU" sz="1600" dirty="0" smtClean="0"/>
              <a:t>.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1000"/>
                                        <p:tgtEl>
                                          <p:spTgt spid="479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792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792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792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79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1000"/>
                                        <p:tgtEl>
                                          <p:spTgt spid="479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1000"/>
                                        <p:tgtEl>
                                          <p:spTgt spid="479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792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792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792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79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8" dur="1000"/>
                                        <p:tgtEl>
                                          <p:spTgt spid="479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17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400000">
                                      <p:cBhvr>
                                        <p:cTn id="6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3000" fill="hold"/>
                                        <p:tgtEl>
                                          <p:spTgt spid="479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000" fill="hold"/>
                                        <p:tgtEl>
                                          <p:spTgt spid="479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"/>
                            </p:stCondLst>
                            <p:childTnLst>
                              <p:par>
                                <p:cTn id="91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2" grpId="1" animBg="1"/>
      <p:bldP spid="32" grpId="2" animBg="1"/>
      <p:bldP spid="29" grpId="0" animBg="1"/>
      <p:bldP spid="29" grpId="1" animBg="1"/>
      <p:bldP spid="479239" grpId="0" animBg="1"/>
      <p:bldP spid="479237" grpId="0" animBg="1"/>
      <p:bldP spid="479250" grpId="0" animBg="1"/>
      <p:bldP spid="479251" grpId="0" animBg="1"/>
      <p:bldP spid="479252" grpId="0" animBg="1"/>
      <p:bldP spid="479253" grpId="0" animBg="1"/>
      <p:bldP spid="479259" grpId="0" animBg="1"/>
      <p:bldP spid="44" grpId="0" build="allAtOnce"/>
      <p:bldP spid="17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3600"/>
            <a:ext cx="8229600" cy="1143000"/>
          </a:xfrm>
          <a:noFill/>
        </p:spPr>
        <p:txBody>
          <a:bodyPr anchor="ctr" anchorCtr="1"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Понятие доказательства 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Структура доказательства</a:t>
            </a:r>
          </a:p>
        </p:txBody>
      </p:sp>
      <p:sp>
        <p:nvSpPr>
          <p:cNvPr id="474115" name="AutoShape 3"/>
          <p:cNvSpPr>
            <a:spLocks noChangeArrowheads="1"/>
          </p:cNvSpPr>
          <p:nvPr/>
        </p:nvSpPr>
        <p:spPr bwMode="auto">
          <a:xfrm>
            <a:off x="2952000" y="1800000"/>
            <a:ext cx="3240000" cy="900000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 anchorCtr="1"/>
          <a:lstStyle/>
          <a:p>
            <a:r>
              <a:rPr lang="ru-RU" sz="2400" dirty="0">
                <a:solidFill>
                  <a:srgbClr val="FF0000"/>
                </a:solidFill>
              </a:rPr>
              <a:t>Доказательство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474116" name="AutoShape 4"/>
          <p:cNvSpPr>
            <a:spLocks noChangeArrowheads="1"/>
          </p:cNvSpPr>
          <p:nvPr/>
        </p:nvSpPr>
        <p:spPr bwMode="auto">
          <a:xfrm>
            <a:off x="287338" y="3420000"/>
            <a:ext cx="2735262" cy="900000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2000" dirty="0">
                <a:solidFill>
                  <a:srgbClr val="990000"/>
                </a:solidFill>
              </a:rPr>
              <a:t>Тезис</a:t>
            </a:r>
            <a:endParaRPr lang="ru-RU" sz="2000" dirty="0">
              <a:solidFill>
                <a:srgbClr val="0000FF"/>
              </a:solidFill>
            </a:endParaRPr>
          </a:p>
        </p:txBody>
      </p:sp>
      <p:sp>
        <p:nvSpPr>
          <p:cNvPr id="474117" name="AutoShape 5"/>
          <p:cNvSpPr>
            <a:spLocks noChangeArrowheads="1"/>
          </p:cNvSpPr>
          <p:nvPr/>
        </p:nvSpPr>
        <p:spPr bwMode="auto">
          <a:xfrm>
            <a:off x="3238500" y="3420000"/>
            <a:ext cx="2735263" cy="900000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 anchorCtr="1"/>
          <a:lstStyle/>
          <a:p>
            <a:pPr>
              <a:lnSpc>
                <a:spcPct val="90000"/>
              </a:lnSpc>
            </a:pPr>
            <a:r>
              <a:rPr lang="ru-RU" sz="2000" dirty="0">
                <a:solidFill>
                  <a:srgbClr val="990000"/>
                </a:solidFill>
              </a:rPr>
              <a:t>Доводы</a:t>
            </a:r>
            <a:br>
              <a:rPr lang="ru-RU" sz="2000" dirty="0">
                <a:solidFill>
                  <a:srgbClr val="990000"/>
                </a:solidFill>
              </a:rPr>
            </a:br>
            <a:r>
              <a:rPr lang="ru-RU" sz="2000" dirty="0">
                <a:solidFill>
                  <a:srgbClr val="990000"/>
                </a:solidFill>
              </a:rPr>
              <a:t>(аргументы)</a:t>
            </a:r>
            <a:endParaRPr lang="ru-RU" sz="2000" dirty="0">
              <a:solidFill>
                <a:srgbClr val="0000FF"/>
              </a:solidFill>
            </a:endParaRPr>
          </a:p>
        </p:txBody>
      </p:sp>
      <p:sp>
        <p:nvSpPr>
          <p:cNvPr id="474118" name="AutoShape 6"/>
          <p:cNvSpPr>
            <a:spLocks noChangeArrowheads="1"/>
          </p:cNvSpPr>
          <p:nvPr/>
        </p:nvSpPr>
        <p:spPr bwMode="auto">
          <a:xfrm>
            <a:off x="6189663" y="3420000"/>
            <a:ext cx="2735262" cy="900000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2000" dirty="0">
                <a:solidFill>
                  <a:srgbClr val="990000"/>
                </a:solidFill>
              </a:rPr>
              <a:t>Демонстрация</a:t>
            </a:r>
            <a:endParaRPr lang="ru-RU" sz="2000" dirty="0">
              <a:solidFill>
                <a:srgbClr val="0000FF"/>
              </a:solidFill>
            </a:endParaRPr>
          </a:p>
        </p:txBody>
      </p:sp>
      <p:cxnSp>
        <p:nvCxnSpPr>
          <p:cNvPr id="474119" name="AutoShape 7"/>
          <p:cNvCxnSpPr>
            <a:cxnSpLocks noChangeShapeType="1"/>
          </p:cNvCxnSpPr>
          <p:nvPr/>
        </p:nvCxnSpPr>
        <p:spPr bwMode="auto">
          <a:xfrm>
            <a:off x="4605338" y="2700000"/>
            <a:ext cx="1587" cy="360362"/>
          </a:xfrm>
          <a:prstGeom prst="straightConnector1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</p:spPr>
      </p:cxnSp>
      <p:cxnSp>
        <p:nvCxnSpPr>
          <p:cNvPr id="474120" name="AutoShape 8"/>
          <p:cNvCxnSpPr>
            <a:cxnSpLocks noChangeShapeType="1"/>
          </p:cNvCxnSpPr>
          <p:nvPr/>
        </p:nvCxnSpPr>
        <p:spPr bwMode="auto">
          <a:xfrm>
            <a:off x="4605338" y="3060000"/>
            <a:ext cx="1587" cy="360363"/>
          </a:xfrm>
          <a:prstGeom prst="straightConnector1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</p:spPr>
      </p:cxnSp>
      <p:sp>
        <p:nvSpPr>
          <p:cNvPr id="474121" name="Line 9"/>
          <p:cNvSpPr>
            <a:spLocks noChangeShapeType="1"/>
          </p:cNvSpPr>
          <p:nvPr/>
        </p:nvSpPr>
        <p:spPr bwMode="auto">
          <a:xfrm>
            <a:off x="1654175" y="3060000"/>
            <a:ext cx="2951163" cy="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474122" name="Line 10"/>
          <p:cNvSpPr>
            <a:spLocks noChangeShapeType="1"/>
          </p:cNvSpPr>
          <p:nvPr/>
        </p:nvSpPr>
        <p:spPr bwMode="auto">
          <a:xfrm>
            <a:off x="4605338" y="3060000"/>
            <a:ext cx="2951162" cy="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cxnSp>
        <p:nvCxnSpPr>
          <p:cNvPr id="474123" name="AutoShape 11"/>
          <p:cNvCxnSpPr>
            <a:cxnSpLocks noChangeShapeType="1"/>
          </p:cNvCxnSpPr>
          <p:nvPr/>
        </p:nvCxnSpPr>
        <p:spPr bwMode="auto">
          <a:xfrm>
            <a:off x="1654175" y="3060000"/>
            <a:ext cx="1588" cy="360363"/>
          </a:xfrm>
          <a:prstGeom prst="straightConnector1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</p:spPr>
      </p:cxnSp>
      <p:cxnSp>
        <p:nvCxnSpPr>
          <p:cNvPr id="474124" name="AutoShape 12"/>
          <p:cNvCxnSpPr>
            <a:cxnSpLocks noChangeShapeType="1"/>
          </p:cNvCxnSpPr>
          <p:nvPr/>
        </p:nvCxnSpPr>
        <p:spPr bwMode="auto">
          <a:xfrm>
            <a:off x="7556500" y="3060000"/>
            <a:ext cx="1588" cy="360363"/>
          </a:xfrm>
          <a:prstGeom prst="straightConnector1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</p:spPr>
      </p:cxnSp>
      <p:sp>
        <p:nvSpPr>
          <p:cNvPr id="474125" name="Rectangle 13"/>
          <p:cNvSpPr>
            <a:spLocks noChangeArrowheads="1"/>
          </p:cNvSpPr>
          <p:nvPr/>
        </p:nvSpPr>
        <p:spPr bwMode="auto">
          <a:xfrm>
            <a:off x="287338" y="4320000"/>
            <a:ext cx="2735262" cy="1980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/>
          <a:lstStyle/>
          <a:p>
            <a:r>
              <a:rPr lang="ru-RU" sz="1600" dirty="0">
                <a:solidFill>
                  <a:srgbClr val="0000FF"/>
                </a:solidFill>
              </a:rPr>
              <a:t>мысль или положение</a:t>
            </a:r>
            <a:r>
              <a:rPr lang="ru-RU" sz="1600" dirty="0" smtClean="0">
                <a:solidFill>
                  <a:srgbClr val="0000FF"/>
                </a:solidFill>
              </a:rPr>
              <a:t>, </a:t>
            </a:r>
            <a:r>
              <a:rPr lang="ru-RU" sz="1600" dirty="0">
                <a:solidFill>
                  <a:srgbClr val="0000FF"/>
                </a:solidFill>
              </a:rPr>
              <a:t/>
            </a:r>
            <a:br>
              <a:rPr lang="ru-RU" sz="1600" dirty="0">
                <a:solidFill>
                  <a:srgbClr val="0000FF"/>
                </a:solidFill>
              </a:rPr>
            </a:br>
            <a:r>
              <a:rPr lang="ru-RU" sz="1600" dirty="0" smtClean="0">
                <a:solidFill>
                  <a:srgbClr val="FF0000"/>
                </a:solidFill>
              </a:rPr>
              <a:t>истинность </a:t>
            </a:r>
            <a:r>
              <a:rPr lang="ru-RU" sz="1600" dirty="0">
                <a:solidFill>
                  <a:srgbClr val="FF0000"/>
                </a:solidFill>
              </a:rPr>
              <a:t/>
            </a:r>
            <a:br>
              <a:rPr lang="ru-RU" sz="1600" dirty="0">
                <a:solidFill>
                  <a:srgbClr val="FF0000"/>
                </a:solidFill>
              </a:rPr>
            </a:br>
            <a:r>
              <a:rPr lang="ru-RU" sz="1600" dirty="0" smtClean="0">
                <a:solidFill>
                  <a:srgbClr val="0000FF"/>
                </a:solidFill>
              </a:rPr>
              <a:t>которого </a:t>
            </a:r>
            <a:r>
              <a:rPr lang="ru-RU" sz="1600" dirty="0">
                <a:solidFill>
                  <a:srgbClr val="0000FF"/>
                </a:solidFill>
              </a:rPr>
              <a:t/>
            </a:r>
            <a:br>
              <a:rPr lang="ru-RU" sz="1600" dirty="0">
                <a:solidFill>
                  <a:srgbClr val="0000FF"/>
                </a:solidFill>
              </a:rPr>
            </a:br>
            <a:r>
              <a:rPr lang="ru-RU" sz="1600" dirty="0">
                <a:solidFill>
                  <a:srgbClr val="0000FF"/>
                </a:solidFill>
              </a:rPr>
              <a:t>требуется </a:t>
            </a:r>
            <a:r>
              <a:rPr lang="ru-RU" sz="1600" dirty="0" smtClean="0">
                <a:solidFill>
                  <a:srgbClr val="0000FF"/>
                </a:solidFill>
              </a:rPr>
              <a:t>обосновать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474126" name="Rectangle 14"/>
          <p:cNvSpPr>
            <a:spLocks noChangeArrowheads="1"/>
          </p:cNvSpPr>
          <p:nvPr/>
        </p:nvSpPr>
        <p:spPr bwMode="auto">
          <a:xfrm>
            <a:off x="3238500" y="4320000"/>
            <a:ext cx="2735263" cy="1980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/>
          <a:lstStyle/>
          <a:p>
            <a:r>
              <a:rPr lang="ru-RU" sz="1600" dirty="0">
                <a:solidFill>
                  <a:srgbClr val="0000FF"/>
                </a:solidFill>
              </a:rPr>
              <a:t>мысли или положения</a:t>
            </a:r>
            <a:r>
              <a:rPr lang="ru-RU" sz="1600" dirty="0" smtClean="0">
                <a:solidFill>
                  <a:srgbClr val="0000FF"/>
                </a:solidFill>
              </a:rPr>
              <a:t>, </a:t>
            </a:r>
            <a:r>
              <a:rPr lang="ru-RU" sz="1600" dirty="0">
                <a:solidFill>
                  <a:srgbClr val="0000FF"/>
                </a:solidFill>
              </a:rPr>
              <a:t/>
            </a:r>
            <a:br>
              <a:rPr lang="ru-RU" sz="1600" dirty="0">
                <a:solidFill>
                  <a:srgbClr val="0000FF"/>
                </a:solidFill>
              </a:rPr>
            </a:br>
            <a:r>
              <a:rPr lang="ru-RU" sz="1600" dirty="0">
                <a:solidFill>
                  <a:srgbClr val="0000FF"/>
                </a:solidFill>
              </a:rPr>
              <a:t>истинность </a:t>
            </a:r>
            <a:r>
              <a:rPr lang="ru-RU" sz="1600" dirty="0" smtClean="0">
                <a:solidFill>
                  <a:srgbClr val="0000FF"/>
                </a:solidFill>
              </a:rPr>
              <a:t>которых </a:t>
            </a:r>
            <a:r>
              <a:rPr lang="ru-RU" sz="1600" dirty="0">
                <a:solidFill>
                  <a:srgbClr val="0000FF"/>
                </a:solidFill>
              </a:rPr>
              <a:t/>
            </a:r>
            <a:br>
              <a:rPr lang="ru-RU" sz="1600" dirty="0">
                <a:solidFill>
                  <a:srgbClr val="0000FF"/>
                </a:solidFill>
              </a:rPr>
            </a:br>
            <a:r>
              <a:rPr lang="ru-RU" sz="1600" dirty="0">
                <a:solidFill>
                  <a:srgbClr val="0000FF"/>
                </a:solidFill>
              </a:rPr>
              <a:t>проверена и </a:t>
            </a:r>
            <a:r>
              <a:rPr lang="ru-RU" sz="1600" dirty="0" smtClean="0">
                <a:solidFill>
                  <a:srgbClr val="0000FF"/>
                </a:solidFill>
              </a:rPr>
              <a:t>доказана </a:t>
            </a:r>
            <a:r>
              <a:rPr lang="ru-RU" sz="1600" dirty="0">
                <a:solidFill>
                  <a:srgbClr val="0000FF"/>
                </a:solidFill>
              </a:rPr>
              <a:t/>
            </a:r>
            <a:br>
              <a:rPr lang="ru-RU" sz="1600" dirty="0">
                <a:solidFill>
                  <a:srgbClr val="0000FF"/>
                </a:solidFill>
              </a:rPr>
            </a:br>
            <a:r>
              <a:rPr lang="ru-RU" sz="1600" dirty="0">
                <a:solidFill>
                  <a:srgbClr val="0000FF"/>
                </a:solidFill>
              </a:rPr>
              <a:t>и которые могут </a:t>
            </a:r>
            <a:r>
              <a:rPr lang="ru-RU" sz="1600" dirty="0" smtClean="0">
                <a:solidFill>
                  <a:srgbClr val="0000FF"/>
                </a:solidFill>
              </a:rPr>
              <a:t>поэтому </a:t>
            </a:r>
            <a:r>
              <a:rPr lang="ru-RU" sz="1600" dirty="0">
                <a:solidFill>
                  <a:srgbClr val="0000FF"/>
                </a:solidFill>
              </a:rPr>
              <a:t/>
            </a:r>
            <a:br>
              <a:rPr lang="ru-RU" sz="1600" dirty="0">
                <a:solidFill>
                  <a:srgbClr val="0000FF"/>
                </a:solidFill>
              </a:rPr>
            </a:br>
            <a:r>
              <a:rPr lang="ru-RU" sz="1600" dirty="0">
                <a:solidFill>
                  <a:srgbClr val="0000FF"/>
                </a:solidFill>
              </a:rPr>
              <a:t>быть приведены </a:t>
            </a:r>
            <a:r>
              <a:rPr lang="ru-RU" sz="1600" dirty="0" smtClean="0">
                <a:solidFill>
                  <a:srgbClr val="0000FF"/>
                </a:solidFill>
              </a:rPr>
              <a:t/>
            </a:r>
            <a:br>
              <a:rPr lang="ru-RU" sz="1600" dirty="0" smtClean="0">
                <a:solidFill>
                  <a:srgbClr val="0000FF"/>
                </a:solidFill>
              </a:rPr>
            </a:br>
            <a:r>
              <a:rPr lang="ru-RU" sz="1600" dirty="0" smtClean="0">
                <a:solidFill>
                  <a:srgbClr val="0000FF"/>
                </a:solidFill>
              </a:rPr>
              <a:t>в </a:t>
            </a:r>
            <a:r>
              <a:rPr lang="ru-RU" sz="1600" dirty="0" smtClean="0">
                <a:solidFill>
                  <a:srgbClr val="FF0000"/>
                </a:solidFill>
              </a:rPr>
              <a:t>обоснование </a:t>
            </a:r>
            <a:r>
              <a:rPr lang="ru-RU" sz="1600" dirty="0">
                <a:solidFill>
                  <a:srgbClr val="FF0000"/>
                </a:solidFill>
              </a:rPr>
              <a:t/>
            </a:r>
            <a:br>
              <a:rPr lang="ru-RU" sz="1600" dirty="0">
                <a:solidFill>
                  <a:srgbClr val="FF0000"/>
                </a:solidFill>
              </a:rPr>
            </a:br>
            <a:r>
              <a:rPr lang="ru-RU" sz="1600" dirty="0">
                <a:solidFill>
                  <a:srgbClr val="0000FF"/>
                </a:solidFill>
              </a:rPr>
              <a:t>истинности тезиса</a:t>
            </a:r>
          </a:p>
        </p:txBody>
      </p:sp>
      <p:sp>
        <p:nvSpPr>
          <p:cNvPr id="474127" name="Rectangle 15"/>
          <p:cNvSpPr>
            <a:spLocks noChangeArrowheads="1"/>
          </p:cNvSpPr>
          <p:nvPr/>
        </p:nvSpPr>
        <p:spPr bwMode="auto">
          <a:xfrm>
            <a:off x="6189663" y="4320000"/>
            <a:ext cx="2735262" cy="1980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/>
          <a:lstStyle/>
          <a:p>
            <a:r>
              <a:rPr lang="ru-RU" sz="1600" dirty="0" smtClean="0">
                <a:solidFill>
                  <a:srgbClr val="0000FF"/>
                </a:solidFill>
              </a:rPr>
              <a:t>логическое рассуждение, </a:t>
            </a:r>
            <a:r>
              <a:rPr lang="ru-RU" sz="1600" dirty="0">
                <a:solidFill>
                  <a:srgbClr val="0000FF"/>
                </a:solidFill>
              </a:rPr>
              <a:t/>
            </a:r>
            <a:br>
              <a:rPr lang="ru-RU" sz="1600" dirty="0">
                <a:solidFill>
                  <a:srgbClr val="0000FF"/>
                </a:solidFill>
              </a:rPr>
            </a:br>
            <a:r>
              <a:rPr lang="ru-RU" sz="1600" dirty="0">
                <a:solidFill>
                  <a:srgbClr val="0000FF"/>
                </a:solidFill>
              </a:rPr>
              <a:t>в процессе </a:t>
            </a:r>
            <a:r>
              <a:rPr lang="ru-RU" sz="1600" dirty="0" smtClean="0">
                <a:solidFill>
                  <a:srgbClr val="0000FF"/>
                </a:solidFill>
              </a:rPr>
              <a:t>которого </a:t>
            </a:r>
            <a:r>
              <a:rPr lang="ru-RU" sz="1600" dirty="0">
                <a:solidFill>
                  <a:srgbClr val="0000FF"/>
                </a:solidFill>
              </a:rPr>
              <a:t/>
            </a:r>
            <a:br>
              <a:rPr lang="ru-RU" sz="1600" dirty="0">
                <a:solidFill>
                  <a:srgbClr val="0000FF"/>
                </a:solidFill>
              </a:rPr>
            </a:br>
            <a:r>
              <a:rPr lang="ru-RU" sz="1600" dirty="0" smtClean="0">
                <a:solidFill>
                  <a:srgbClr val="0000FF"/>
                </a:solidFill>
              </a:rPr>
              <a:t>посредством </a:t>
            </a:r>
            <a:br>
              <a:rPr lang="ru-RU" sz="1600" dirty="0" smtClean="0">
                <a:solidFill>
                  <a:srgbClr val="0000FF"/>
                </a:solidFill>
              </a:rPr>
            </a:br>
            <a:r>
              <a:rPr lang="ru-RU" sz="1600" dirty="0" smtClean="0">
                <a:solidFill>
                  <a:srgbClr val="0000FF"/>
                </a:solidFill>
              </a:rPr>
              <a:t>аргументов </a:t>
            </a:r>
            <a:r>
              <a:rPr lang="ru-RU" sz="1600" dirty="0">
                <a:solidFill>
                  <a:srgbClr val="0000FF"/>
                </a:solidFill>
              </a:rPr>
              <a:t>(доводов</a:t>
            </a:r>
            <a:r>
              <a:rPr lang="ru-RU" sz="1600" dirty="0" smtClean="0">
                <a:solidFill>
                  <a:srgbClr val="0000FF"/>
                </a:solidFill>
              </a:rPr>
              <a:t>) </a:t>
            </a:r>
            <a:r>
              <a:rPr lang="ru-RU" sz="1600" dirty="0">
                <a:solidFill>
                  <a:srgbClr val="0000FF"/>
                </a:solidFill>
              </a:rPr>
              <a:t/>
            </a:r>
            <a:br>
              <a:rPr lang="ru-RU" sz="1600" dirty="0">
                <a:solidFill>
                  <a:srgbClr val="0000FF"/>
                </a:solidFill>
              </a:rPr>
            </a:br>
            <a:r>
              <a:rPr lang="ru-RU" sz="1600" dirty="0" smtClean="0">
                <a:solidFill>
                  <a:srgbClr val="FF0000"/>
                </a:solidFill>
              </a:rPr>
              <a:t>обосновывается </a:t>
            </a:r>
            <a:r>
              <a:rPr lang="ru-RU" sz="1600" dirty="0">
                <a:solidFill>
                  <a:srgbClr val="0000FF"/>
                </a:solidFill>
              </a:rPr>
              <a:t/>
            </a:r>
            <a:br>
              <a:rPr lang="ru-RU" sz="1600" dirty="0">
                <a:solidFill>
                  <a:srgbClr val="0000FF"/>
                </a:solidFill>
              </a:rPr>
            </a:br>
            <a:r>
              <a:rPr lang="ru-RU" sz="1600" dirty="0">
                <a:solidFill>
                  <a:srgbClr val="0000FF"/>
                </a:solidFill>
              </a:rPr>
              <a:t>истинность тезиса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74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74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74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474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74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74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74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74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474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74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74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74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74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474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74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74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74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74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74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74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74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74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74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4741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74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74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4115" grpId="0" animBg="1"/>
      <p:bldP spid="474116" grpId="0" animBg="1"/>
      <p:bldP spid="474117" grpId="0" animBg="1"/>
      <p:bldP spid="474118" grpId="0" animBg="1"/>
      <p:bldP spid="474121" grpId="0" animBg="1"/>
      <p:bldP spid="474122" grpId="0" animBg="1"/>
      <p:bldP spid="474125" grpId="0" animBg="1"/>
      <p:bldP spid="474126" grpId="0" animBg="1"/>
      <p:bldP spid="474127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Содержимое 2"/>
          <p:cNvSpPr>
            <a:spLocks noGrp="1"/>
          </p:cNvSpPr>
          <p:nvPr>
            <p:ph sz="half" idx="1"/>
          </p:nvPr>
        </p:nvSpPr>
        <p:spPr>
          <a:xfrm>
            <a:off x="216000" y="4896000"/>
            <a:ext cx="4428000" cy="1908000"/>
          </a:xfrm>
        </p:spPr>
        <p:txBody>
          <a:bodyPr anchor="b" anchorCtr="0"/>
          <a:lstStyle/>
          <a:p>
            <a:pPr indent="-252000">
              <a:spcBef>
                <a:spcPts val="0"/>
              </a:spcBef>
              <a:buClr>
                <a:schemeClr val="bg1"/>
              </a:buClr>
            </a:pPr>
            <a:r>
              <a:rPr lang="ru-RU" sz="1600" b="1" dirty="0" smtClean="0">
                <a:solidFill>
                  <a:schemeClr val="bg1"/>
                </a:solidFill>
              </a:rPr>
              <a:t>Б</a:t>
            </a:r>
            <a:r>
              <a:rPr lang="fr-FR" sz="1600" b="1" dirty="0" smtClean="0">
                <a:solidFill>
                  <a:schemeClr val="bg1"/>
                </a:solidFill>
              </a:rPr>
              <a:t>ó</a:t>
            </a:r>
            <a:r>
              <a:rPr lang="ru-RU" sz="1600" b="1" dirty="0" smtClean="0">
                <a:solidFill>
                  <a:schemeClr val="bg1"/>
                </a:solidFill>
              </a:rPr>
              <a:t>льший термин как предикат </a:t>
            </a:r>
            <a:r>
              <a:rPr lang="ru-RU" sz="1600" b="1" dirty="0" smtClean="0">
                <a:solidFill>
                  <a:srgbClr val="00FFFF"/>
                </a:solidFill>
              </a:rPr>
              <a:t>утвердительного</a:t>
            </a:r>
            <a:r>
              <a:rPr lang="ru-RU" sz="1600" b="1" dirty="0" smtClean="0">
                <a:solidFill>
                  <a:srgbClr val="CCFFCC"/>
                </a:solidFill>
              </a:rPr>
              <a:t> суждения </a:t>
            </a:r>
            <a:br>
              <a:rPr lang="ru-RU" sz="1600" b="1" dirty="0" smtClean="0">
                <a:solidFill>
                  <a:srgbClr val="CCFFCC"/>
                </a:solidFill>
              </a:rPr>
            </a:br>
            <a:r>
              <a:rPr lang="ru-RU" sz="1600" b="1" dirty="0" smtClean="0">
                <a:solidFill>
                  <a:schemeClr val="bg1"/>
                </a:solidFill>
              </a:rPr>
              <a:t>в посылке </a:t>
            </a:r>
            <a:r>
              <a:rPr lang="ru-RU" sz="1600" b="1" dirty="0" smtClean="0">
                <a:solidFill>
                  <a:srgbClr val="FF66FF"/>
                </a:solidFill>
              </a:rPr>
              <a:t>не распределён</a:t>
            </a:r>
            <a:r>
              <a:rPr lang="ru-RU" sz="1600" b="1" dirty="0" smtClean="0">
                <a:solidFill>
                  <a:schemeClr val="bg1"/>
                </a:solidFill>
              </a:rPr>
              <a:t>,</a:t>
            </a:r>
            <a:r>
              <a:rPr lang="ru-RU" sz="1600" b="1" dirty="0" smtClean="0"/>
              <a:t> </a:t>
            </a:r>
          </a:p>
          <a:p>
            <a:pPr indent="-252000">
              <a:spcBef>
                <a:spcPts val="0"/>
              </a:spcBef>
              <a:buClr>
                <a:schemeClr val="bg1"/>
              </a:buClr>
            </a:pPr>
            <a:r>
              <a:rPr lang="ru-RU" sz="1600" b="1" dirty="0" smtClean="0">
                <a:solidFill>
                  <a:schemeClr val="bg1"/>
                </a:solidFill>
              </a:rPr>
              <a:t>но как предикат вывода – </a:t>
            </a:r>
            <a:br>
              <a:rPr lang="ru-RU" sz="1600" b="1" dirty="0" smtClean="0">
                <a:solidFill>
                  <a:schemeClr val="bg1"/>
                </a:solidFill>
              </a:rPr>
            </a:br>
            <a:r>
              <a:rPr lang="ru-RU" sz="1600" b="1" dirty="0" smtClean="0">
                <a:solidFill>
                  <a:srgbClr val="00FFFF"/>
                </a:solidFill>
              </a:rPr>
              <a:t>отрицательного</a:t>
            </a:r>
            <a:r>
              <a:rPr lang="ru-RU" sz="1600" b="1" dirty="0" smtClean="0">
                <a:solidFill>
                  <a:srgbClr val="CCFFCC"/>
                </a:solidFill>
              </a:rPr>
              <a:t> </a:t>
            </a:r>
            <a:r>
              <a:rPr lang="ru-RU" sz="1600" b="1" dirty="0" smtClean="0">
                <a:solidFill>
                  <a:schemeClr val="bg1"/>
                </a:solidFill>
              </a:rPr>
              <a:t>вследствие</a:t>
            </a:r>
            <a:r>
              <a:rPr lang="ru-RU" sz="1600" b="1" dirty="0" smtClean="0">
                <a:solidFill>
                  <a:srgbClr val="CCFFCC"/>
                </a:solidFill>
              </a:rPr>
              <a:t> </a:t>
            </a:r>
            <a:br>
              <a:rPr lang="ru-RU" sz="1600" b="1" dirty="0" smtClean="0">
                <a:solidFill>
                  <a:srgbClr val="CCFFCC"/>
                </a:solidFill>
              </a:rPr>
            </a:br>
            <a:r>
              <a:rPr lang="ru-RU" sz="1600" b="1" dirty="0" smtClean="0">
                <a:solidFill>
                  <a:srgbClr val="00FFFF"/>
                </a:solidFill>
              </a:rPr>
              <a:t>отрицательности</a:t>
            </a:r>
            <a:r>
              <a:rPr lang="ru-RU" sz="1600" b="1" dirty="0" smtClean="0"/>
              <a:t> </a:t>
            </a:r>
            <a:r>
              <a:rPr lang="ru-RU" sz="1600" b="1" dirty="0" smtClean="0">
                <a:solidFill>
                  <a:schemeClr val="bg1"/>
                </a:solidFill>
              </a:rPr>
              <a:t>меньшей посылки – </a:t>
            </a:r>
            <a:br>
              <a:rPr lang="ru-RU" sz="1600" b="1" dirty="0" smtClean="0">
                <a:solidFill>
                  <a:schemeClr val="bg1"/>
                </a:solidFill>
              </a:rPr>
            </a:br>
            <a:r>
              <a:rPr lang="ru-RU" sz="1600" b="1" dirty="0" smtClean="0">
                <a:solidFill>
                  <a:schemeClr val="bg1"/>
                </a:solidFill>
              </a:rPr>
              <a:t>оказался бы </a:t>
            </a:r>
            <a:r>
              <a:rPr lang="ru-RU" sz="1600" b="1" dirty="0" smtClean="0">
                <a:solidFill>
                  <a:srgbClr val="00FF00"/>
                </a:solidFill>
              </a:rPr>
              <a:t>распределён</a:t>
            </a:r>
            <a:r>
              <a:rPr lang="ru-RU" sz="1600" b="1" dirty="0" smtClean="0">
                <a:solidFill>
                  <a:srgbClr val="CCFFCC"/>
                </a:solidFill>
              </a:rPr>
              <a:t> </a:t>
            </a:r>
            <a:r>
              <a:rPr lang="ru-RU" sz="1600" b="1" dirty="0" smtClean="0">
                <a:solidFill>
                  <a:schemeClr val="bg1"/>
                </a:solidFill>
              </a:rPr>
              <a:t>в выводе.</a:t>
            </a:r>
          </a:p>
        </p:txBody>
      </p:sp>
      <p:sp>
        <p:nvSpPr>
          <p:cNvPr id="32" name="Rectangle 2"/>
          <p:cNvSpPr>
            <a:spLocks noChangeArrowheads="1"/>
          </p:cNvSpPr>
          <p:nvPr/>
        </p:nvSpPr>
        <p:spPr bwMode="auto">
          <a:xfrm rot="1200000">
            <a:off x="5868000" y="5022000"/>
            <a:ext cx="1908000" cy="2873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36000" anchor="ctr" anchorCtr="1"/>
          <a:lstStyle/>
          <a:p>
            <a:pPr algn="ctr"/>
            <a:r>
              <a:rPr lang="ru-RU" sz="1600" b="1" baseline="0" dirty="0" smtClean="0">
                <a:solidFill>
                  <a:srgbClr val="BBE0E3"/>
                </a:solidFill>
              </a:rPr>
              <a:t>не ест</a:t>
            </a:r>
            <a:r>
              <a:rPr lang="ru-RU" sz="1600" dirty="0" smtClean="0">
                <a:solidFill>
                  <a:srgbClr val="BBE0E3"/>
                </a:solidFill>
              </a:rPr>
              <a:t>ь</a:t>
            </a:r>
            <a:r>
              <a:rPr lang="ru-RU" sz="1600" b="1" baseline="0" dirty="0" smtClean="0">
                <a:solidFill>
                  <a:srgbClr val="BBE0E3"/>
                </a:solidFill>
              </a:rPr>
              <a:t>?</a:t>
            </a:r>
            <a:endParaRPr lang="ru-RU" sz="1600" b="1" baseline="0" dirty="0">
              <a:solidFill>
                <a:srgbClr val="BBE0E3"/>
              </a:solidFill>
            </a:endParaRPr>
          </a:p>
        </p:txBody>
      </p:sp>
      <p:sp>
        <p:nvSpPr>
          <p:cNvPr id="29" name="Rectangle 3"/>
          <p:cNvSpPr>
            <a:spLocks noChangeArrowheads="1"/>
          </p:cNvSpPr>
          <p:nvPr/>
        </p:nvSpPr>
        <p:spPr bwMode="auto">
          <a:xfrm rot="1200000">
            <a:off x="5868000" y="5022000"/>
            <a:ext cx="1908000" cy="2873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36000" anchor="ctr"/>
          <a:lstStyle/>
          <a:p>
            <a:pPr algn="ctr"/>
            <a:r>
              <a:rPr lang="ru-RU" sz="1600" b="1" baseline="0" dirty="0">
                <a:solidFill>
                  <a:srgbClr val="0000FF"/>
                </a:solidFill>
              </a:rPr>
              <a:t>средний </a:t>
            </a:r>
            <a:r>
              <a:rPr lang="ru-RU" sz="1600" b="1" baseline="0" dirty="0" smtClean="0">
                <a:solidFill>
                  <a:srgbClr val="0000FF"/>
                </a:solidFill>
              </a:rPr>
              <a:t>термин</a:t>
            </a:r>
            <a:endParaRPr lang="ru-RU" sz="1600" b="1" baseline="0" dirty="0">
              <a:solidFill>
                <a:srgbClr val="0000FF"/>
              </a:solidFill>
            </a:endParaRPr>
          </a:p>
        </p:txBody>
      </p:sp>
      <p:sp>
        <p:nvSpPr>
          <p:cNvPr id="479239" name="AutoShape 7"/>
          <p:cNvSpPr>
            <a:spLocks noChangeArrowheads="1"/>
          </p:cNvSpPr>
          <p:nvPr/>
        </p:nvSpPr>
        <p:spPr bwMode="auto">
          <a:xfrm>
            <a:off x="6083300" y="4320000"/>
            <a:ext cx="1420813" cy="504000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36000" anchor="ctr" anchorCtr="1"/>
          <a:lstStyle/>
          <a:p>
            <a:r>
              <a:rPr lang="ru-RU" sz="1600" dirty="0" smtClean="0">
                <a:solidFill>
                  <a:srgbClr val="0000FF"/>
                </a:solidFill>
              </a:rPr>
              <a:t>есть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479237" name="AutoShape 5"/>
          <p:cNvSpPr>
            <a:spLocks noChangeArrowheads="1"/>
          </p:cNvSpPr>
          <p:nvPr/>
        </p:nvSpPr>
        <p:spPr bwMode="auto">
          <a:xfrm>
            <a:off x="6084000" y="5544000"/>
            <a:ext cx="1420812" cy="504000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36000" anchor="ctr" anchorCtr="1"/>
          <a:lstStyle/>
          <a:p>
            <a:r>
              <a:rPr lang="ru-RU" sz="1600" dirty="0" smtClean="0">
                <a:solidFill>
                  <a:srgbClr val="0000FF"/>
                </a:solidFill>
              </a:rPr>
              <a:t>не есть</a:t>
            </a:r>
            <a:endParaRPr lang="ru-RU" sz="1400" dirty="0">
              <a:solidFill>
                <a:srgbClr val="0000FF"/>
              </a:solidFill>
            </a:endParaRPr>
          </a:p>
        </p:txBody>
      </p:sp>
      <p:sp>
        <p:nvSpPr>
          <p:cNvPr id="479250" name="Oval 18"/>
          <p:cNvSpPr>
            <a:spLocks noChangeAspect="1" noChangeArrowheads="1"/>
          </p:cNvSpPr>
          <p:nvPr/>
        </p:nvSpPr>
        <p:spPr bwMode="auto">
          <a:xfrm>
            <a:off x="5004000" y="4032000"/>
            <a:ext cx="1080000" cy="1080000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lnSpc>
                <a:spcPct val="90000"/>
              </a:lnSpc>
            </a:pPr>
            <a:r>
              <a:rPr lang="ru-RU" sz="1600" dirty="0" smtClean="0">
                <a:solidFill>
                  <a:srgbClr val="0000FF"/>
                </a:solidFill>
              </a:rPr>
              <a:t>Всякий</a:t>
            </a:r>
            <a:br>
              <a:rPr lang="ru-RU" sz="1600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немец</a:t>
            </a:r>
          </a:p>
        </p:txBody>
      </p:sp>
      <p:sp>
        <p:nvSpPr>
          <p:cNvPr id="479251" name="Oval 19"/>
          <p:cNvSpPr>
            <a:spLocks noChangeAspect="1" noChangeArrowheads="1"/>
          </p:cNvSpPr>
          <p:nvPr/>
        </p:nvSpPr>
        <p:spPr bwMode="auto">
          <a:xfrm>
            <a:off x="7524000" y="4032000"/>
            <a:ext cx="1080001" cy="1080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человек</a:t>
            </a:r>
            <a:endParaRPr lang="ru-RU" sz="1700" dirty="0">
              <a:solidFill>
                <a:srgbClr val="0000FF"/>
              </a:solidFill>
            </a:endParaRPr>
          </a:p>
        </p:txBody>
      </p:sp>
      <p:sp>
        <p:nvSpPr>
          <p:cNvPr id="479252" name="Oval 20"/>
          <p:cNvSpPr>
            <a:spLocks noChangeAspect="1" noChangeArrowheads="1"/>
          </p:cNvSpPr>
          <p:nvPr/>
        </p:nvSpPr>
        <p:spPr bwMode="auto">
          <a:xfrm>
            <a:off x="5004000" y="5256000"/>
            <a:ext cx="1080000" cy="1080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lnSpc>
                <a:spcPct val="90000"/>
              </a:lnSpc>
            </a:pPr>
            <a:r>
              <a:rPr lang="ru-RU" sz="1600" dirty="0" smtClean="0">
                <a:solidFill>
                  <a:srgbClr val="0000FF"/>
                </a:solidFill>
              </a:rPr>
              <a:t>Ни один</a:t>
            </a:r>
            <a:r>
              <a:rPr lang="ru-RU" sz="1400" dirty="0" smtClean="0">
                <a:solidFill>
                  <a:srgbClr val="0000FF"/>
                </a:solidFill>
              </a:rPr>
              <a:t/>
            </a:r>
            <a:br>
              <a:rPr lang="ru-RU" sz="1400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грек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479253" name="Oval 21"/>
          <p:cNvSpPr>
            <a:spLocks noChangeAspect="1" noChangeArrowheads="1"/>
          </p:cNvSpPr>
          <p:nvPr/>
        </p:nvSpPr>
        <p:spPr bwMode="auto">
          <a:xfrm>
            <a:off x="7524000" y="5256000"/>
            <a:ext cx="1080001" cy="1080000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немец</a:t>
            </a:r>
            <a:endParaRPr lang="ru-RU" sz="1700" dirty="0">
              <a:solidFill>
                <a:srgbClr val="0000FF"/>
              </a:solidFill>
            </a:endParaRPr>
          </a:p>
        </p:txBody>
      </p:sp>
      <p:sp>
        <p:nvSpPr>
          <p:cNvPr id="479259" name="Rectangle 27"/>
          <p:cNvSpPr>
            <a:spLocks noChangeArrowheads="1"/>
          </p:cNvSpPr>
          <p:nvPr/>
        </p:nvSpPr>
        <p:spPr bwMode="auto">
          <a:xfrm>
            <a:off x="5004000" y="6480000"/>
            <a:ext cx="3600000" cy="288000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36000" anchor="ctr" anchorCtr="1"/>
          <a:lstStyle/>
          <a:p>
            <a:r>
              <a:rPr lang="ru-RU" sz="1600" dirty="0" smtClean="0">
                <a:solidFill>
                  <a:srgbClr val="FF0000"/>
                </a:solidFill>
              </a:rPr>
              <a:t>Ничего из посылок не следует</a:t>
            </a:r>
            <a:endParaRPr lang="ru-RU" dirty="0">
              <a:solidFill>
                <a:srgbClr val="FF0000"/>
              </a:solidFill>
            </a:endParaRPr>
          </a:p>
        </p:txBody>
      </p:sp>
      <p:cxnSp>
        <p:nvCxnSpPr>
          <p:cNvPr id="36" name="Прямая соединительная линия 35"/>
          <p:cNvCxnSpPr>
            <a:cxnSpLocks noChangeShapeType="1"/>
          </p:cNvCxnSpPr>
          <p:nvPr/>
        </p:nvCxnSpPr>
        <p:spPr bwMode="auto">
          <a:xfrm>
            <a:off x="5004000" y="4032000"/>
            <a:ext cx="3600000" cy="2736000"/>
          </a:xfrm>
          <a:prstGeom prst="lin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38" name="Прямая соединительная линия 37"/>
          <p:cNvCxnSpPr>
            <a:cxnSpLocks noChangeShapeType="1"/>
          </p:cNvCxnSpPr>
          <p:nvPr/>
        </p:nvCxnSpPr>
        <p:spPr bwMode="auto">
          <a:xfrm rot="-4500000">
            <a:off x="5004000" y="4032000"/>
            <a:ext cx="3600000" cy="2736000"/>
          </a:xfrm>
          <a:prstGeom prst="lin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</p:spPr>
      </p:cxnSp>
      <p:sp>
        <p:nvSpPr>
          <p:cNvPr id="43" name="TextBox 42"/>
          <p:cNvSpPr txBox="1"/>
          <p:nvPr/>
        </p:nvSpPr>
        <p:spPr>
          <a:xfrm>
            <a:off x="0" y="2412000"/>
            <a:ext cx="9144000" cy="1620000"/>
          </a:xfrm>
          <a:prstGeom prst="rect">
            <a:avLst/>
          </a:prstGeom>
          <a:noFill/>
        </p:spPr>
        <p:txBody>
          <a:bodyPr wrap="square" lIns="36000" rIns="36000" rtlCol="0" anchor="ctr" anchorCtr="1">
            <a:noAutofit/>
          </a:bodyPr>
          <a:lstStyle/>
          <a:p>
            <a:pPr algn="l"/>
            <a:r>
              <a:rPr lang="ru-RU" sz="1600" spc="-40" dirty="0" smtClean="0"/>
              <a:t>Ошибка </a:t>
            </a:r>
            <a:r>
              <a:rPr lang="ru-RU" sz="1600" spc="-40" dirty="0" smtClean="0">
                <a:solidFill>
                  <a:srgbClr val="FF66FF"/>
                </a:solidFill>
              </a:rPr>
              <a:t>недозволительного расширения б</a:t>
            </a:r>
            <a:r>
              <a:rPr lang="fr-FR" sz="1600" spc="-40" dirty="0" smtClean="0">
                <a:solidFill>
                  <a:srgbClr val="FF66FF"/>
                </a:solidFill>
              </a:rPr>
              <a:t>ó</a:t>
            </a:r>
            <a:r>
              <a:rPr lang="ru-RU" sz="1600" spc="-40" dirty="0" smtClean="0">
                <a:solidFill>
                  <a:srgbClr val="FF66FF"/>
                </a:solidFill>
              </a:rPr>
              <a:t>льшего термина</a:t>
            </a:r>
            <a:r>
              <a:rPr lang="ru-RU" sz="1600" spc="-40" dirty="0" smtClean="0"/>
              <a:t> возникает в силлогистике, если</a:t>
            </a:r>
          </a:p>
          <a:p>
            <a:pPr marL="342900" indent="-342900" algn="l"/>
            <a:r>
              <a:rPr lang="ru-RU" sz="1600" dirty="0" smtClean="0"/>
              <a:t>1) в 1-й фигуре меньшая посылка, а значит, и вывод – отрицательные суждения; </a:t>
            </a:r>
          </a:p>
          <a:p>
            <a:pPr marL="342900" indent="-342900" algn="l"/>
            <a:r>
              <a:rPr lang="ru-RU" sz="1600" dirty="0" smtClean="0"/>
              <a:t>2) во 2-й фигуре б</a:t>
            </a:r>
            <a:r>
              <a:rPr lang="fr-FR" sz="1600" dirty="0" smtClean="0"/>
              <a:t>ó</a:t>
            </a:r>
            <a:r>
              <a:rPr lang="ru-RU" sz="1600" dirty="0" smtClean="0"/>
              <a:t>льшая посылка – частное суждение; </a:t>
            </a:r>
          </a:p>
          <a:p>
            <a:pPr marL="342900" indent="-342900" algn="l"/>
            <a:r>
              <a:rPr lang="ru-RU" sz="1600" dirty="0" smtClean="0"/>
              <a:t>3) в 3-й фигуре меньшая посылка, а значит, и вывод – отрицательные суждения;</a:t>
            </a:r>
          </a:p>
          <a:p>
            <a:pPr marL="342900" indent="-342900" algn="l"/>
            <a:r>
              <a:rPr lang="ru-RU" sz="1600" dirty="0" smtClean="0"/>
              <a:t>4) в 4-й фигуре при наличии отрицательной посылки б</a:t>
            </a:r>
            <a:r>
              <a:rPr lang="fr-FR" sz="1600" dirty="0" smtClean="0"/>
              <a:t>ó</a:t>
            </a:r>
            <a:r>
              <a:rPr lang="ru-RU" sz="1600" dirty="0" smtClean="0"/>
              <a:t>льшая – частное суждение.</a:t>
            </a:r>
            <a:endParaRPr lang="ru-RU" sz="1600" dirty="0"/>
          </a:p>
        </p:txBody>
      </p:sp>
      <p:sp>
        <p:nvSpPr>
          <p:cNvPr id="44" name="Rectangle 16"/>
          <p:cNvSpPr txBox="1">
            <a:spLocks noChangeArrowheads="1"/>
          </p:cNvSpPr>
          <p:nvPr/>
        </p:nvSpPr>
        <p:spPr bwMode="auto">
          <a:xfrm>
            <a:off x="216000" y="4032000"/>
            <a:ext cx="3744000" cy="9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000" indent="-252000" algn="l">
              <a:spcBef>
                <a:spcPct val="20000"/>
              </a:spcBef>
              <a:buClr>
                <a:schemeClr val="bg1"/>
              </a:buClr>
              <a:buFontTx/>
              <a:buChar char="•"/>
              <a:defRPr/>
            </a:pPr>
            <a:r>
              <a:rPr lang="ru-RU" sz="1600" b="1" kern="0" dirty="0" smtClean="0">
                <a:latin typeface="+mn-lt"/>
              </a:rPr>
              <a:t>Вид умозаключения</a:t>
            </a:r>
            <a:r>
              <a:rPr lang="en-US" sz="1600" b="1" kern="0" dirty="0" smtClean="0">
                <a:latin typeface="+mn-lt"/>
              </a:rPr>
              <a:t>:</a:t>
            </a:r>
            <a:r>
              <a:rPr lang="ru-RU" sz="1600" kern="0" dirty="0" smtClean="0">
                <a:latin typeface="+mn-lt"/>
              </a:rPr>
              <a:t> </a:t>
            </a:r>
            <a:r>
              <a:rPr lang="ru-RU" sz="1600" b="1" kern="0" dirty="0" smtClean="0">
                <a:solidFill>
                  <a:srgbClr val="00FFFF"/>
                </a:solidFill>
                <a:latin typeface="+mn-lt"/>
              </a:rPr>
              <a:t>простой категорический силлогизм</a:t>
            </a:r>
            <a:endParaRPr lang="en-US" sz="1600" b="1" kern="0" dirty="0" smtClean="0">
              <a:solidFill>
                <a:srgbClr val="00FFFF"/>
              </a:solidFill>
              <a:latin typeface="+mn-lt"/>
            </a:endParaRPr>
          </a:p>
          <a:p>
            <a:pPr marL="342000" indent="-252000" algn="l">
              <a:spcBef>
                <a:spcPct val="20000"/>
              </a:spcBef>
              <a:buClr>
                <a:schemeClr val="bg1"/>
              </a:buClr>
              <a:buFontTx/>
              <a:buChar char="•"/>
              <a:defRPr/>
            </a:pPr>
            <a:r>
              <a:rPr lang="ru-RU" sz="1600" b="1" kern="0" dirty="0" smtClean="0">
                <a:latin typeface="+mn-lt"/>
              </a:rPr>
              <a:t>Фигура</a:t>
            </a:r>
            <a:r>
              <a:rPr lang="en-US" sz="1600" b="1" kern="0" dirty="0" smtClean="0">
                <a:latin typeface="+mn-lt"/>
              </a:rPr>
              <a:t>: </a:t>
            </a:r>
            <a:r>
              <a:rPr lang="ru-RU" sz="1600" b="1" kern="0" dirty="0" smtClean="0">
                <a:solidFill>
                  <a:srgbClr val="00FFFF"/>
                </a:solidFill>
                <a:latin typeface="+mn-lt"/>
              </a:rPr>
              <a:t>первая</a:t>
            </a:r>
            <a:endParaRPr lang="en-US" sz="1600" b="1" kern="0" dirty="0" smtClean="0">
              <a:solidFill>
                <a:srgbClr val="00FFFF"/>
              </a:solidFill>
              <a:latin typeface="+mn-lt"/>
            </a:endParaRPr>
          </a:p>
        </p:txBody>
      </p:sp>
      <p:sp>
        <p:nvSpPr>
          <p:cNvPr id="1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3600"/>
            <a:ext cx="9144000" cy="1143000"/>
          </a:xfrm>
          <a:noFill/>
        </p:spPr>
        <p:txBody>
          <a:bodyPr lIns="36000" rIns="36000"/>
          <a:lstStyle/>
          <a:p>
            <a:pPr lvl="1" eaLnBrk="1" hangingPunct="1"/>
            <a:r>
              <a:rPr lang="ru-RU" sz="3200" b="1" dirty="0" smtClean="0">
                <a:solidFill>
                  <a:schemeClr val="bg1"/>
                </a:solidFill>
                <a:cs typeface="Arial" charset="0"/>
              </a:rPr>
              <a:t>«Не следует» </a:t>
            </a:r>
            <a:r>
              <a:rPr lang="ru-RU" sz="3200" b="1" dirty="0" smtClean="0">
                <a:solidFill>
                  <a:schemeClr val="bg1"/>
                </a:solidFill>
              </a:rPr>
              <a:t/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spc="-10" dirty="0" smtClean="0">
                <a:solidFill>
                  <a:schemeClr val="bg1"/>
                </a:solidFill>
              </a:rPr>
              <a:t>Недозволительное расширение б</a:t>
            </a:r>
            <a:r>
              <a:rPr lang="en-US" sz="2800" b="1" spc="-10" dirty="0" smtClean="0">
                <a:solidFill>
                  <a:schemeClr val="bg1"/>
                </a:solidFill>
              </a:rPr>
              <a:t>ó</a:t>
            </a:r>
            <a:r>
              <a:rPr lang="ru-RU" sz="2800" b="1" spc="-10" dirty="0" smtClean="0">
                <a:solidFill>
                  <a:schemeClr val="bg1"/>
                </a:solidFill>
              </a:rPr>
              <a:t>льшего термина</a:t>
            </a:r>
          </a:p>
        </p:txBody>
      </p:sp>
      <p:sp>
        <p:nvSpPr>
          <p:cNvPr id="19" name="Text Box 5"/>
          <p:cNvSpPr txBox="1">
            <a:spLocks noChangeArrowheads="1"/>
          </p:cNvSpPr>
          <p:nvPr/>
        </p:nvSpPr>
        <p:spPr bwMode="auto">
          <a:xfrm>
            <a:off x="360000" y="1512000"/>
            <a:ext cx="8424000" cy="900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dirty="0" smtClean="0">
                <a:solidFill>
                  <a:srgbClr val="FFFF00"/>
                </a:solidFill>
                <a:cs typeface="Arial" charset="0"/>
              </a:rPr>
              <a:t>Недозволительное расширение </a:t>
            </a:r>
            <a:r>
              <a:rPr lang="ru-RU" dirty="0" smtClean="0">
                <a:solidFill>
                  <a:srgbClr val="FFFF00"/>
                </a:solidFill>
                <a:latin typeface="+mj-lt"/>
                <a:cs typeface="Arial" charset="0"/>
              </a:rPr>
              <a:t>б</a:t>
            </a:r>
            <a:r>
              <a:rPr lang="fr-FR" dirty="0" smtClean="0">
                <a:solidFill>
                  <a:srgbClr val="FFFF00"/>
                </a:solidFill>
                <a:latin typeface="+mj-lt"/>
                <a:cs typeface="Times New Roman"/>
              </a:rPr>
              <a:t>ó</a:t>
            </a:r>
            <a:r>
              <a:rPr lang="ru-RU" dirty="0" smtClean="0">
                <a:solidFill>
                  <a:srgbClr val="FFFF00"/>
                </a:solidFill>
                <a:latin typeface="+mj-lt"/>
                <a:cs typeface="Arial" charset="0"/>
              </a:rPr>
              <a:t>ль</a:t>
            </a:r>
            <a:r>
              <a:rPr lang="ru-RU" dirty="0" smtClean="0">
                <a:solidFill>
                  <a:srgbClr val="FFFF00"/>
                </a:solidFill>
                <a:cs typeface="Arial" charset="0"/>
              </a:rPr>
              <a:t>шего термина </a:t>
            </a:r>
            <a:r>
              <a:rPr lang="ru-RU" dirty="0" smtClean="0">
                <a:cs typeface="Arial" charset="0"/>
              </a:rPr>
              <a:t>–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логическая ошибка в силлогистике, заключающаяся в том, что б</a:t>
            </a:r>
            <a:r>
              <a:rPr lang="fr-FR" sz="1600" dirty="0" smtClean="0">
                <a:latin typeface="Arial" pitchFamily="34" charset="0"/>
                <a:cs typeface="Arial" pitchFamily="34" charset="0"/>
              </a:rPr>
              <a:t>ó</a:t>
            </a:r>
            <a:r>
              <a:rPr lang="ru-RU" sz="1600" dirty="0" smtClean="0"/>
              <a:t>льший термин, </a:t>
            </a:r>
            <a:r>
              <a:rPr lang="ru-RU" sz="1600" dirty="0" smtClean="0">
                <a:solidFill>
                  <a:srgbClr val="FF66FF"/>
                </a:solidFill>
              </a:rPr>
              <a:t>не распределённый</a:t>
            </a:r>
            <a:r>
              <a:rPr lang="ru-RU" sz="1600" dirty="0" smtClean="0"/>
              <a:t> в посылке, оказывается </a:t>
            </a:r>
            <a:r>
              <a:rPr lang="ru-RU" sz="1600" dirty="0" smtClean="0">
                <a:solidFill>
                  <a:srgbClr val="00FF00"/>
                </a:solidFill>
              </a:rPr>
              <a:t>распределённым</a:t>
            </a:r>
            <a:r>
              <a:rPr lang="ru-RU" sz="1600" dirty="0" smtClean="0"/>
              <a:t> в выводе</a:t>
            </a:r>
            <a:r>
              <a:rPr lang="en-US" sz="1600" dirty="0" smtClean="0"/>
              <a:t>.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3000" fill="hold"/>
                                        <p:tgtEl>
                                          <p:spTgt spid="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0" fill="hold"/>
                                        <p:tgtEl>
                                          <p:spTgt spid="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000"/>
                            </p:stCondLst>
                            <p:childTnLst>
                              <p:par>
                                <p:cTn id="5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3000" fill="hold"/>
                                        <p:tgtEl>
                                          <p:spTgt spid="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000" fill="hold"/>
                                        <p:tgtEl>
                                          <p:spTgt spid="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2" dur="1000"/>
                                        <p:tgtEl>
                                          <p:spTgt spid="479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792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792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792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79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500"/>
                            </p:stCondLst>
                            <p:childTnLst>
                              <p:par>
                                <p:cTn id="71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3" dur="1000"/>
                                        <p:tgtEl>
                                          <p:spTgt spid="479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500"/>
                            </p:stCondLst>
                            <p:childTnLst>
                              <p:par>
                                <p:cTn id="7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7" dur="1000"/>
                                        <p:tgtEl>
                                          <p:spTgt spid="479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3500"/>
                            </p:stCondLst>
                            <p:childTnLst>
                              <p:par>
                                <p:cTn id="7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792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792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792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79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4000"/>
                            </p:stCondLst>
                            <p:childTnLst>
                              <p:par>
                                <p:cTn id="86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8" dur="1000"/>
                                        <p:tgtEl>
                                          <p:spTgt spid="479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0"/>
                            </p:stCondLst>
                            <p:childTnLst>
                              <p:par>
                                <p:cTn id="9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2400000">
                                      <p:cBhvr>
                                        <p:cTn id="10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000"/>
                            </p:stCondLst>
                            <p:childTnLst>
                              <p:par>
                                <p:cTn id="104" presetID="3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3000" fill="hold"/>
                                        <p:tgtEl>
                                          <p:spTgt spid="479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3000" fill="hold"/>
                                        <p:tgtEl>
                                          <p:spTgt spid="479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uild="p"/>
      <p:bldP spid="43" grpId="0" build="p"/>
      <p:bldP spid="44" grpId="0" build="p"/>
      <p:bldP spid="19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9239" name="AutoShape 7"/>
          <p:cNvSpPr>
            <a:spLocks noChangeArrowheads="1"/>
          </p:cNvSpPr>
          <p:nvPr/>
        </p:nvSpPr>
        <p:spPr bwMode="auto">
          <a:xfrm>
            <a:off x="6083300" y="4320000"/>
            <a:ext cx="1420813" cy="504000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36000" anchor="ctr" anchorCtr="1"/>
          <a:lstStyle/>
          <a:p>
            <a:r>
              <a:rPr lang="ru-RU" sz="1600" dirty="0" smtClean="0">
                <a:solidFill>
                  <a:srgbClr val="0000FF"/>
                </a:solidFill>
              </a:rPr>
              <a:t>не суть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479237" name="AutoShape 5"/>
          <p:cNvSpPr>
            <a:spLocks noChangeArrowheads="1"/>
          </p:cNvSpPr>
          <p:nvPr/>
        </p:nvSpPr>
        <p:spPr bwMode="auto">
          <a:xfrm>
            <a:off x="6084000" y="5544000"/>
            <a:ext cx="1420812" cy="504000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36000" anchor="ctr" anchorCtr="1"/>
          <a:lstStyle/>
          <a:p>
            <a:r>
              <a:rPr lang="ru-RU" sz="1600" dirty="0" smtClean="0">
                <a:solidFill>
                  <a:srgbClr val="0000FF"/>
                </a:solidFill>
              </a:rPr>
              <a:t>есть</a:t>
            </a:r>
            <a:endParaRPr lang="ru-RU" sz="1400" dirty="0">
              <a:solidFill>
                <a:srgbClr val="0000FF"/>
              </a:solidFill>
            </a:endParaRPr>
          </a:p>
        </p:txBody>
      </p:sp>
      <p:sp>
        <p:nvSpPr>
          <p:cNvPr id="479250" name="Oval 18"/>
          <p:cNvSpPr>
            <a:spLocks noChangeAspect="1" noChangeArrowheads="1"/>
          </p:cNvSpPr>
          <p:nvPr/>
        </p:nvSpPr>
        <p:spPr bwMode="auto">
          <a:xfrm>
            <a:off x="5004000" y="4032000"/>
            <a:ext cx="1080000" cy="1080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lnSpc>
                <a:spcPct val="90000"/>
              </a:lnSpc>
            </a:pPr>
            <a:r>
              <a:rPr lang="ru-RU" sz="1400" dirty="0" smtClean="0">
                <a:solidFill>
                  <a:srgbClr val="0000FF"/>
                </a:solidFill>
              </a:rPr>
              <a:t>Некоторые</a:t>
            </a:r>
            <a:br>
              <a:rPr lang="ru-RU" sz="1400" dirty="0" smtClean="0">
                <a:solidFill>
                  <a:srgbClr val="0000FF"/>
                </a:solidFill>
              </a:rPr>
            </a:br>
            <a:r>
              <a:rPr lang="ru-RU" sz="1600" dirty="0" smtClean="0">
                <a:solidFill>
                  <a:srgbClr val="0000FF"/>
                </a:solidFill>
              </a:rPr>
              <a:t>москвичи</a:t>
            </a:r>
            <a:endParaRPr lang="ru-RU" sz="1700" dirty="0">
              <a:solidFill>
                <a:srgbClr val="0000FF"/>
              </a:solidFill>
            </a:endParaRPr>
          </a:p>
        </p:txBody>
      </p:sp>
      <p:sp>
        <p:nvSpPr>
          <p:cNvPr id="479251" name="Oval 19"/>
          <p:cNvSpPr>
            <a:spLocks noChangeAspect="1" noChangeArrowheads="1"/>
          </p:cNvSpPr>
          <p:nvPr/>
        </p:nvSpPr>
        <p:spPr bwMode="auto">
          <a:xfrm>
            <a:off x="7524000" y="4032000"/>
            <a:ext cx="1080001" cy="1080000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lnSpc>
                <a:spcPct val="90000"/>
              </a:lnSpc>
            </a:pPr>
            <a:r>
              <a:rPr lang="ru-RU" sz="1400" dirty="0" smtClean="0">
                <a:solidFill>
                  <a:srgbClr val="0000FF"/>
                </a:solidFill>
              </a:rPr>
              <a:t>изучающие</a:t>
            </a:r>
            <a:br>
              <a:rPr lang="ru-RU" sz="1400" dirty="0" smtClean="0">
                <a:solidFill>
                  <a:srgbClr val="0000FF"/>
                </a:solidFill>
              </a:rPr>
            </a:br>
            <a:r>
              <a:rPr lang="ru-RU" sz="1600" dirty="0" smtClean="0">
                <a:solidFill>
                  <a:srgbClr val="0000FF"/>
                </a:solidFill>
              </a:rPr>
              <a:t>логику</a:t>
            </a:r>
            <a:br>
              <a:rPr lang="ru-RU" sz="1600" dirty="0" smtClean="0">
                <a:solidFill>
                  <a:srgbClr val="0000FF"/>
                </a:solidFill>
              </a:rPr>
            </a:br>
            <a:endParaRPr lang="ru-RU" sz="100" dirty="0">
              <a:solidFill>
                <a:srgbClr val="0000FF"/>
              </a:solidFill>
            </a:endParaRPr>
          </a:p>
        </p:txBody>
      </p:sp>
      <p:sp>
        <p:nvSpPr>
          <p:cNvPr id="479252" name="Oval 20"/>
          <p:cNvSpPr>
            <a:spLocks noChangeAspect="1" noChangeArrowheads="1"/>
          </p:cNvSpPr>
          <p:nvPr/>
        </p:nvSpPr>
        <p:spPr bwMode="auto">
          <a:xfrm>
            <a:off x="5004000" y="5256000"/>
            <a:ext cx="1080000" cy="1080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lnSpc>
                <a:spcPct val="90000"/>
              </a:lnSpc>
            </a:pPr>
            <a:r>
              <a:rPr lang="ru-RU" sz="1050" dirty="0" smtClean="0">
                <a:solidFill>
                  <a:srgbClr val="0000FF"/>
                </a:solidFill>
              </a:rPr>
              <a:t/>
            </a:r>
            <a:br>
              <a:rPr lang="ru-RU" sz="1050" dirty="0" smtClean="0">
                <a:solidFill>
                  <a:srgbClr val="0000FF"/>
                </a:solidFill>
              </a:rPr>
            </a:br>
            <a:r>
              <a:rPr lang="ru-RU" sz="1600" dirty="0" smtClean="0">
                <a:solidFill>
                  <a:srgbClr val="0000FF"/>
                </a:solidFill>
              </a:rPr>
              <a:t>Всякий</a:t>
            </a:r>
            <a:r>
              <a:rPr lang="ru-RU" sz="1400" dirty="0" smtClean="0">
                <a:solidFill>
                  <a:srgbClr val="0000FF"/>
                </a:solidFill>
              </a:rPr>
              <a:t/>
            </a:r>
            <a:br>
              <a:rPr lang="ru-RU" sz="1400" dirty="0" smtClean="0">
                <a:solidFill>
                  <a:srgbClr val="0000FF"/>
                </a:solidFill>
              </a:rPr>
            </a:br>
            <a:r>
              <a:rPr lang="ru-RU" sz="1600" dirty="0" smtClean="0">
                <a:solidFill>
                  <a:srgbClr val="0000FF"/>
                </a:solidFill>
              </a:rPr>
              <a:t>студент</a:t>
            </a:r>
            <a:endParaRPr lang="ru-RU" sz="1700" dirty="0">
              <a:solidFill>
                <a:srgbClr val="0000FF"/>
              </a:solidFill>
            </a:endParaRPr>
          </a:p>
        </p:txBody>
      </p:sp>
      <p:sp>
        <p:nvSpPr>
          <p:cNvPr id="479253" name="Oval 21"/>
          <p:cNvSpPr>
            <a:spLocks noChangeAspect="1" noChangeArrowheads="1"/>
          </p:cNvSpPr>
          <p:nvPr/>
        </p:nvSpPr>
        <p:spPr bwMode="auto">
          <a:xfrm>
            <a:off x="7524000" y="5256000"/>
            <a:ext cx="1080001" cy="1080000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lnSpc>
                <a:spcPct val="90000"/>
              </a:lnSpc>
            </a:pPr>
            <a:r>
              <a:rPr lang="ru-RU" sz="800" dirty="0" smtClean="0">
                <a:solidFill>
                  <a:srgbClr val="0000FF"/>
                </a:solidFill>
              </a:rPr>
              <a:t/>
            </a:r>
            <a:br>
              <a:rPr lang="ru-RU" sz="800" dirty="0" smtClean="0">
                <a:solidFill>
                  <a:srgbClr val="0000FF"/>
                </a:solidFill>
              </a:rPr>
            </a:br>
            <a:r>
              <a:rPr lang="ru-RU" sz="1400" dirty="0" smtClean="0">
                <a:solidFill>
                  <a:srgbClr val="0000FF"/>
                </a:solidFill>
              </a:rPr>
              <a:t>изучающий</a:t>
            </a:r>
            <a:br>
              <a:rPr lang="ru-RU" sz="1400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логику</a:t>
            </a:r>
            <a:endParaRPr lang="ru-RU" sz="1400" dirty="0">
              <a:solidFill>
                <a:srgbClr val="0000FF"/>
              </a:solidFill>
            </a:endParaRPr>
          </a:p>
        </p:txBody>
      </p:sp>
      <p:sp>
        <p:nvSpPr>
          <p:cNvPr id="479259" name="Rectangle 27"/>
          <p:cNvSpPr>
            <a:spLocks noChangeArrowheads="1"/>
          </p:cNvSpPr>
          <p:nvPr/>
        </p:nvSpPr>
        <p:spPr bwMode="auto">
          <a:xfrm>
            <a:off x="5004000" y="6480000"/>
            <a:ext cx="3600000" cy="288000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36000" anchor="ctr" anchorCtr="1"/>
          <a:lstStyle/>
          <a:p>
            <a:r>
              <a:rPr lang="ru-RU" sz="1600" dirty="0" smtClean="0">
                <a:solidFill>
                  <a:srgbClr val="FF0000"/>
                </a:solidFill>
              </a:rPr>
              <a:t>Ничего из посылок не следует</a:t>
            </a:r>
            <a:endParaRPr lang="ru-RU" dirty="0">
              <a:solidFill>
                <a:srgbClr val="FF0000"/>
              </a:solidFill>
            </a:endParaRPr>
          </a:p>
        </p:txBody>
      </p:sp>
      <p:cxnSp>
        <p:nvCxnSpPr>
          <p:cNvPr id="36" name="Прямая соединительная линия 35"/>
          <p:cNvCxnSpPr>
            <a:cxnSpLocks noChangeShapeType="1"/>
          </p:cNvCxnSpPr>
          <p:nvPr/>
        </p:nvCxnSpPr>
        <p:spPr bwMode="auto">
          <a:xfrm>
            <a:off x="5004000" y="4032000"/>
            <a:ext cx="3600000" cy="2736000"/>
          </a:xfrm>
          <a:prstGeom prst="lin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38" name="Прямая соединительная линия 37"/>
          <p:cNvCxnSpPr>
            <a:cxnSpLocks noChangeShapeType="1"/>
          </p:cNvCxnSpPr>
          <p:nvPr/>
        </p:nvCxnSpPr>
        <p:spPr bwMode="auto">
          <a:xfrm rot="-4500000">
            <a:off x="5004000" y="4032000"/>
            <a:ext cx="3600000" cy="2736000"/>
          </a:xfrm>
          <a:prstGeom prst="lin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</p:spPr>
      </p:cxnSp>
      <p:sp>
        <p:nvSpPr>
          <p:cNvPr id="44" name="Rectangle 16"/>
          <p:cNvSpPr txBox="1">
            <a:spLocks noChangeArrowheads="1"/>
          </p:cNvSpPr>
          <p:nvPr/>
        </p:nvSpPr>
        <p:spPr bwMode="auto">
          <a:xfrm>
            <a:off x="216000" y="4032000"/>
            <a:ext cx="3744000" cy="9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000" indent="-252000" algn="l">
              <a:spcBef>
                <a:spcPct val="20000"/>
              </a:spcBef>
              <a:buClr>
                <a:schemeClr val="bg1"/>
              </a:buClr>
              <a:buFontTx/>
              <a:buChar char="•"/>
              <a:defRPr/>
            </a:pPr>
            <a:r>
              <a:rPr lang="ru-RU" sz="1600" b="1" kern="0" dirty="0" smtClean="0">
                <a:latin typeface="+mn-lt"/>
              </a:rPr>
              <a:t>Вид умозаключения</a:t>
            </a:r>
            <a:r>
              <a:rPr lang="en-US" sz="1600" b="1" kern="0" dirty="0" smtClean="0">
                <a:latin typeface="+mn-lt"/>
              </a:rPr>
              <a:t>:</a:t>
            </a:r>
            <a:r>
              <a:rPr lang="ru-RU" sz="1600" kern="0" dirty="0" smtClean="0">
                <a:latin typeface="+mn-lt"/>
              </a:rPr>
              <a:t> </a:t>
            </a:r>
            <a:r>
              <a:rPr lang="ru-RU" sz="1600" b="1" kern="0" dirty="0" smtClean="0">
                <a:solidFill>
                  <a:srgbClr val="00FFFF"/>
                </a:solidFill>
                <a:latin typeface="+mn-lt"/>
              </a:rPr>
              <a:t>простой категорический силлогизм</a:t>
            </a:r>
            <a:endParaRPr lang="en-US" sz="1600" b="1" kern="0" dirty="0" smtClean="0">
              <a:solidFill>
                <a:srgbClr val="00FFFF"/>
              </a:solidFill>
              <a:latin typeface="+mn-lt"/>
            </a:endParaRPr>
          </a:p>
          <a:p>
            <a:pPr marL="342000" indent="-252000" algn="l">
              <a:spcBef>
                <a:spcPct val="20000"/>
              </a:spcBef>
              <a:buClr>
                <a:schemeClr val="bg1"/>
              </a:buClr>
              <a:buFontTx/>
              <a:buChar char="•"/>
              <a:defRPr/>
            </a:pPr>
            <a:r>
              <a:rPr lang="ru-RU" sz="1600" b="1" kern="0" dirty="0" smtClean="0">
                <a:latin typeface="+mn-lt"/>
              </a:rPr>
              <a:t>Фигура</a:t>
            </a:r>
            <a:r>
              <a:rPr lang="en-US" sz="1600" b="1" kern="0" dirty="0" smtClean="0">
                <a:latin typeface="+mn-lt"/>
              </a:rPr>
              <a:t>: </a:t>
            </a:r>
            <a:r>
              <a:rPr lang="ru-RU" sz="1600" b="1" kern="0" dirty="0" smtClean="0">
                <a:solidFill>
                  <a:srgbClr val="00FFFF"/>
                </a:solidFill>
                <a:latin typeface="+mn-lt"/>
              </a:rPr>
              <a:t>вторая</a:t>
            </a:r>
            <a:endParaRPr lang="en-US" sz="1600" b="1" kern="0" dirty="0" smtClean="0">
              <a:solidFill>
                <a:srgbClr val="00FFFF"/>
              </a:solidFill>
              <a:latin typeface="+mn-lt"/>
            </a:endParaRPr>
          </a:p>
        </p:txBody>
      </p:sp>
      <p:sp>
        <p:nvSpPr>
          <p:cNvPr id="17" name="Rectangle 14"/>
          <p:cNvSpPr>
            <a:spLocks noChangeArrowheads="1"/>
          </p:cNvSpPr>
          <p:nvPr/>
        </p:nvSpPr>
        <p:spPr bwMode="auto">
          <a:xfrm rot="5400000">
            <a:off x="7632000" y="4968000"/>
            <a:ext cx="792000" cy="432000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b" anchorCtr="0"/>
          <a:lstStyle/>
          <a:p>
            <a:pPr algn="ctr">
              <a:lnSpc>
                <a:spcPct val="75000"/>
              </a:lnSpc>
            </a:pPr>
            <a:r>
              <a:rPr lang="ru-RU" sz="1400" dirty="0">
                <a:solidFill>
                  <a:srgbClr val="0000FF"/>
                </a:solidFill>
              </a:rPr>
              <a:t>средний</a:t>
            </a:r>
            <a:br>
              <a:rPr lang="ru-RU" sz="1400" dirty="0">
                <a:solidFill>
                  <a:srgbClr val="0000FF"/>
                </a:solidFill>
              </a:rPr>
            </a:br>
            <a:r>
              <a:rPr lang="ru-RU" sz="1400" dirty="0">
                <a:solidFill>
                  <a:srgbClr val="0000FF"/>
                </a:solidFill>
              </a:rPr>
              <a:t>термин</a:t>
            </a:r>
          </a:p>
        </p:txBody>
      </p:sp>
      <p:sp>
        <p:nvSpPr>
          <p:cNvPr id="18" name="Rectangle 15"/>
          <p:cNvSpPr>
            <a:spLocks noChangeArrowheads="1"/>
          </p:cNvSpPr>
          <p:nvPr/>
        </p:nvSpPr>
        <p:spPr bwMode="auto">
          <a:xfrm rot="-5400000">
            <a:off x="5148000" y="4968000"/>
            <a:ext cx="792000" cy="432000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400" dirty="0">
                <a:solidFill>
                  <a:srgbClr val="FF0000"/>
                </a:solidFill>
              </a:rPr>
              <a:t>не </a:t>
            </a:r>
            <a:r>
              <a:rPr lang="ru-RU" sz="1400" dirty="0" smtClean="0">
                <a:solidFill>
                  <a:srgbClr val="FF0000"/>
                </a:solidFill>
              </a:rPr>
              <a:t>есть?</a:t>
            </a:r>
            <a:endParaRPr lang="ru-RU" sz="1400" dirty="0">
              <a:solidFill>
                <a:srgbClr val="FF0000"/>
              </a:solidFill>
            </a:endParaRPr>
          </a:p>
        </p:txBody>
      </p:sp>
      <p:sp>
        <p:nvSpPr>
          <p:cNvPr id="19" name="Содержимое 2"/>
          <p:cNvSpPr>
            <a:spLocks noGrp="1"/>
          </p:cNvSpPr>
          <p:nvPr>
            <p:ph sz="half" idx="1"/>
          </p:nvPr>
        </p:nvSpPr>
        <p:spPr>
          <a:xfrm>
            <a:off x="216000" y="4896000"/>
            <a:ext cx="4428000" cy="1908000"/>
          </a:xfrm>
        </p:spPr>
        <p:txBody>
          <a:bodyPr anchor="b" anchorCtr="0"/>
          <a:lstStyle/>
          <a:p>
            <a:pPr indent="-252000">
              <a:spcBef>
                <a:spcPts val="0"/>
              </a:spcBef>
              <a:buClr>
                <a:schemeClr val="bg1"/>
              </a:buClr>
            </a:pPr>
            <a:r>
              <a:rPr lang="ru-RU" sz="1600" b="1" dirty="0" smtClean="0">
                <a:solidFill>
                  <a:schemeClr val="bg1"/>
                </a:solidFill>
              </a:rPr>
              <a:t>Б</a:t>
            </a:r>
            <a:r>
              <a:rPr lang="fr-FR" sz="1600" b="1" dirty="0" smtClean="0">
                <a:solidFill>
                  <a:schemeClr val="bg1"/>
                </a:solidFill>
              </a:rPr>
              <a:t>ó</a:t>
            </a:r>
            <a:r>
              <a:rPr lang="ru-RU" sz="1600" b="1" dirty="0" smtClean="0">
                <a:solidFill>
                  <a:schemeClr val="bg1"/>
                </a:solidFill>
              </a:rPr>
              <a:t>льший термин как субъект </a:t>
            </a:r>
            <a:r>
              <a:rPr lang="ru-RU" sz="1600" b="1" dirty="0" smtClean="0">
                <a:solidFill>
                  <a:srgbClr val="00FFFF"/>
                </a:solidFill>
              </a:rPr>
              <a:t>частного</a:t>
            </a:r>
            <a:r>
              <a:rPr lang="ru-RU" sz="1600" b="1" dirty="0" smtClean="0">
                <a:solidFill>
                  <a:srgbClr val="CCFFCC"/>
                </a:solidFill>
              </a:rPr>
              <a:t> суждения</a:t>
            </a:r>
            <a:r>
              <a:rPr lang="ru-RU" sz="1600" b="1" dirty="0" smtClean="0">
                <a:solidFill>
                  <a:schemeClr val="bg1"/>
                </a:solidFill>
              </a:rPr>
              <a:t> </a:t>
            </a:r>
            <a:r>
              <a:rPr lang="ru-RU" sz="1600" b="1" dirty="0" smtClean="0">
                <a:solidFill>
                  <a:srgbClr val="CCFFCC"/>
                </a:solidFill>
              </a:rPr>
              <a:t/>
            </a:r>
            <a:br>
              <a:rPr lang="ru-RU" sz="1600" b="1" dirty="0" smtClean="0">
                <a:solidFill>
                  <a:srgbClr val="CCFFCC"/>
                </a:solidFill>
              </a:rPr>
            </a:br>
            <a:r>
              <a:rPr lang="ru-RU" sz="1600" b="1" dirty="0" smtClean="0">
                <a:solidFill>
                  <a:schemeClr val="bg1"/>
                </a:solidFill>
              </a:rPr>
              <a:t>в посылке </a:t>
            </a:r>
            <a:r>
              <a:rPr lang="ru-RU" sz="1600" b="1" dirty="0" smtClean="0">
                <a:solidFill>
                  <a:srgbClr val="FF66FF"/>
                </a:solidFill>
              </a:rPr>
              <a:t>не распределён</a:t>
            </a:r>
            <a:r>
              <a:rPr lang="ru-RU" sz="1600" b="1" dirty="0" smtClean="0">
                <a:solidFill>
                  <a:schemeClr val="bg1"/>
                </a:solidFill>
              </a:rPr>
              <a:t>,</a:t>
            </a:r>
            <a:r>
              <a:rPr lang="ru-RU" sz="1600" b="1" dirty="0" smtClean="0"/>
              <a:t> </a:t>
            </a:r>
          </a:p>
          <a:p>
            <a:pPr indent="-252000">
              <a:spcBef>
                <a:spcPts val="0"/>
              </a:spcBef>
              <a:buClr>
                <a:schemeClr val="bg1"/>
              </a:buClr>
            </a:pPr>
            <a:r>
              <a:rPr lang="ru-RU" sz="1600" b="1" dirty="0" smtClean="0">
                <a:solidFill>
                  <a:schemeClr val="bg1"/>
                </a:solidFill>
              </a:rPr>
              <a:t>но как предикат вывода – </a:t>
            </a:r>
            <a:br>
              <a:rPr lang="ru-RU" sz="1600" b="1" dirty="0" smtClean="0">
                <a:solidFill>
                  <a:schemeClr val="bg1"/>
                </a:solidFill>
              </a:rPr>
            </a:br>
            <a:r>
              <a:rPr lang="ru-RU" sz="1600" b="1" dirty="0" smtClean="0">
                <a:solidFill>
                  <a:srgbClr val="00FFFF"/>
                </a:solidFill>
              </a:rPr>
              <a:t>отрицательного</a:t>
            </a:r>
            <a:r>
              <a:rPr lang="ru-RU" sz="1600" b="1" dirty="0" smtClean="0">
                <a:solidFill>
                  <a:srgbClr val="CCFFCC"/>
                </a:solidFill>
              </a:rPr>
              <a:t> </a:t>
            </a:r>
            <a:r>
              <a:rPr lang="ru-RU" sz="1600" b="1" dirty="0" smtClean="0">
                <a:solidFill>
                  <a:schemeClr val="bg1"/>
                </a:solidFill>
              </a:rPr>
              <a:t>вследствие</a:t>
            </a:r>
            <a:r>
              <a:rPr lang="ru-RU" sz="1600" b="1" dirty="0" smtClean="0">
                <a:solidFill>
                  <a:srgbClr val="CCFFCC"/>
                </a:solidFill>
              </a:rPr>
              <a:t> </a:t>
            </a:r>
            <a:br>
              <a:rPr lang="ru-RU" sz="1600" b="1" dirty="0" smtClean="0">
                <a:solidFill>
                  <a:srgbClr val="CCFFCC"/>
                </a:solidFill>
              </a:rPr>
            </a:br>
            <a:r>
              <a:rPr lang="ru-RU" sz="1600" b="1" dirty="0" smtClean="0">
                <a:solidFill>
                  <a:srgbClr val="00FFFF"/>
                </a:solidFill>
              </a:rPr>
              <a:t>отрицательности</a:t>
            </a:r>
            <a:r>
              <a:rPr lang="ru-RU" sz="1600" b="1" dirty="0" smtClean="0"/>
              <a:t> </a:t>
            </a:r>
            <a:r>
              <a:rPr lang="ru-RU" sz="1600" b="1" dirty="0" smtClean="0">
                <a:solidFill>
                  <a:schemeClr val="bg1"/>
                </a:solidFill>
              </a:rPr>
              <a:t>одной из посылок – </a:t>
            </a:r>
            <a:br>
              <a:rPr lang="ru-RU" sz="1600" b="1" dirty="0" smtClean="0">
                <a:solidFill>
                  <a:schemeClr val="bg1"/>
                </a:solidFill>
              </a:rPr>
            </a:br>
            <a:r>
              <a:rPr lang="ru-RU" sz="1600" b="1" dirty="0" smtClean="0">
                <a:solidFill>
                  <a:schemeClr val="bg1"/>
                </a:solidFill>
              </a:rPr>
              <a:t>оказался бы </a:t>
            </a:r>
            <a:r>
              <a:rPr lang="ru-RU" sz="1600" b="1" dirty="0" smtClean="0">
                <a:solidFill>
                  <a:srgbClr val="00FF00"/>
                </a:solidFill>
              </a:rPr>
              <a:t>распределён</a:t>
            </a:r>
            <a:r>
              <a:rPr lang="ru-RU" sz="1600" b="1" dirty="0" smtClean="0">
                <a:solidFill>
                  <a:srgbClr val="CCFFCC"/>
                </a:solidFill>
              </a:rPr>
              <a:t> </a:t>
            </a:r>
            <a:r>
              <a:rPr lang="ru-RU" sz="1600" b="1" dirty="0" smtClean="0">
                <a:solidFill>
                  <a:schemeClr val="bg1"/>
                </a:solidFill>
              </a:rPr>
              <a:t>в выводе.</a:t>
            </a:r>
          </a:p>
        </p:txBody>
      </p:sp>
      <p:sp>
        <p:nvSpPr>
          <p:cNvPr id="20" name="Text Box 5"/>
          <p:cNvSpPr txBox="1">
            <a:spLocks noChangeArrowheads="1"/>
          </p:cNvSpPr>
          <p:nvPr/>
        </p:nvSpPr>
        <p:spPr bwMode="auto">
          <a:xfrm>
            <a:off x="360000" y="1512000"/>
            <a:ext cx="8424000" cy="900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dirty="0" smtClean="0">
                <a:solidFill>
                  <a:srgbClr val="FFFF00"/>
                </a:solidFill>
                <a:cs typeface="Arial" charset="0"/>
              </a:rPr>
              <a:t>Недозволительное расширение </a:t>
            </a:r>
            <a:r>
              <a:rPr lang="ru-RU" dirty="0" smtClean="0">
                <a:solidFill>
                  <a:srgbClr val="FFFF00"/>
                </a:solidFill>
                <a:latin typeface="+mj-lt"/>
                <a:cs typeface="Arial" charset="0"/>
              </a:rPr>
              <a:t>б</a:t>
            </a:r>
            <a:r>
              <a:rPr lang="fr-FR" dirty="0" smtClean="0">
                <a:solidFill>
                  <a:srgbClr val="FFFF00"/>
                </a:solidFill>
                <a:latin typeface="+mj-lt"/>
                <a:cs typeface="Times New Roman"/>
              </a:rPr>
              <a:t>ó</a:t>
            </a:r>
            <a:r>
              <a:rPr lang="ru-RU" dirty="0" smtClean="0">
                <a:solidFill>
                  <a:srgbClr val="FFFF00"/>
                </a:solidFill>
                <a:latin typeface="+mj-lt"/>
                <a:cs typeface="Arial" charset="0"/>
              </a:rPr>
              <a:t>ль</a:t>
            </a:r>
            <a:r>
              <a:rPr lang="ru-RU" dirty="0" smtClean="0">
                <a:solidFill>
                  <a:srgbClr val="FFFF00"/>
                </a:solidFill>
                <a:cs typeface="Arial" charset="0"/>
              </a:rPr>
              <a:t>шего термина </a:t>
            </a:r>
            <a:r>
              <a:rPr lang="ru-RU" dirty="0" smtClean="0">
                <a:cs typeface="Arial" charset="0"/>
              </a:rPr>
              <a:t>–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логическая ошибка в силлогистике, заключающаяся в том, что б</a:t>
            </a:r>
            <a:r>
              <a:rPr lang="fr-FR" sz="1600" dirty="0" smtClean="0">
                <a:latin typeface="Arial" pitchFamily="34" charset="0"/>
                <a:cs typeface="Arial" pitchFamily="34" charset="0"/>
              </a:rPr>
              <a:t>ó</a:t>
            </a:r>
            <a:r>
              <a:rPr lang="ru-RU" sz="1600" dirty="0" smtClean="0"/>
              <a:t>льший термин, </a:t>
            </a:r>
            <a:r>
              <a:rPr lang="ru-RU" sz="1600" dirty="0" smtClean="0">
                <a:solidFill>
                  <a:srgbClr val="FF66FF"/>
                </a:solidFill>
              </a:rPr>
              <a:t>не распределённый</a:t>
            </a:r>
            <a:r>
              <a:rPr lang="ru-RU" sz="1600" dirty="0" smtClean="0"/>
              <a:t> в посылке, оказывается </a:t>
            </a:r>
            <a:r>
              <a:rPr lang="ru-RU" sz="1600" dirty="0" smtClean="0">
                <a:solidFill>
                  <a:srgbClr val="00FF00"/>
                </a:solidFill>
              </a:rPr>
              <a:t>распределённым</a:t>
            </a:r>
            <a:r>
              <a:rPr lang="ru-RU" sz="1600" dirty="0" smtClean="0"/>
              <a:t> в выводе</a:t>
            </a:r>
            <a:r>
              <a:rPr lang="en-US" sz="1600" dirty="0" smtClean="0"/>
              <a:t>.</a:t>
            </a:r>
            <a:endParaRPr lang="ru-RU" sz="1600" dirty="0"/>
          </a:p>
        </p:txBody>
      </p:sp>
      <p:sp>
        <p:nvSpPr>
          <p:cNvPr id="23" name="TextBox 22"/>
          <p:cNvSpPr txBox="1"/>
          <p:nvPr/>
        </p:nvSpPr>
        <p:spPr>
          <a:xfrm>
            <a:off x="0" y="2412000"/>
            <a:ext cx="9144000" cy="1620000"/>
          </a:xfrm>
          <a:prstGeom prst="rect">
            <a:avLst/>
          </a:prstGeom>
          <a:noFill/>
        </p:spPr>
        <p:txBody>
          <a:bodyPr wrap="square" lIns="36000" rIns="36000" rtlCol="0" anchor="ctr" anchorCtr="1">
            <a:noAutofit/>
          </a:bodyPr>
          <a:lstStyle/>
          <a:p>
            <a:pPr algn="l"/>
            <a:r>
              <a:rPr lang="ru-RU" sz="1600" spc="-40" dirty="0" smtClean="0"/>
              <a:t>Ошибка </a:t>
            </a:r>
            <a:r>
              <a:rPr lang="ru-RU" sz="1600" spc="-40" dirty="0" smtClean="0">
                <a:solidFill>
                  <a:srgbClr val="FF66FF"/>
                </a:solidFill>
              </a:rPr>
              <a:t>недозволительного расширения б</a:t>
            </a:r>
            <a:r>
              <a:rPr lang="fr-FR" sz="1600" spc="-40" dirty="0" smtClean="0">
                <a:solidFill>
                  <a:srgbClr val="FF66FF"/>
                </a:solidFill>
              </a:rPr>
              <a:t>ó</a:t>
            </a:r>
            <a:r>
              <a:rPr lang="ru-RU" sz="1600" spc="-40" dirty="0" smtClean="0">
                <a:solidFill>
                  <a:srgbClr val="FF66FF"/>
                </a:solidFill>
              </a:rPr>
              <a:t>льшего термина</a:t>
            </a:r>
            <a:r>
              <a:rPr lang="ru-RU" sz="1600" spc="-40" dirty="0" smtClean="0"/>
              <a:t> возникает в силлогистике, если</a:t>
            </a:r>
          </a:p>
          <a:p>
            <a:pPr marL="342900" indent="-342900" algn="l"/>
            <a:r>
              <a:rPr lang="ru-RU" sz="1600" dirty="0" smtClean="0"/>
              <a:t>1) в 1-й фигуре меньшая посылка, а значит, и вывод – отрицательные суждения; </a:t>
            </a:r>
          </a:p>
          <a:p>
            <a:pPr marL="342900" indent="-342900" algn="l"/>
            <a:r>
              <a:rPr lang="ru-RU" sz="1600" dirty="0" smtClean="0"/>
              <a:t>2) во 2-й фигуре б</a:t>
            </a:r>
            <a:r>
              <a:rPr lang="fr-FR" sz="1600" dirty="0" smtClean="0"/>
              <a:t>ó</a:t>
            </a:r>
            <a:r>
              <a:rPr lang="ru-RU" sz="1600" dirty="0" smtClean="0"/>
              <a:t>льшая посылка – частное суждение;</a:t>
            </a:r>
          </a:p>
          <a:p>
            <a:pPr marL="342900" indent="-342900" algn="l"/>
            <a:r>
              <a:rPr lang="ru-RU" sz="1600" dirty="0" smtClean="0"/>
              <a:t>3) в 3-й фигуре меньшая посылка, а значит, и вывод – отрицательные суждения; </a:t>
            </a:r>
          </a:p>
          <a:p>
            <a:pPr marL="342900" indent="-342900" algn="l"/>
            <a:r>
              <a:rPr lang="ru-RU" sz="1600" dirty="0" smtClean="0"/>
              <a:t>4) в 4-й фигуре при наличии отрицательной посылки б</a:t>
            </a:r>
            <a:r>
              <a:rPr lang="fr-FR" sz="1600" dirty="0" smtClean="0"/>
              <a:t>ó</a:t>
            </a:r>
            <a:r>
              <a:rPr lang="ru-RU" sz="1600" dirty="0" smtClean="0"/>
              <a:t>льшая – частное суждение.</a:t>
            </a:r>
            <a:endParaRPr lang="ru-RU" sz="1600" dirty="0"/>
          </a:p>
        </p:txBody>
      </p:sp>
      <p:sp>
        <p:nvSpPr>
          <p:cNvPr id="25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3600"/>
            <a:ext cx="9144000" cy="1143000"/>
          </a:xfrm>
          <a:noFill/>
        </p:spPr>
        <p:txBody>
          <a:bodyPr lIns="36000" rIns="36000"/>
          <a:lstStyle/>
          <a:p>
            <a:pPr lvl="1" eaLnBrk="1" hangingPunct="1"/>
            <a:r>
              <a:rPr lang="ru-RU" sz="3200" b="1" dirty="0" smtClean="0">
                <a:solidFill>
                  <a:schemeClr val="bg1"/>
                </a:solidFill>
                <a:cs typeface="Arial" charset="0"/>
              </a:rPr>
              <a:t>«Не следует» </a:t>
            </a:r>
            <a:r>
              <a:rPr lang="ru-RU" sz="3200" b="1" dirty="0" smtClean="0">
                <a:solidFill>
                  <a:schemeClr val="bg1"/>
                </a:solidFill>
              </a:rPr>
              <a:t/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spc="-10" dirty="0" smtClean="0">
                <a:solidFill>
                  <a:schemeClr val="bg1"/>
                </a:solidFill>
              </a:rPr>
              <a:t>Недозволительное расширение б</a:t>
            </a:r>
            <a:r>
              <a:rPr lang="en-US" sz="2800" b="1" spc="-10" dirty="0" smtClean="0">
                <a:solidFill>
                  <a:schemeClr val="bg1"/>
                </a:solidFill>
              </a:rPr>
              <a:t>ó</a:t>
            </a:r>
            <a:r>
              <a:rPr lang="ru-RU" sz="2800" b="1" spc="-10" dirty="0" smtClean="0">
                <a:solidFill>
                  <a:schemeClr val="bg1"/>
                </a:solidFill>
              </a:rPr>
              <a:t>льшего термина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1000"/>
                                        <p:tgtEl>
                                          <p:spTgt spid="479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792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792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792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79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1000"/>
                                        <p:tgtEl>
                                          <p:spTgt spid="479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1000"/>
                                        <p:tgtEl>
                                          <p:spTgt spid="479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792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792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792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79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8" dur="1000"/>
                                        <p:tgtEl>
                                          <p:spTgt spid="479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17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6771 0 " pathEditMode="relative" ptsTypes="AA">
                                      <p:cBhvr>
                                        <p:cTn id="5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00"/>
                            </p:stCondLst>
                            <p:childTnLst>
                              <p:par>
                                <p:cTn id="59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79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79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9239" grpId="0" animBg="1"/>
      <p:bldP spid="479237" grpId="0" animBg="1"/>
      <p:bldP spid="479250" grpId="0" animBg="1"/>
      <p:bldP spid="479251" grpId="0" animBg="1"/>
      <p:bldP spid="479252" grpId="0" animBg="1"/>
      <p:bldP spid="479253" grpId="0" animBg="1"/>
      <p:bldP spid="479259" grpId="0" animBg="1"/>
      <p:bldP spid="44" grpId="0" build="p"/>
      <p:bldP spid="17" grpId="0" animBg="1"/>
      <p:bldP spid="17" grpId="1" animBg="1"/>
      <p:bldP spid="17" grpId="2" animBg="1"/>
      <p:bldP spid="19" grpId="0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9239" name="AutoShape 7"/>
          <p:cNvSpPr>
            <a:spLocks noChangeArrowheads="1"/>
          </p:cNvSpPr>
          <p:nvPr/>
        </p:nvSpPr>
        <p:spPr bwMode="auto">
          <a:xfrm>
            <a:off x="6083300" y="4320000"/>
            <a:ext cx="1420813" cy="504000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36000" anchor="ctr" anchorCtr="1"/>
          <a:lstStyle/>
          <a:p>
            <a:r>
              <a:rPr lang="ru-RU" sz="1600" dirty="0" smtClean="0">
                <a:solidFill>
                  <a:srgbClr val="0000FF"/>
                </a:solidFill>
              </a:rPr>
              <a:t>есть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479237" name="AutoShape 5"/>
          <p:cNvSpPr>
            <a:spLocks noChangeArrowheads="1"/>
          </p:cNvSpPr>
          <p:nvPr/>
        </p:nvSpPr>
        <p:spPr bwMode="auto">
          <a:xfrm>
            <a:off x="6084000" y="5544000"/>
            <a:ext cx="1420812" cy="504000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36000" anchor="ctr" anchorCtr="1"/>
          <a:lstStyle/>
          <a:p>
            <a:r>
              <a:rPr lang="ru-RU" sz="1600" dirty="0" smtClean="0">
                <a:solidFill>
                  <a:srgbClr val="0000FF"/>
                </a:solidFill>
              </a:rPr>
              <a:t>не есть</a:t>
            </a:r>
            <a:endParaRPr lang="ru-RU" sz="1400" dirty="0">
              <a:solidFill>
                <a:srgbClr val="0000FF"/>
              </a:solidFill>
            </a:endParaRPr>
          </a:p>
        </p:txBody>
      </p:sp>
      <p:sp>
        <p:nvSpPr>
          <p:cNvPr id="479250" name="Oval 18"/>
          <p:cNvSpPr>
            <a:spLocks noChangeAspect="1" noChangeArrowheads="1"/>
          </p:cNvSpPr>
          <p:nvPr/>
        </p:nvSpPr>
        <p:spPr bwMode="auto">
          <a:xfrm>
            <a:off x="5004000" y="4032000"/>
            <a:ext cx="1080000" cy="1080000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lnSpc>
                <a:spcPct val="90000"/>
              </a:lnSpc>
            </a:pPr>
            <a:r>
              <a:rPr lang="ru-RU" sz="1600" dirty="0" smtClean="0">
                <a:solidFill>
                  <a:srgbClr val="0000FF"/>
                </a:solidFill>
              </a:rPr>
              <a:t>Всякий</a:t>
            </a:r>
            <a:r>
              <a:rPr lang="ru-RU" dirty="0" smtClean="0">
                <a:solidFill>
                  <a:srgbClr val="0000FF"/>
                </a:solidFill>
              </a:rPr>
              <a:t/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грек</a:t>
            </a:r>
            <a:br>
              <a:rPr lang="ru-RU" dirty="0" smtClean="0">
                <a:solidFill>
                  <a:srgbClr val="0000FF"/>
                </a:solidFill>
              </a:rPr>
            </a:br>
            <a:endParaRPr lang="ru-RU" sz="1100" dirty="0">
              <a:solidFill>
                <a:srgbClr val="0000FF"/>
              </a:solidFill>
            </a:endParaRPr>
          </a:p>
        </p:txBody>
      </p:sp>
      <p:sp>
        <p:nvSpPr>
          <p:cNvPr id="479251" name="Oval 19"/>
          <p:cNvSpPr>
            <a:spLocks noChangeAspect="1" noChangeArrowheads="1"/>
          </p:cNvSpPr>
          <p:nvPr/>
        </p:nvSpPr>
        <p:spPr bwMode="auto">
          <a:xfrm>
            <a:off x="7524000" y="4032000"/>
            <a:ext cx="1080001" cy="1080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человек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479252" name="Oval 20"/>
          <p:cNvSpPr>
            <a:spLocks noChangeAspect="1" noChangeArrowheads="1"/>
          </p:cNvSpPr>
          <p:nvPr/>
        </p:nvSpPr>
        <p:spPr bwMode="auto">
          <a:xfrm>
            <a:off x="5004000" y="5256000"/>
            <a:ext cx="1080000" cy="1080000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lnSpc>
                <a:spcPct val="90000"/>
              </a:lnSpc>
            </a:pPr>
            <a:r>
              <a:rPr lang="ru-RU" sz="1200" dirty="0" smtClean="0">
                <a:solidFill>
                  <a:srgbClr val="0000FF"/>
                </a:solidFill>
              </a:rPr>
              <a:t/>
            </a:r>
            <a:br>
              <a:rPr lang="ru-RU" sz="1200" dirty="0" smtClean="0">
                <a:solidFill>
                  <a:srgbClr val="0000FF"/>
                </a:solidFill>
              </a:rPr>
            </a:br>
            <a:r>
              <a:rPr lang="ru-RU" sz="1600" dirty="0" smtClean="0">
                <a:solidFill>
                  <a:srgbClr val="0000FF"/>
                </a:solidFill>
              </a:rPr>
              <a:t>Ни один</a:t>
            </a:r>
            <a:r>
              <a:rPr lang="ru-RU" dirty="0" smtClean="0">
                <a:solidFill>
                  <a:srgbClr val="0000FF"/>
                </a:solidFill>
              </a:rPr>
              <a:t/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грек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79253" name="Oval 21"/>
          <p:cNvSpPr>
            <a:spLocks noChangeAspect="1" noChangeArrowheads="1"/>
          </p:cNvSpPr>
          <p:nvPr/>
        </p:nvSpPr>
        <p:spPr bwMode="auto">
          <a:xfrm>
            <a:off x="7524000" y="5256000"/>
            <a:ext cx="1080001" cy="1080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турок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479259" name="Rectangle 27"/>
          <p:cNvSpPr>
            <a:spLocks noChangeArrowheads="1"/>
          </p:cNvSpPr>
          <p:nvPr/>
        </p:nvSpPr>
        <p:spPr bwMode="auto">
          <a:xfrm>
            <a:off x="5004000" y="6480000"/>
            <a:ext cx="3600000" cy="288000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36000" anchor="ctr" anchorCtr="1"/>
          <a:lstStyle/>
          <a:p>
            <a:r>
              <a:rPr lang="ru-RU" sz="1600" dirty="0" smtClean="0">
                <a:solidFill>
                  <a:srgbClr val="FF0000"/>
                </a:solidFill>
              </a:rPr>
              <a:t>Ничего из посылок не следует</a:t>
            </a:r>
            <a:endParaRPr lang="ru-RU" dirty="0">
              <a:solidFill>
                <a:srgbClr val="FF0000"/>
              </a:solidFill>
            </a:endParaRPr>
          </a:p>
        </p:txBody>
      </p:sp>
      <p:cxnSp>
        <p:nvCxnSpPr>
          <p:cNvPr id="36" name="Прямая соединительная линия 35"/>
          <p:cNvCxnSpPr>
            <a:cxnSpLocks noChangeShapeType="1"/>
          </p:cNvCxnSpPr>
          <p:nvPr/>
        </p:nvCxnSpPr>
        <p:spPr bwMode="auto">
          <a:xfrm>
            <a:off x="5004000" y="4032000"/>
            <a:ext cx="3600000" cy="2736000"/>
          </a:xfrm>
          <a:prstGeom prst="lin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38" name="Прямая соединительная линия 37"/>
          <p:cNvCxnSpPr>
            <a:cxnSpLocks noChangeShapeType="1"/>
          </p:cNvCxnSpPr>
          <p:nvPr/>
        </p:nvCxnSpPr>
        <p:spPr bwMode="auto">
          <a:xfrm rot="-4500000">
            <a:off x="5004000" y="4032000"/>
            <a:ext cx="3600000" cy="2736000"/>
          </a:xfrm>
          <a:prstGeom prst="lin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</p:spPr>
      </p:cxnSp>
      <p:sp>
        <p:nvSpPr>
          <p:cNvPr id="44" name="Rectangle 16"/>
          <p:cNvSpPr txBox="1">
            <a:spLocks noChangeArrowheads="1"/>
          </p:cNvSpPr>
          <p:nvPr/>
        </p:nvSpPr>
        <p:spPr bwMode="auto">
          <a:xfrm>
            <a:off x="216000" y="4032000"/>
            <a:ext cx="3744000" cy="86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000" indent="-252000" algn="l">
              <a:spcBef>
                <a:spcPts val="384"/>
              </a:spcBef>
              <a:buClr>
                <a:schemeClr val="bg1"/>
              </a:buClr>
              <a:buFontTx/>
              <a:buChar char="•"/>
              <a:defRPr/>
            </a:pPr>
            <a:r>
              <a:rPr lang="ru-RU" sz="1600" b="1" kern="0" dirty="0" smtClean="0">
                <a:latin typeface="+mn-lt"/>
              </a:rPr>
              <a:t>Вид умозаключения</a:t>
            </a:r>
            <a:r>
              <a:rPr lang="en-US" sz="1600" b="1" kern="0" dirty="0" smtClean="0">
                <a:latin typeface="+mn-lt"/>
              </a:rPr>
              <a:t>:</a:t>
            </a:r>
            <a:r>
              <a:rPr lang="ru-RU" sz="1600" kern="0" dirty="0" smtClean="0">
                <a:latin typeface="+mn-lt"/>
              </a:rPr>
              <a:t> </a:t>
            </a:r>
            <a:r>
              <a:rPr lang="ru-RU" sz="1600" b="1" kern="0" dirty="0" smtClean="0">
                <a:solidFill>
                  <a:srgbClr val="00FFFF"/>
                </a:solidFill>
                <a:latin typeface="+mn-lt"/>
              </a:rPr>
              <a:t>простой категорический силлогизм</a:t>
            </a:r>
            <a:endParaRPr lang="en-US" sz="1600" b="1" kern="0" dirty="0" smtClean="0">
              <a:solidFill>
                <a:srgbClr val="00FFFF"/>
              </a:solidFill>
              <a:latin typeface="+mn-lt"/>
            </a:endParaRPr>
          </a:p>
          <a:p>
            <a:pPr marL="342000" indent="-252000" algn="l">
              <a:spcBef>
                <a:spcPts val="384"/>
              </a:spcBef>
              <a:buClr>
                <a:schemeClr val="bg1"/>
              </a:buClr>
              <a:buFontTx/>
              <a:buChar char="•"/>
              <a:defRPr/>
            </a:pPr>
            <a:r>
              <a:rPr lang="ru-RU" sz="1600" b="1" kern="0" dirty="0" smtClean="0">
                <a:latin typeface="+mn-lt"/>
              </a:rPr>
              <a:t>Фигура</a:t>
            </a:r>
            <a:r>
              <a:rPr lang="en-US" sz="1600" b="1" kern="0" dirty="0" smtClean="0">
                <a:latin typeface="+mn-lt"/>
              </a:rPr>
              <a:t>: </a:t>
            </a:r>
            <a:r>
              <a:rPr lang="ru-RU" sz="1600" b="1" kern="0" dirty="0" smtClean="0">
                <a:solidFill>
                  <a:srgbClr val="00FFFF"/>
                </a:solidFill>
                <a:latin typeface="+mn-lt"/>
              </a:rPr>
              <a:t>третья</a:t>
            </a:r>
            <a:endParaRPr lang="en-US" sz="1600" b="1" kern="0" dirty="0" smtClean="0">
              <a:solidFill>
                <a:srgbClr val="00FFFF"/>
              </a:solidFill>
              <a:latin typeface="+mn-lt"/>
            </a:endParaRPr>
          </a:p>
        </p:txBody>
      </p:sp>
      <p:sp>
        <p:nvSpPr>
          <p:cNvPr id="17" name="Rectangle 14"/>
          <p:cNvSpPr>
            <a:spLocks noChangeArrowheads="1"/>
          </p:cNvSpPr>
          <p:nvPr/>
        </p:nvSpPr>
        <p:spPr bwMode="auto">
          <a:xfrm rot="-5400000">
            <a:off x="5148000" y="4968000"/>
            <a:ext cx="792000" cy="432000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b" anchorCtr="0"/>
          <a:lstStyle/>
          <a:p>
            <a:pPr algn="ctr">
              <a:lnSpc>
                <a:spcPct val="75000"/>
              </a:lnSpc>
            </a:pPr>
            <a:r>
              <a:rPr lang="ru-RU" sz="1400" dirty="0">
                <a:solidFill>
                  <a:srgbClr val="0000FF"/>
                </a:solidFill>
              </a:rPr>
              <a:t>средний</a:t>
            </a:r>
            <a:br>
              <a:rPr lang="ru-RU" sz="1400" dirty="0">
                <a:solidFill>
                  <a:srgbClr val="0000FF"/>
                </a:solidFill>
              </a:rPr>
            </a:br>
            <a:r>
              <a:rPr lang="ru-RU" sz="1400" dirty="0">
                <a:solidFill>
                  <a:srgbClr val="0000FF"/>
                </a:solidFill>
              </a:rPr>
              <a:t>термин</a:t>
            </a:r>
          </a:p>
        </p:txBody>
      </p:sp>
      <p:sp>
        <p:nvSpPr>
          <p:cNvPr id="18" name="Rectangle 15"/>
          <p:cNvSpPr>
            <a:spLocks noChangeArrowheads="1"/>
          </p:cNvSpPr>
          <p:nvPr/>
        </p:nvSpPr>
        <p:spPr bwMode="auto">
          <a:xfrm rot="-5400000">
            <a:off x="7632000" y="4968000"/>
            <a:ext cx="792000" cy="432000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400" dirty="0" smtClean="0">
                <a:solidFill>
                  <a:srgbClr val="FF0000"/>
                </a:solidFill>
              </a:rPr>
              <a:t>не есть?</a:t>
            </a:r>
            <a:endParaRPr lang="ru-RU" sz="1400" dirty="0">
              <a:solidFill>
                <a:srgbClr val="FF0000"/>
              </a:solidFill>
            </a:endParaRPr>
          </a:p>
        </p:txBody>
      </p:sp>
      <p:sp>
        <p:nvSpPr>
          <p:cNvPr id="21" name="Text Box 5"/>
          <p:cNvSpPr txBox="1">
            <a:spLocks noChangeArrowheads="1"/>
          </p:cNvSpPr>
          <p:nvPr/>
        </p:nvSpPr>
        <p:spPr bwMode="auto">
          <a:xfrm>
            <a:off x="360000" y="1512000"/>
            <a:ext cx="8424000" cy="900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dirty="0" smtClean="0">
                <a:solidFill>
                  <a:srgbClr val="FFFF00"/>
                </a:solidFill>
                <a:cs typeface="Arial" charset="0"/>
              </a:rPr>
              <a:t>Недозволительное расширение </a:t>
            </a:r>
            <a:r>
              <a:rPr lang="ru-RU" dirty="0" smtClean="0">
                <a:solidFill>
                  <a:srgbClr val="FFFF00"/>
                </a:solidFill>
                <a:latin typeface="+mj-lt"/>
                <a:cs typeface="Arial" charset="0"/>
              </a:rPr>
              <a:t>б</a:t>
            </a:r>
            <a:r>
              <a:rPr lang="fr-FR" dirty="0" smtClean="0">
                <a:solidFill>
                  <a:srgbClr val="FFFF00"/>
                </a:solidFill>
                <a:latin typeface="+mj-lt"/>
                <a:cs typeface="Times New Roman"/>
              </a:rPr>
              <a:t>ó</a:t>
            </a:r>
            <a:r>
              <a:rPr lang="ru-RU" dirty="0" smtClean="0">
                <a:solidFill>
                  <a:srgbClr val="FFFF00"/>
                </a:solidFill>
                <a:latin typeface="+mj-lt"/>
                <a:cs typeface="Arial" charset="0"/>
              </a:rPr>
              <a:t>ль</a:t>
            </a:r>
            <a:r>
              <a:rPr lang="ru-RU" dirty="0" smtClean="0">
                <a:solidFill>
                  <a:srgbClr val="FFFF00"/>
                </a:solidFill>
                <a:cs typeface="Arial" charset="0"/>
              </a:rPr>
              <a:t>шего термина</a:t>
            </a:r>
            <a:r>
              <a:rPr lang="ru-RU" dirty="0" smtClean="0">
                <a:cs typeface="Arial" charset="0"/>
              </a:rPr>
              <a:t> –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логическая ошибка в силлогистике, заключающаяся в том, что б</a:t>
            </a:r>
            <a:r>
              <a:rPr lang="fr-FR" sz="1600" dirty="0" smtClean="0">
                <a:latin typeface="Arial" pitchFamily="34" charset="0"/>
                <a:cs typeface="Arial" pitchFamily="34" charset="0"/>
              </a:rPr>
              <a:t>ó</a:t>
            </a:r>
            <a:r>
              <a:rPr lang="ru-RU" sz="1600" dirty="0" smtClean="0"/>
              <a:t>льший термин, </a:t>
            </a:r>
            <a:r>
              <a:rPr lang="ru-RU" sz="1600" dirty="0" smtClean="0">
                <a:solidFill>
                  <a:srgbClr val="FF66FF"/>
                </a:solidFill>
              </a:rPr>
              <a:t>не распределённый</a:t>
            </a:r>
            <a:r>
              <a:rPr lang="ru-RU" sz="1600" dirty="0" smtClean="0"/>
              <a:t> в посылке, оказывается </a:t>
            </a:r>
            <a:r>
              <a:rPr lang="ru-RU" sz="1600" dirty="0" smtClean="0">
                <a:solidFill>
                  <a:srgbClr val="00FF00"/>
                </a:solidFill>
              </a:rPr>
              <a:t>распределённым</a:t>
            </a:r>
            <a:r>
              <a:rPr lang="ru-RU" sz="1600" dirty="0" smtClean="0"/>
              <a:t> в выводе</a:t>
            </a:r>
            <a:r>
              <a:rPr lang="en-US" sz="1600" dirty="0" smtClean="0"/>
              <a:t>.</a:t>
            </a:r>
            <a:endParaRPr lang="ru-RU" sz="1600" dirty="0"/>
          </a:p>
        </p:txBody>
      </p:sp>
      <p:sp>
        <p:nvSpPr>
          <p:cNvPr id="22" name="TextBox 21"/>
          <p:cNvSpPr txBox="1"/>
          <p:nvPr/>
        </p:nvSpPr>
        <p:spPr>
          <a:xfrm>
            <a:off x="0" y="2412000"/>
            <a:ext cx="9144000" cy="1620000"/>
          </a:xfrm>
          <a:prstGeom prst="rect">
            <a:avLst/>
          </a:prstGeom>
          <a:noFill/>
        </p:spPr>
        <p:txBody>
          <a:bodyPr wrap="square" lIns="36000" rIns="36000" rtlCol="0" anchor="ctr" anchorCtr="1">
            <a:noAutofit/>
          </a:bodyPr>
          <a:lstStyle/>
          <a:p>
            <a:pPr algn="l"/>
            <a:r>
              <a:rPr lang="ru-RU" sz="1600" spc="-40" dirty="0" smtClean="0"/>
              <a:t>Ошибка </a:t>
            </a:r>
            <a:r>
              <a:rPr lang="ru-RU" sz="1600" spc="-40" dirty="0" smtClean="0">
                <a:solidFill>
                  <a:srgbClr val="FF66FF"/>
                </a:solidFill>
              </a:rPr>
              <a:t>недозволительного расширения б</a:t>
            </a:r>
            <a:r>
              <a:rPr lang="fr-FR" sz="1600" spc="-40" dirty="0" smtClean="0">
                <a:solidFill>
                  <a:srgbClr val="FF66FF"/>
                </a:solidFill>
              </a:rPr>
              <a:t>ó</a:t>
            </a:r>
            <a:r>
              <a:rPr lang="ru-RU" sz="1600" spc="-40" dirty="0" smtClean="0">
                <a:solidFill>
                  <a:srgbClr val="FF66FF"/>
                </a:solidFill>
              </a:rPr>
              <a:t>льшего термина</a:t>
            </a:r>
            <a:r>
              <a:rPr lang="ru-RU" sz="1600" spc="-40" dirty="0" smtClean="0"/>
              <a:t> возникает в силлогистике, если</a:t>
            </a:r>
          </a:p>
          <a:p>
            <a:pPr marL="342900" indent="-342900" algn="l"/>
            <a:r>
              <a:rPr lang="ru-RU" sz="1600" dirty="0" smtClean="0"/>
              <a:t>1) в 1-й фигуре меньшая посылка, а значит, и вывод – отрицательные суждения; </a:t>
            </a:r>
          </a:p>
          <a:p>
            <a:pPr marL="342900" indent="-342900" algn="l"/>
            <a:r>
              <a:rPr lang="ru-RU" sz="1600" dirty="0" smtClean="0"/>
              <a:t>2) во 2-й фигуре б</a:t>
            </a:r>
            <a:r>
              <a:rPr lang="fr-FR" sz="1600" dirty="0" smtClean="0"/>
              <a:t>ó</a:t>
            </a:r>
            <a:r>
              <a:rPr lang="ru-RU" sz="1600" dirty="0" smtClean="0"/>
              <a:t>льшая посылка – частное суждение;</a:t>
            </a:r>
          </a:p>
          <a:p>
            <a:pPr marL="342900" indent="-342900" algn="l"/>
            <a:r>
              <a:rPr lang="ru-RU" sz="1600" dirty="0" smtClean="0"/>
              <a:t>3) в 3-й фигуре меньшая посылка, а значит, и вывод – отрицательные суждения; </a:t>
            </a:r>
          </a:p>
          <a:p>
            <a:pPr marL="342900" indent="-342900" algn="l"/>
            <a:r>
              <a:rPr lang="ru-RU" sz="1600" dirty="0" smtClean="0"/>
              <a:t>4) в 4-й фигуре при наличии отрицательной посылки б</a:t>
            </a:r>
            <a:r>
              <a:rPr lang="fr-FR" sz="1600" dirty="0" smtClean="0"/>
              <a:t>ó</a:t>
            </a:r>
            <a:r>
              <a:rPr lang="ru-RU" sz="1600" dirty="0" smtClean="0"/>
              <a:t>льшая – частное суждение.</a:t>
            </a:r>
            <a:endParaRPr lang="ru-RU" sz="1600" dirty="0"/>
          </a:p>
        </p:txBody>
      </p:sp>
      <p:sp>
        <p:nvSpPr>
          <p:cNvPr id="24" name="Содержимое 2"/>
          <p:cNvSpPr>
            <a:spLocks noGrp="1"/>
          </p:cNvSpPr>
          <p:nvPr>
            <p:ph sz="half" idx="1"/>
          </p:nvPr>
        </p:nvSpPr>
        <p:spPr>
          <a:xfrm>
            <a:off x="216000" y="4896000"/>
            <a:ext cx="4428000" cy="1908000"/>
          </a:xfrm>
        </p:spPr>
        <p:txBody>
          <a:bodyPr anchor="b" anchorCtr="0"/>
          <a:lstStyle/>
          <a:p>
            <a:pPr indent="-252000">
              <a:spcBef>
                <a:spcPts val="0"/>
              </a:spcBef>
              <a:buClr>
                <a:schemeClr val="bg1"/>
              </a:buClr>
            </a:pPr>
            <a:r>
              <a:rPr lang="ru-RU" sz="1600" b="1" dirty="0" smtClean="0">
                <a:solidFill>
                  <a:schemeClr val="bg1"/>
                </a:solidFill>
              </a:rPr>
              <a:t>Б</a:t>
            </a:r>
            <a:r>
              <a:rPr lang="fr-FR" sz="1600" b="1" dirty="0" smtClean="0">
                <a:solidFill>
                  <a:schemeClr val="bg1"/>
                </a:solidFill>
              </a:rPr>
              <a:t>ó</a:t>
            </a:r>
            <a:r>
              <a:rPr lang="ru-RU" sz="1600" b="1" dirty="0" smtClean="0">
                <a:solidFill>
                  <a:schemeClr val="bg1"/>
                </a:solidFill>
              </a:rPr>
              <a:t>льший термин как предикат </a:t>
            </a:r>
            <a:r>
              <a:rPr lang="ru-RU" sz="1600" b="1" dirty="0" smtClean="0">
                <a:solidFill>
                  <a:srgbClr val="00FFFF"/>
                </a:solidFill>
              </a:rPr>
              <a:t>утвердительного</a:t>
            </a:r>
            <a:r>
              <a:rPr lang="ru-RU" sz="1600" b="1" dirty="0" smtClean="0">
                <a:solidFill>
                  <a:srgbClr val="CCFFCC"/>
                </a:solidFill>
              </a:rPr>
              <a:t> суждения</a:t>
            </a:r>
            <a:r>
              <a:rPr lang="ru-RU" sz="1600" b="1" dirty="0" smtClean="0">
                <a:solidFill>
                  <a:schemeClr val="bg1"/>
                </a:solidFill>
              </a:rPr>
              <a:t> </a:t>
            </a:r>
            <a:r>
              <a:rPr lang="ru-RU" sz="1600" b="1" dirty="0" smtClean="0">
                <a:solidFill>
                  <a:srgbClr val="CCFFCC"/>
                </a:solidFill>
              </a:rPr>
              <a:t/>
            </a:r>
            <a:br>
              <a:rPr lang="ru-RU" sz="1600" b="1" dirty="0" smtClean="0">
                <a:solidFill>
                  <a:srgbClr val="CCFFCC"/>
                </a:solidFill>
              </a:rPr>
            </a:br>
            <a:r>
              <a:rPr lang="ru-RU" sz="1600" b="1" dirty="0" smtClean="0">
                <a:solidFill>
                  <a:schemeClr val="bg1"/>
                </a:solidFill>
              </a:rPr>
              <a:t>в посылке </a:t>
            </a:r>
            <a:r>
              <a:rPr lang="ru-RU" sz="1600" b="1" dirty="0" smtClean="0">
                <a:solidFill>
                  <a:srgbClr val="FF66FF"/>
                </a:solidFill>
              </a:rPr>
              <a:t>не распределён</a:t>
            </a:r>
            <a:r>
              <a:rPr lang="ru-RU" sz="1600" b="1" dirty="0" smtClean="0">
                <a:solidFill>
                  <a:schemeClr val="bg1"/>
                </a:solidFill>
              </a:rPr>
              <a:t>,</a:t>
            </a:r>
            <a:r>
              <a:rPr lang="ru-RU" sz="1600" b="1" dirty="0" smtClean="0"/>
              <a:t> </a:t>
            </a:r>
          </a:p>
          <a:p>
            <a:pPr indent="-252000">
              <a:spcBef>
                <a:spcPts val="0"/>
              </a:spcBef>
              <a:buClr>
                <a:schemeClr val="bg1"/>
              </a:buClr>
            </a:pPr>
            <a:r>
              <a:rPr lang="ru-RU" sz="1600" b="1" dirty="0" smtClean="0">
                <a:solidFill>
                  <a:schemeClr val="bg1"/>
                </a:solidFill>
              </a:rPr>
              <a:t>но как предикат вывода – </a:t>
            </a:r>
            <a:r>
              <a:rPr lang="ru-RU" sz="1600" b="1" dirty="0" smtClean="0">
                <a:solidFill>
                  <a:srgbClr val="00FFFF"/>
                </a:solidFill>
              </a:rPr>
              <a:t/>
            </a:r>
            <a:br>
              <a:rPr lang="ru-RU" sz="1600" b="1" dirty="0" smtClean="0">
                <a:solidFill>
                  <a:srgbClr val="00FFFF"/>
                </a:solidFill>
              </a:rPr>
            </a:br>
            <a:r>
              <a:rPr lang="ru-RU" sz="1600" b="1" dirty="0" smtClean="0">
                <a:solidFill>
                  <a:srgbClr val="00FFFF"/>
                </a:solidFill>
              </a:rPr>
              <a:t>отрицательного</a:t>
            </a:r>
            <a:r>
              <a:rPr lang="ru-RU" sz="1600" b="1" dirty="0" smtClean="0">
                <a:solidFill>
                  <a:srgbClr val="CCFFCC"/>
                </a:solidFill>
              </a:rPr>
              <a:t> </a:t>
            </a:r>
            <a:r>
              <a:rPr lang="ru-RU" sz="1600" b="1" dirty="0" smtClean="0">
                <a:solidFill>
                  <a:schemeClr val="bg1"/>
                </a:solidFill>
              </a:rPr>
              <a:t>вследствие</a:t>
            </a:r>
            <a:r>
              <a:rPr lang="ru-RU" sz="1600" b="1" dirty="0" smtClean="0">
                <a:solidFill>
                  <a:srgbClr val="CCFFCC"/>
                </a:solidFill>
              </a:rPr>
              <a:t> </a:t>
            </a:r>
            <a:br>
              <a:rPr lang="ru-RU" sz="1600" b="1" dirty="0" smtClean="0">
                <a:solidFill>
                  <a:srgbClr val="CCFFCC"/>
                </a:solidFill>
              </a:rPr>
            </a:br>
            <a:r>
              <a:rPr lang="ru-RU" sz="1600" b="1" dirty="0" smtClean="0">
                <a:solidFill>
                  <a:srgbClr val="00FFFF"/>
                </a:solidFill>
              </a:rPr>
              <a:t>отрицательности</a:t>
            </a:r>
            <a:r>
              <a:rPr lang="ru-RU" sz="1600" b="1" dirty="0" smtClean="0"/>
              <a:t> </a:t>
            </a:r>
            <a:r>
              <a:rPr lang="ru-RU" sz="1600" b="1" dirty="0" smtClean="0">
                <a:solidFill>
                  <a:schemeClr val="bg1"/>
                </a:solidFill>
              </a:rPr>
              <a:t>меньшей посылки – оказался бы </a:t>
            </a:r>
            <a:r>
              <a:rPr lang="ru-RU" sz="1600" b="1" dirty="0" smtClean="0">
                <a:solidFill>
                  <a:srgbClr val="00FF00"/>
                </a:solidFill>
              </a:rPr>
              <a:t>распределён</a:t>
            </a:r>
            <a:r>
              <a:rPr lang="ru-RU" sz="1600" b="1" dirty="0" smtClean="0">
                <a:solidFill>
                  <a:srgbClr val="CCFFCC"/>
                </a:solidFill>
              </a:rPr>
              <a:t> </a:t>
            </a:r>
            <a:r>
              <a:rPr lang="ru-RU" sz="1600" b="1" dirty="0" smtClean="0">
                <a:solidFill>
                  <a:schemeClr val="bg1"/>
                </a:solidFill>
              </a:rPr>
              <a:t>в выводе.</a:t>
            </a:r>
          </a:p>
        </p:txBody>
      </p:sp>
      <p:sp>
        <p:nvSpPr>
          <p:cNvPr id="2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3600"/>
            <a:ext cx="9144000" cy="1143000"/>
          </a:xfrm>
          <a:noFill/>
        </p:spPr>
        <p:txBody>
          <a:bodyPr lIns="36000" rIns="36000"/>
          <a:lstStyle/>
          <a:p>
            <a:pPr lvl="1" eaLnBrk="1" hangingPunct="1"/>
            <a:r>
              <a:rPr lang="ru-RU" sz="3200" b="1" dirty="0" smtClean="0">
                <a:solidFill>
                  <a:schemeClr val="bg1"/>
                </a:solidFill>
                <a:cs typeface="Arial" charset="0"/>
              </a:rPr>
              <a:t>«Не следует» </a:t>
            </a:r>
            <a:r>
              <a:rPr lang="ru-RU" sz="3200" b="1" dirty="0" smtClean="0">
                <a:solidFill>
                  <a:schemeClr val="bg1"/>
                </a:solidFill>
              </a:rPr>
              <a:t/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spc="-10" dirty="0" smtClean="0">
                <a:solidFill>
                  <a:schemeClr val="bg1"/>
                </a:solidFill>
              </a:rPr>
              <a:t>Недозволительное расширение б</a:t>
            </a:r>
            <a:r>
              <a:rPr lang="en-US" sz="2800" b="1" spc="-10" dirty="0" smtClean="0">
                <a:solidFill>
                  <a:schemeClr val="bg1"/>
                </a:solidFill>
              </a:rPr>
              <a:t>ó</a:t>
            </a:r>
            <a:r>
              <a:rPr lang="ru-RU" sz="2800" b="1" spc="-10" dirty="0" smtClean="0">
                <a:solidFill>
                  <a:schemeClr val="bg1"/>
                </a:solidFill>
              </a:rPr>
              <a:t>льшего термина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1000"/>
                                        <p:tgtEl>
                                          <p:spTgt spid="479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792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792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792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79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1000"/>
                                        <p:tgtEl>
                                          <p:spTgt spid="479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1000"/>
                                        <p:tgtEl>
                                          <p:spTgt spid="479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792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792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792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79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8" dur="1000"/>
                                        <p:tgtEl>
                                          <p:spTgt spid="479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17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717 -4.55933E-6 L 0.00399 -4.55933E-6 " pathEditMode="relative" rAng="0" ptsTypes="AA">
                                      <p:cBhvr>
                                        <p:cTn id="57" dur="2000" spd="-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00"/>
                            </p:stCondLst>
                            <p:childTnLst>
                              <p:par>
                                <p:cTn id="59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3000" fill="hold"/>
                                        <p:tgtEl>
                                          <p:spTgt spid="479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000" fill="hold"/>
                                        <p:tgtEl>
                                          <p:spTgt spid="479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9239" grpId="0" animBg="1"/>
      <p:bldP spid="479237" grpId="0" animBg="1"/>
      <p:bldP spid="479250" grpId="0" animBg="1"/>
      <p:bldP spid="479251" grpId="0" animBg="1"/>
      <p:bldP spid="479252" grpId="0" animBg="1"/>
      <p:bldP spid="479253" grpId="0" animBg="1"/>
      <p:bldP spid="479259" grpId="0" animBg="1"/>
      <p:bldP spid="44" grpId="0" build="p"/>
      <p:bldP spid="17" grpId="0" animBg="1"/>
      <p:bldP spid="17" grpId="1" animBg="1"/>
      <p:bldP spid="17" grpId="2" animBg="1"/>
      <p:bldP spid="24" grpId="0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2"/>
          <p:cNvSpPr>
            <a:spLocks noChangeArrowheads="1"/>
          </p:cNvSpPr>
          <p:nvPr/>
        </p:nvSpPr>
        <p:spPr bwMode="auto">
          <a:xfrm rot="-1200000">
            <a:off x="5868000" y="5022000"/>
            <a:ext cx="1908000" cy="2873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36000" anchor="ctr" anchorCtr="1"/>
          <a:lstStyle/>
          <a:p>
            <a:pPr algn="ctr"/>
            <a:r>
              <a:rPr lang="ru-RU" sz="1600" b="1" baseline="0" dirty="0" smtClean="0">
                <a:solidFill>
                  <a:srgbClr val="BBE0E3"/>
                </a:solidFill>
              </a:rPr>
              <a:t>не есть?</a:t>
            </a:r>
            <a:endParaRPr lang="ru-RU" sz="1600" b="1" baseline="0" dirty="0">
              <a:solidFill>
                <a:srgbClr val="BBE0E3"/>
              </a:solidFill>
            </a:endParaRPr>
          </a:p>
        </p:txBody>
      </p:sp>
      <p:sp>
        <p:nvSpPr>
          <p:cNvPr id="29" name="Rectangle 3"/>
          <p:cNvSpPr>
            <a:spLocks noChangeArrowheads="1"/>
          </p:cNvSpPr>
          <p:nvPr/>
        </p:nvSpPr>
        <p:spPr bwMode="auto">
          <a:xfrm rot="-1200000">
            <a:off x="5868000" y="5022000"/>
            <a:ext cx="1908000" cy="2873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36000" anchor="ctr"/>
          <a:lstStyle/>
          <a:p>
            <a:pPr algn="ctr"/>
            <a:r>
              <a:rPr lang="ru-RU" sz="1600" b="1" baseline="0" dirty="0">
                <a:solidFill>
                  <a:srgbClr val="0000FF"/>
                </a:solidFill>
              </a:rPr>
              <a:t>средний </a:t>
            </a:r>
            <a:r>
              <a:rPr lang="ru-RU" sz="1600" b="1" baseline="0" dirty="0" smtClean="0">
                <a:solidFill>
                  <a:srgbClr val="0000FF"/>
                </a:solidFill>
              </a:rPr>
              <a:t>термин</a:t>
            </a:r>
            <a:endParaRPr lang="ru-RU" sz="1600" b="1" baseline="0" dirty="0">
              <a:solidFill>
                <a:srgbClr val="0000FF"/>
              </a:solidFill>
            </a:endParaRPr>
          </a:p>
        </p:txBody>
      </p:sp>
      <p:sp>
        <p:nvSpPr>
          <p:cNvPr id="479239" name="AutoShape 7"/>
          <p:cNvSpPr>
            <a:spLocks noChangeArrowheads="1"/>
          </p:cNvSpPr>
          <p:nvPr/>
        </p:nvSpPr>
        <p:spPr bwMode="auto">
          <a:xfrm>
            <a:off x="6083300" y="4320000"/>
            <a:ext cx="1420813" cy="504000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36000" anchor="ctr" anchorCtr="1"/>
          <a:lstStyle/>
          <a:p>
            <a:r>
              <a:rPr lang="ru-RU" sz="1600" dirty="0" smtClean="0">
                <a:solidFill>
                  <a:srgbClr val="0000FF"/>
                </a:solidFill>
              </a:rPr>
              <a:t>суть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479237" name="AutoShape 5"/>
          <p:cNvSpPr>
            <a:spLocks noChangeArrowheads="1"/>
          </p:cNvSpPr>
          <p:nvPr/>
        </p:nvSpPr>
        <p:spPr bwMode="auto">
          <a:xfrm>
            <a:off x="6084000" y="5544000"/>
            <a:ext cx="1420812" cy="504000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36000" anchor="ctr" anchorCtr="1"/>
          <a:lstStyle/>
          <a:p>
            <a:r>
              <a:rPr lang="ru-RU" sz="1600" dirty="0" smtClean="0">
                <a:solidFill>
                  <a:srgbClr val="0000FF"/>
                </a:solidFill>
              </a:rPr>
              <a:t>не есть</a:t>
            </a:r>
            <a:endParaRPr lang="ru-RU" sz="1400" dirty="0">
              <a:solidFill>
                <a:srgbClr val="0000FF"/>
              </a:solidFill>
            </a:endParaRPr>
          </a:p>
        </p:txBody>
      </p:sp>
      <p:sp>
        <p:nvSpPr>
          <p:cNvPr id="479250" name="Oval 18"/>
          <p:cNvSpPr>
            <a:spLocks noChangeAspect="1" noChangeArrowheads="1"/>
          </p:cNvSpPr>
          <p:nvPr/>
        </p:nvSpPr>
        <p:spPr bwMode="auto">
          <a:xfrm>
            <a:off x="5004000" y="4032000"/>
            <a:ext cx="1080000" cy="1080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lnSpc>
                <a:spcPct val="90000"/>
              </a:lnSpc>
            </a:pPr>
            <a:r>
              <a:rPr lang="ru-RU" sz="1400" dirty="0" smtClean="0">
                <a:solidFill>
                  <a:srgbClr val="0000FF"/>
                </a:solidFill>
              </a:rPr>
              <a:t>Некоторые</a:t>
            </a:r>
            <a:br>
              <a:rPr lang="ru-RU" sz="1400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киты</a:t>
            </a:r>
            <a:endParaRPr lang="ru-RU" sz="1700" dirty="0">
              <a:solidFill>
                <a:srgbClr val="0000FF"/>
              </a:solidFill>
            </a:endParaRPr>
          </a:p>
        </p:txBody>
      </p:sp>
      <p:sp>
        <p:nvSpPr>
          <p:cNvPr id="479251" name="Oval 19"/>
          <p:cNvSpPr>
            <a:spLocks noChangeAspect="1" noChangeArrowheads="1"/>
          </p:cNvSpPr>
          <p:nvPr/>
        </p:nvSpPr>
        <p:spPr bwMode="auto">
          <a:xfrm>
            <a:off x="7524000" y="4032000"/>
            <a:ext cx="1080001" cy="1080000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самки</a:t>
            </a:r>
            <a:endParaRPr lang="ru-RU" sz="1700" dirty="0">
              <a:solidFill>
                <a:srgbClr val="0000FF"/>
              </a:solidFill>
            </a:endParaRPr>
          </a:p>
        </p:txBody>
      </p:sp>
      <p:sp>
        <p:nvSpPr>
          <p:cNvPr id="479252" name="Oval 20"/>
          <p:cNvSpPr>
            <a:spLocks noChangeAspect="1" noChangeArrowheads="1"/>
          </p:cNvSpPr>
          <p:nvPr/>
        </p:nvSpPr>
        <p:spPr bwMode="auto">
          <a:xfrm>
            <a:off x="5004000" y="5256000"/>
            <a:ext cx="1080000" cy="1080000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lnSpc>
                <a:spcPct val="90000"/>
              </a:lnSpc>
            </a:pPr>
            <a:r>
              <a:rPr lang="ru-RU" sz="1600" dirty="0" smtClean="0">
                <a:solidFill>
                  <a:srgbClr val="0000FF"/>
                </a:solidFill>
              </a:rPr>
              <a:t>Ни одна</a:t>
            </a:r>
            <a:r>
              <a:rPr lang="ru-RU" sz="1400" dirty="0" smtClean="0">
                <a:solidFill>
                  <a:srgbClr val="0000FF"/>
                </a:solidFill>
              </a:rPr>
              <a:t/>
            </a:r>
            <a:br>
              <a:rPr lang="ru-RU" sz="1400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самка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479253" name="Oval 21"/>
          <p:cNvSpPr>
            <a:spLocks noChangeAspect="1" noChangeArrowheads="1"/>
          </p:cNvSpPr>
          <p:nvPr/>
        </p:nvSpPr>
        <p:spPr bwMode="auto">
          <a:xfrm>
            <a:off x="7524000" y="5256000"/>
            <a:ext cx="1080001" cy="1080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самец</a:t>
            </a:r>
            <a:endParaRPr lang="ru-RU" sz="1700" dirty="0">
              <a:solidFill>
                <a:srgbClr val="0000FF"/>
              </a:solidFill>
            </a:endParaRPr>
          </a:p>
        </p:txBody>
      </p:sp>
      <p:sp>
        <p:nvSpPr>
          <p:cNvPr id="479259" name="Rectangle 27"/>
          <p:cNvSpPr>
            <a:spLocks noChangeArrowheads="1"/>
          </p:cNvSpPr>
          <p:nvPr/>
        </p:nvSpPr>
        <p:spPr bwMode="auto">
          <a:xfrm>
            <a:off x="5004000" y="6480000"/>
            <a:ext cx="3600000" cy="288000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36000" anchor="ctr" anchorCtr="1"/>
          <a:lstStyle/>
          <a:p>
            <a:r>
              <a:rPr lang="ru-RU" sz="1600" dirty="0" smtClean="0">
                <a:solidFill>
                  <a:srgbClr val="FF0000"/>
                </a:solidFill>
              </a:rPr>
              <a:t>Ничего из посылок не следует</a:t>
            </a:r>
            <a:endParaRPr lang="ru-RU" dirty="0">
              <a:solidFill>
                <a:srgbClr val="FF0000"/>
              </a:solidFill>
            </a:endParaRPr>
          </a:p>
        </p:txBody>
      </p:sp>
      <p:cxnSp>
        <p:nvCxnSpPr>
          <p:cNvPr id="36" name="Прямая соединительная линия 35"/>
          <p:cNvCxnSpPr>
            <a:cxnSpLocks noChangeShapeType="1"/>
          </p:cNvCxnSpPr>
          <p:nvPr/>
        </p:nvCxnSpPr>
        <p:spPr bwMode="auto">
          <a:xfrm>
            <a:off x="5004000" y="4032000"/>
            <a:ext cx="3600000" cy="2736000"/>
          </a:xfrm>
          <a:prstGeom prst="lin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38" name="Прямая соединительная линия 37"/>
          <p:cNvCxnSpPr>
            <a:cxnSpLocks noChangeShapeType="1"/>
          </p:cNvCxnSpPr>
          <p:nvPr/>
        </p:nvCxnSpPr>
        <p:spPr bwMode="auto">
          <a:xfrm rot="-4500000">
            <a:off x="5004000" y="4032000"/>
            <a:ext cx="3600000" cy="2736000"/>
          </a:xfrm>
          <a:prstGeom prst="lin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</p:spPr>
      </p:cxnSp>
      <p:sp>
        <p:nvSpPr>
          <p:cNvPr id="44" name="Rectangle 16"/>
          <p:cNvSpPr txBox="1">
            <a:spLocks noChangeArrowheads="1"/>
          </p:cNvSpPr>
          <p:nvPr/>
        </p:nvSpPr>
        <p:spPr bwMode="auto">
          <a:xfrm>
            <a:off x="216000" y="4032000"/>
            <a:ext cx="3744000" cy="9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000" indent="-252000" algn="l">
              <a:spcBef>
                <a:spcPct val="20000"/>
              </a:spcBef>
              <a:buClr>
                <a:schemeClr val="bg1"/>
              </a:buClr>
              <a:buFontTx/>
              <a:buChar char="•"/>
              <a:defRPr/>
            </a:pPr>
            <a:r>
              <a:rPr lang="ru-RU" sz="1600" b="1" kern="0" dirty="0" smtClean="0">
                <a:latin typeface="+mn-lt"/>
              </a:rPr>
              <a:t>Вид умозаключения</a:t>
            </a:r>
            <a:r>
              <a:rPr lang="en-US" sz="1600" b="1" kern="0" dirty="0" smtClean="0">
                <a:latin typeface="+mn-lt"/>
              </a:rPr>
              <a:t>:</a:t>
            </a:r>
            <a:r>
              <a:rPr lang="ru-RU" sz="1600" kern="0" dirty="0" smtClean="0">
                <a:latin typeface="+mn-lt"/>
              </a:rPr>
              <a:t> </a:t>
            </a:r>
            <a:r>
              <a:rPr lang="ru-RU" sz="1600" b="1" kern="0" dirty="0" smtClean="0">
                <a:solidFill>
                  <a:srgbClr val="00FFFF"/>
                </a:solidFill>
                <a:latin typeface="+mn-lt"/>
              </a:rPr>
              <a:t>простой категорический силлогизм</a:t>
            </a:r>
            <a:endParaRPr lang="en-US" sz="1600" b="1" kern="0" dirty="0" smtClean="0">
              <a:solidFill>
                <a:srgbClr val="00FFFF"/>
              </a:solidFill>
              <a:latin typeface="+mn-lt"/>
            </a:endParaRPr>
          </a:p>
          <a:p>
            <a:pPr marL="342000" indent="-252000" algn="l">
              <a:spcBef>
                <a:spcPct val="20000"/>
              </a:spcBef>
              <a:buClr>
                <a:schemeClr val="bg1"/>
              </a:buClr>
              <a:buFontTx/>
              <a:buChar char="•"/>
              <a:defRPr/>
            </a:pPr>
            <a:r>
              <a:rPr lang="ru-RU" sz="1600" b="1" kern="0" dirty="0" smtClean="0">
                <a:latin typeface="+mn-lt"/>
              </a:rPr>
              <a:t>Фигура</a:t>
            </a:r>
            <a:r>
              <a:rPr lang="en-US" sz="1600" b="1" kern="0" dirty="0" smtClean="0">
                <a:latin typeface="+mn-lt"/>
              </a:rPr>
              <a:t>: </a:t>
            </a:r>
            <a:r>
              <a:rPr lang="ru-RU" sz="1600" b="1" kern="0" dirty="0" smtClean="0">
                <a:solidFill>
                  <a:srgbClr val="00FFFF"/>
                </a:solidFill>
                <a:latin typeface="+mn-lt"/>
              </a:rPr>
              <a:t>четвёртая</a:t>
            </a:r>
            <a:endParaRPr lang="en-US" sz="1600" b="1" kern="0" dirty="0" smtClean="0">
              <a:solidFill>
                <a:srgbClr val="00FFFF"/>
              </a:solidFill>
              <a:latin typeface="+mn-lt"/>
            </a:endParaRPr>
          </a:p>
        </p:txBody>
      </p:sp>
      <p:sp>
        <p:nvSpPr>
          <p:cNvPr id="21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3600"/>
            <a:ext cx="9144000" cy="1143000"/>
          </a:xfrm>
          <a:noFill/>
        </p:spPr>
        <p:txBody>
          <a:bodyPr lIns="36000" rIns="36000"/>
          <a:lstStyle/>
          <a:p>
            <a:pPr lvl="1" eaLnBrk="1" hangingPunct="1"/>
            <a:r>
              <a:rPr lang="ru-RU" sz="3200" b="1" dirty="0" smtClean="0">
                <a:solidFill>
                  <a:schemeClr val="bg1"/>
                </a:solidFill>
                <a:cs typeface="Arial" charset="0"/>
              </a:rPr>
              <a:t>«Не следует» </a:t>
            </a:r>
            <a:r>
              <a:rPr lang="ru-RU" sz="3200" b="1" dirty="0" smtClean="0">
                <a:solidFill>
                  <a:schemeClr val="bg1"/>
                </a:solidFill>
              </a:rPr>
              <a:t/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spc="-10" dirty="0" smtClean="0">
                <a:solidFill>
                  <a:schemeClr val="bg1"/>
                </a:solidFill>
              </a:rPr>
              <a:t>Недозволительное расширение б</a:t>
            </a:r>
            <a:r>
              <a:rPr lang="en-US" sz="2800" b="1" spc="-10" dirty="0" smtClean="0">
                <a:solidFill>
                  <a:schemeClr val="bg1"/>
                </a:solidFill>
              </a:rPr>
              <a:t>ó</a:t>
            </a:r>
            <a:r>
              <a:rPr lang="ru-RU" sz="2800" b="1" spc="-10" dirty="0" smtClean="0">
                <a:solidFill>
                  <a:schemeClr val="bg1"/>
                </a:solidFill>
              </a:rPr>
              <a:t>льшего термина</a:t>
            </a:r>
          </a:p>
        </p:txBody>
      </p:sp>
      <p:sp>
        <p:nvSpPr>
          <p:cNvPr id="22" name="Text Box 5"/>
          <p:cNvSpPr txBox="1">
            <a:spLocks noChangeArrowheads="1"/>
          </p:cNvSpPr>
          <p:nvPr/>
        </p:nvSpPr>
        <p:spPr bwMode="auto">
          <a:xfrm>
            <a:off x="360000" y="1512000"/>
            <a:ext cx="8424000" cy="900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dirty="0" smtClean="0">
                <a:solidFill>
                  <a:srgbClr val="FFFF00"/>
                </a:solidFill>
                <a:cs typeface="Arial" charset="0"/>
              </a:rPr>
              <a:t>Недозволительное расширение </a:t>
            </a:r>
            <a:r>
              <a:rPr lang="ru-RU" dirty="0" smtClean="0">
                <a:solidFill>
                  <a:srgbClr val="FFFF00"/>
                </a:solidFill>
                <a:latin typeface="+mj-lt"/>
                <a:cs typeface="Arial" charset="0"/>
              </a:rPr>
              <a:t>б</a:t>
            </a:r>
            <a:r>
              <a:rPr lang="fr-FR" dirty="0" smtClean="0">
                <a:solidFill>
                  <a:srgbClr val="FFFF00"/>
                </a:solidFill>
                <a:latin typeface="+mj-lt"/>
                <a:cs typeface="Times New Roman"/>
              </a:rPr>
              <a:t>ó</a:t>
            </a:r>
            <a:r>
              <a:rPr lang="ru-RU" dirty="0" smtClean="0">
                <a:solidFill>
                  <a:srgbClr val="FFFF00"/>
                </a:solidFill>
                <a:latin typeface="+mj-lt"/>
                <a:cs typeface="Arial" charset="0"/>
              </a:rPr>
              <a:t>ль</a:t>
            </a:r>
            <a:r>
              <a:rPr lang="ru-RU" dirty="0" smtClean="0">
                <a:solidFill>
                  <a:srgbClr val="FFFF00"/>
                </a:solidFill>
                <a:cs typeface="Arial" charset="0"/>
              </a:rPr>
              <a:t>шего термина </a:t>
            </a:r>
            <a:r>
              <a:rPr lang="ru-RU" dirty="0" smtClean="0">
                <a:cs typeface="Arial" charset="0"/>
              </a:rPr>
              <a:t>–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логическая ошибка в силлогистике, заключающаяся в том, что б</a:t>
            </a:r>
            <a:r>
              <a:rPr lang="fr-FR" sz="1600" dirty="0" smtClean="0">
                <a:latin typeface="Arial" pitchFamily="34" charset="0"/>
                <a:cs typeface="Arial" pitchFamily="34" charset="0"/>
              </a:rPr>
              <a:t>ó</a:t>
            </a:r>
            <a:r>
              <a:rPr lang="ru-RU" sz="1600" dirty="0" smtClean="0"/>
              <a:t>льший термин, </a:t>
            </a:r>
            <a:r>
              <a:rPr lang="ru-RU" sz="1600" dirty="0" smtClean="0">
                <a:solidFill>
                  <a:srgbClr val="FF66FF"/>
                </a:solidFill>
              </a:rPr>
              <a:t>не распределённый</a:t>
            </a:r>
            <a:r>
              <a:rPr lang="ru-RU" sz="1600" dirty="0" smtClean="0"/>
              <a:t> в посылке, оказывается </a:t>
            </a:r>
            <a:r>
              <a:rPr lang="ru-RU" sz="1600" dirty="0" smtClean="0">
                <a:solidFill>
                  <a:srgbClr val="00FF00"/>
                </a:solidFill>
              </a:rPr>
              <a:t>распределённым</a:t>
            </a:r>
            <a:r>
              <a:rPr lang="ru-RU" sz="1600" dirty="0" smtClean="0"/>
              <a:t> в выводе</a:t>
            </a:r>
            <a:r>
              <a:rPr lang="en-US" sz="1600" dirty="0" smtClean="0"/>
              <a:t>.</a:t>
            </a:r>
            <a:endParaRPr lang="ru-RU" sz="1600" dirty="0"/>
          </a:p>
        </p:txBody>
      </p:sp>
      <p:sp>
        <p:nvSpPr>
          <p:cNvPr id="23" name="TextBox 22"/>
          <p:cNvSpPr txBox="1"/>
          <p:nvPr/>
        </p:nvSpPr>
        <p:spPr>
          <a:xfrm>
            <a:off x="0" y="2412000"/>
            <a:ext cx="9144000" cy="1620000"/>
          </a:xfrm>
          <a:prstGeom prst="rect">
            <a:avLst/>
          </a:prstGeom>
          <a:noFill/>
        </p:spPr>
        <p:txBody>
          <a:bodyPr wrap="square" lIns="36000" rIns="36000" rtlCol="0" anchor="ctr" anchorCtr="1">
            <a:noAutofit/>
          </a:bodyPr>
          <a:lstStyle/>
          <a:p>
            <a:pPr algn="l"/>
            <a:r>
              <a:rPr lang="ru-RU" sz="1600" spc="-40" dirty="0" smtClean="0"/>
              <a:t>Ошибка </a:t>
            </a:r>
            <a:r>
              <a:rPr lang="ru-RU" sz="1600" spc="-40" dirty="0" smtClean="0">
                <a:solidFill>
                  <a:srgbClr val="FF66FF"/>
                </a:solidFill>
              </a:rPr>
              <a:t>недозволительного расширения б</a:t>
            </a:r>
            <a:r>
              <a:rPr lang="fr-FR" sz="1600" spc="-40" dirty="0" smtClean="0">
                <a:solidFill>
                  <a:srgbClr val="FF66FF"/>
                </a:solidFill>
              </a:rPr>
              <a:t>ó</a:t>
            </a:r>
            <a:r>
              <a:rPr lang="ru-RU" sz="1600" spc="-40" dirty="0" smtClean="0">
                <a:solidFill>
                  <a:srgbClr val="FF66FF"/>
                </a:solidFill>
              </a:rPr>
              <a:t>льшего термина</a:t>
            </a:r>
            <a:r>
              <a:rPr lang="ru-RU" sz="1600" spc="-40" dirty="0" smtClean="0"/>
              <a:t> возникает в силлогистике, если</a:t>
            </a:r>
          </a:p>
          <a:p>
            <a:pPr marL="342900" indent="-342900" algn="l"/>
            <a:r>
              <a:rPr lang="ru-RU" sz="1600" dirty="0" smtClean="0"/>
              <a:t>1) в 1-й фигуре меньшая посылка, а значит, и вывод – отрицательные суждения; </a:t>
            </a:r>
          </a:p>
          <a:p>
            <a:pPr marL="342900" indent="-342900" algn="l"/>
            <a:r>
              <a:rPr lang="ru-RU" sz="1600" dirty="0" smtClean="0"/>
              <a:t>2) во 2-й фигуре б</a:t>
            </a:r>
            <a:r>
              <a:rPr lang="fr-FR" sz="1600" dirty="0" smtClean="0"/>
              <a:t>ó</a:t>
            </a:r>
            <a:r>
              <a:rPr lang="ru-RU" sz="1600" dirty="0" smtClean="0"/>
              <a:t>льшая посылка – частное суждение;</a:t>
            </a:r>
          </a:p>
          <a:p>
            <a:pPr marL="342900" indent="-342900" algn="l"/>
            <a:r>
              <a:rPr lang="ru-RU" sz="1600" dirty="0" smtClean="0"/>
              <a:t>3) в 3-й фигуре меньшая посылка, а значит, и вывод – отрицательные суждения; </a:t>
            </a:r>
          </a:p>
          <a:p>
            <a:pPr marL="342900" indent="-342900" algn="l"/>
            <a:r>
              <a:rPr lang="ru-RU" sz="1600" dirty="0" smtClean="0"/>
              <a:t>4) в 4-й фигуре при наличии отрицательной посылки б</a:t>
            </a:r>
            <a:r>
              <a:rPr lang="fr-FR" sz="1600" dirty="0" smtClean="0"/>
              <a:t>ó</a:t>
            </a:r>
            <a:r>
              <a:rPr lang="ru-RU" sz="1600" dirty="0" smtClean="0"/>
              <a:t>льшая – частное суждение.</a:t>
            </a:r>
            <a:endParaRPr lang="ru-RU" sz="1600" dirty="0"/>
          </a:p>
        </p:txBody>
      </p:sp>
      <p:sp>
        <p:nvSpPr>
          <p:cNvPr id="25" name="Содержимое 2"/>
          <p:cNvSpPr>
            <a:spLocks noGrp="1"/>
          </p:cNvSpPr>
          <p:nvPr>
            <p:ph sz="half" idx="1"/>
          </p:nvPr>
        </p:nvSpPr>
        <p:spPr>
          <a:xfrm>
            <a:off x="216000" y="4896000"/>
            <a:ext cx="4428000" cy="1908000"/>
          </a:xfrm>
        </p:spPr>
        <p:txBody>
          <a:bodyPr anchor="b" anchorCtr="0"/>
          <a:lstStyle/>
          <a:p>
            <a:pPr indent="-252000">
              <a:spcBef>
                <a:spcPts val="0"/>
              </a:spcBef>
              <a:buClr>
                <a:schemeClr val="bg1"/>
              </a:buClr>
            </a:pPr>
            <a:r>
              <a:rPr lang="ru-RU" sz="1600" b="1" dirty="0" smtClean="0">
                <a:solidFill>
                  <a:schemeClr val="bg1"/>
                </a:solidFill>
              </a:rPr>
              <a:t>Б</a:t>
            </a:r>
            <a:r>
              <a:rPr lang="fr-FR" sz="1600" b="1" dirty="0" smtClean="0">
                <a:solidFill>
                  <a:schemeClr val="bg1"/>
                </a:solidFill>
              </a:rPr>
              <a:t>ó</a:t>
            </a:r>
            <a:r>
              <a:rPr lang="ru-RU" sz="1600" b="1" dirty="0" smtClean="0">
                <a:solidFill>
                  <a:schemeClr val="bg1"/>
                </a:solidFill>
              </a:rPr>
              <a:t>льший термин как субъект </a:t>
            </a:r>
            <a:r>
              <a:rPr lang="ru-RU" sz="1600" b="1" dirty="0" smtClean="0">
                <a:solidFill>
                  <a:srgbClr val="00FFFF"/>
                </a:solidFill>
              </a:rPr>
              <a:t>частного</a:t>
            </a:r>
            <a:r>
              <a:rPr lang="ru-RU" sz="1600" b="1" dirty="0" smtClean="0">
                <a:solidFill>
                  <a:srgbClr val="CCFFCC"/>
                </a:solidFill>
              </a:rPr>
              <a:t> </a:t>
            </a:r>
            <a:r>
              <a:rPr lang="ru-RU" sz="1600" b="1" dirty="0" smtClean="0">
                <a:solidFill>
                  <a:srgbClr val="CCFFCC"/>
                </a:solidFill>
              </a:rPr>
              <a:t>суждения </a:t>
            </a:r>
            <a:r>
              <a:rPr lang="ru-RU" sz="1600" b="1" dirty="0" smtClean="0">
                <a:solidFill>
                  <a:schemeClr val="bg1"/>
                </a:solidFill>
              </a:rPr>
              <a:t>в посылке </a:t>
            </a:r>
            <a:br>
              <a:rPr lang="ru-RU" sz="1600" b="1" dirty="0" smtClean="0">
                <a:solidFill>
                  <a:schemeClr val="bg1"/>
                </a:solidFill>
              </a:rPr>
            </a:br>
            <a:r>
              <a:rPr lang="ru-RU" sz="1600" b="1" dirty="0" smtClean="0">
                <a:solidFill>
                  <a:srgbClr val="FF66FF"/>
                </a:solidFill>
              </a:rPr>
              <a:t>не распределён</a:t>
            </a:r>
            <a:r>
              <a:rPr lang="ru-RU" sz="1600" b="1" dirty="0" smtClean="0">
                <a:solidFill>
                  <a:schemeClr val="bg1"/>
                </a:solidFill>
              </a:rPr>
              <a:t>, </a:t>
            </a:r>
          </a:p>
          <a:p>
            <a:pPr indent="-252000">
              <a:spcBef>
                <a:spcPts val="0"/>
              </a:spcBef>
              <a:buClr>
                <a:schemeClr val="bg1"/>
              </a:buClr>
            </a:pPr>
            <a:r>
              <a:rPr lang="ru-RU" sz="1600" b="1" dirty="0" smtClean="0">
                <a:solidFill>
                  <a:schemeClr val="bg1"/>
                </a:solidFill>
              </a:rPr>
              <a:t>но как предикат вывода – </a:t>
            </a:r>
            <a:r>
              <a:rPr lang="ru-RU" sz="1600" b="1" dirty="0" smtClean="0">
                <a:solidFill>
                  <a:srgbClr val="00FFFF"/>
                </a:solidFill>
              </a:rPr>
              <a:t>отрицательного</a:t>
            </a:r>
            <a:r>
              <a:rPr lang="ru-RU" sz="1600" b="1" dirty="0" smtClean="0">
                <a:solidFill>
                  <a:srgbClr val="CCFFCC"/>
                </a:solidFill>
              </a:rPr>
              <a:t> </a:t>
            </a:r>
            <a:r>
              <a:rPr lang="ru-RU" sz="1600" b="1" dirty="0" smtClean="0">
                <a:solidFill>
                  <a:schemeClr val="bg1"/>
                </a:solidFill>
              </a:rPr>
              <a:t>вследствие</a:t>
            </a:r>
            <a:r>
              <a:rPr lang="ru-RU" sz="1600" b="1" dirty="0" smtClean="0">
                <a:solidFill>
                  <a:srgbClr val="CCFFCC"/>
                </a:solidFill>
              </a:rPr>
              <a:t> </a:t>
            </a:r>
            <a:br>
              <a:rPr lang="ru-RU" sz="1600" b="1" dirty="0" smtClean="0">
                <a:solidFill>
                  <a:srgbClr val="CCFFCC"/>
                </a:solidFill>
              </a:rPr>
            </a:br>
            <a:r>
              <a:rPr lang="ru-RU" sz="1600" b="1" dirty="0" smtClean="0">
                <a:solidFill>
                  <a:srgbClr val="00FFFF"/>
                </a:solidFill>
              </a:rPr>
              <a:t>отрицательности</a:t>
            </a:r>
            <a:r>
              <a:rPr lang="ru-RU" sz="1600" b="1" dirty="0" smtClean="0"/>
              <a:t> </a:t>
            </a:r>
            <a:r>
              <a:rPr lang="ru-RU" sz="1600" b="1" dirty="0" smtClean="0">
                <a:solidFill>
                  <a:schemeClr val="bg1"/>
                </a:solidFill>
              </a:rPr>
              <a:t>одной из посылок – </a:t>
            </a:r>
            <a:r>
              <a:rPr lang="ru-RU" sz="1600" b="1" dirty="0" smtClean="0">
                <a:solidFill>
                  <a:srgbClr val="00FF00"/>
                </a:solidFill>
              </a:rPr>
              <a:t/>
            </a:r>
            <a:br>
              <a:rPr lang="ru-RU" sz="1600" b="1" dirty="0" smtClean="0">
                <a:solidFill>
                  <a:srgbClr val="00FF00"/>
                </a:solidFill>
              </a:rPr>
            </a:br>
            <a:r>
              <a:rPr lang="ru-RU" sz="1600" b="1" dirty="0" smtClean="0">
                <a:solidFill>
                  <a:schemeClr val="bg1"/>
                </a:solidFill>
              </a:rPr>
              <a:t>оказался бы </a:t>
            </a:r>
            <a:r>
              <a:rPr lang="ru-RU" sz="1600" b="1" dirty="0" smtClean="0">
                <a:solidFill>
                  <a:srgbClr val="00FF00"/>
                </a:solidFill>
              </a:rPr>
              <a:t>распределён</a:t>
            </a:r>
            <a:r>
              <a:rPr lang="ru-RU" sz="1600" b="1" dirty="0" smtClean="0">
                <a:solidFill>
                  <a:srgbClr val="CCFFCC"/>
                </a:solidFill>
              </a:rPr>
              <a:t> </a:t>
            </a:r>
            <a:r>
              <a:rPr lang="ru-RU" sz="1600" b="1" dirty="0" smtClean="0">
                <a:solidFill>
                  <a:schemeClr val="bg1"/>
                </a:solidFill>
              </a:rPr>
              <a:t>в выводе.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1000"/>
                                        <p:tgtEl>
                                          <p:spTgt spid="479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792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792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792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79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1000"/>
                                        <p:tgtEl>
                                          <p:spTgt spid="479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1000"/>
                                        <p:tgtEl>
                                          <p:spTgt spid="479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792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792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792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79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8" dur="1000"/>
                                        <p:tgtEl>
                                          <p:spTgt spid="479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17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400000">
                                      <p:cBhvr>
                                        <p:cTn id="6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3000" fill="hold"/>
                                        <p:tgtEl>
                                          <p:spTgt spid="479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000" fill="hold"/>
                                        <p:tgtEl>
                                          <p:spTgt spid="479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2" grpId="1" animBg="1"/>
      <p:bldP spid="32" grpId="2" animBg="1"/>
      <p:bldP spid="29" grpId="0" animBg="1"/>
      <p:bldP spid="29" grpId="1" animBg="1"/>
      <p:bldP spid="479239" grpId="0" animBg="1"/>
      <p:bldP spid="479237" grpId="0" animBg="1"/>
      <p:bldP spid="479250" grpId="0" animBg="1"/>
      <p:bldP spid="479251" grpId="0" animBg="1"/>
      <p:bldP spid="479252" grpId="0" animBg="1"/>
      <p:bldP spid="479253" grpId="0" animBg="1"/>
      <p:bldP spid="479259" grpId="0" animBg="1"/>
      <p:bldP spid="44" grpId="0" build="allAtOnce"/>
      <p:bldP spid="25" grpId="0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9239" name="AutoShape 7"/>
          <p:cNvSpPr>
            <a:spLocks noChangeArrowheads="1"/>
          </p:cNvSpPr>
          <p:nvPr/>
        </p:nvSpPr>
        <p:spPr bwMode="auto">
          <a:xfrm>
            <a:off x="6083300" y="4320000"/>
            <a:ext cx="1420813" cy="504000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36000" anchor="ctr" anchorCtr="1"/>
          <a:lstStyle/>
          <a:p>
            <a:r>
              <a:rPr lang="ru-RU" sz="1600" dirty="0" smtClean="0">
                <a:solidFill>
                  <a:srgbClr val="0000FF"/>
                </a:solidFill>
              </a:rPr>
              <a:t>есть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479237" name="AutoShape 5"/>
          <p:cNvSpPr>
            <a:spLocks noChangeArrowheads="1"/>
          </p:cNvSpPr>
          <p:nvPr/>
        </p:nvSpPr>
        <p:spPr bwMode="auto">
          <a:xfrm>
            <a:off x="6084000" y="5544000"/>
            <a:ext cx="1420812" cy="504000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36000" anchor="ctr" anchorCtr="1"/>
          <a:lstStyle/>
          <a:p>
            <a:r>
              <a:rPr lang="ru-RU" sz="1600" dirty="0" smtClean="0">
                <a:solidFill>
                  <a:srgbClr val="0000FF"/>
                </a:solidFill>
              </a:rPr>
              <a:t>есть</a:t>
            </a:r>
            <a:endParaRPr lang="ru-RU" sz="1400" dirty="0">
              <a:solidFill>
                <a:srgbClr val="0000FF"/>
              </a:solidFill>
            </a:endParaRPr>
          </a:p>
        </p:txBody>
      </p:sp>
      <p:sp>
        <p:nvSpPr>
          <p:cNvPr id="479250" name="Oval 18"/>
          <p:cNvSpPr>
            <a:spLocks noChangeAspect="1" noChangeArrowheads="1"/>
          </p:cNvSpPr>
          <p:nvPr/>
        </p:nvSpPr>
        <p:spPr bwMode="auto">
          <a:xfrm>
            <a:off x="5004000" y="4032000"/>
            <a:ext cx="1080000" cy="1080000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lnSpc>
                <a:spcPct val="90000"/>
              </a:lnSpc>
            </a:pPr>
            <a:r>
              <a:rPr lang="ru-RU" sz="1600" dirty="0" smtClean="0">
                <a:solidFill>
                  <a:srgbClr val="0000FF"/>
                </a:solidFill>
              </a:rPr>
              <a:t>Всякий</a:t>
            </a:r>
            <a:r>
              <a:rPr lang="ru-RU" dirty="0" smtClean="0">
                <a:solidFill>
                  <a:srgbClr val="0000FF"/>
                </a:solidFill>
              </a:rPr>
              <a:t/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грек</a:t>
            </a:r>
            <a:br>
              <a:rPr lang="ru-RU" dirty="0" smtClean="0">
                <a:solidFill>
                  <a:srgbClr val="0000FF"/>
                </a:solidFill>
              </a:rPr>
            </a:br>
            <a:endParaRPr lang="ru-RU" sz="1200" dirty="0">
              <a:solidFill>
                <a:srgbClr val="0000FF"/>
              </a:solidFill>
            </a:endParaRPr>
          </a:p>
        </p:txBody>
      </p:sp>
      <p:sp>
        <p:nvSpPr>
          <p:cNvPr id="479251" name="Oval 19"/>
          <p:cNvSpPr>
            <a:spLocks noChangeAspect="1" noChangeArrowheads="1"/>
          </p:cNvSpPr>
          <p:nvPr/>
        </p:nvSpPr>
        <p:spPr bwMode="auto">
          <a:xfrm>
            <a:off x="7524000" y="4032000"/>
            <a:ext cx="1080001" cy="1080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человек</a:t>
            </a:r>
            <a:endParaRPr lang="ru-RU" sz="2000" dirty="0">
              <a:solidFill>
                <a:srgbClr val="0000FF"/>
              </a:solidFill>
            </a:endParaRPr>
          </a:p>
        </p:txBody>
      </p:sp>
      <p:sp>
        <p:nvSpPr>
          <p:cNvPr id="479252" name="Oval 20"/>
          <p:cNvSpPr>
            <a:spLocks noChangeAspect="1" noChangeArrowheads="1"/>
          </p:cNvSpPr>
          <p:nvPr/>
        </p:nvSpPr>
        <p:spPr bwMode="auto">
          <a:xfrm>
            <a:off x="5004000" y="5256000"/>
            <a:ext cx="1080000" cy="1080000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lnSpc>
                <a:spcPct val="90000"/>
              </a:lnSpc>
            </a:pPr>
            <a:r>
              <a:rPr lang="ru-RU" sz="1200" dirty="0" smtClean="0">
                <a:solidFill>
                  <a:srgbClr val="0000FF"/>
                </a:solidFill>
              </a:rPr>
              <a:t/>
            </a:r>
            <a:br>
              <a:rPr lang="ru-RU" sz="1200" dirty="0" smtClean="0">
                <a:solidFill>
                  <a:srgbClr val="0000FF"/>
                </a:solidFill>
              </a:rPr>
            </a:br>
            <a:r>
              <a:rPr lang="ru-RU" sz="1600" dirty="0" smtClean="0">
                <a:solidFill>
                  <a:srgbClr val="0000FF"/>
                </a:solidFill>
              </a:rPr>
              <a:t>Всякий</a:t>
            </a:r>
            <a:r>
              <a:rPr lang="ru-RU" dirty="0" smtClean="0">
                <a:solidFill>
                  <a:srgbClr val="0000FF"/>
                </a:solidFill>
              </a:rPr>
              <a:t/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грек</a:t>
            </a:r>
          </a:p>
        </p:txBody>
      </p:sp>
      <p:sp>
        <p:nvSpPr>
          <p:cNvPr id="479253" name="Oval 21"/>
          <p:cNvSpPr>
            <a:spLocks noChangeAspect="1" noChangeArrowheads="1"/>
          </p:cNvSpPr>
          <p:nvPr/>
        </p:nvSpPr>
        <p:spPr bwMode="auto">
          <a:xfrm>
            <a:off x="7524000" y="5256000"/>
            <a:ext cx="1080001" cy="1080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1600" dirty="0" smtClean="0">
                <a:solidFill>
                  <a:srgbClr val="0000FF"/>
                </a:solidFill>
              </a:rPr>
              <a:t>смертный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479259" name="Rectangle 27"/>
          <p:cNvSpPr>
            <a:spLocks noChangeArrowheads="1"/>
          </p:cNvSpPr>
          <p:nvPr/>
        </p:nvSpPr>
        <p:spPr bwMode="auto">
          <a:xfrm>
            <a:off x="4824000" y="6480000"/>
            <a:ext cx="3960000" cy="288000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36000" anchor="ctr" anchorCtr="1"/>
          <a:lstStyle/>
          <a:p>
            <a:r>
              <a:rPr lang="ru-RU" sz="1600" dirty="0" smtClean="0">
                <a:solidFill>
                  <a:srgbClr val="FF0000"/>
                </a:solidFill>
              </a:rPr>
              <a:t>Общий вывод из посылок не следует</a:t>
            </a:r>
            <a:endParaRPr lang="ru-RU" dirty="0">
              <a:solidFill>
                <a:srgbClr val="FF0000"/>
              </a:solidFill>
            </a:endParaRPr>
          </a:p>
        </p:txBody>
      </p:sp>
      <p:cxnSp>
        <p:nvCxnSpPr>
          <p:cNvPr id="36" name="Прямая соединительная линия 35"/>
          <p:cNvCxnSpPr>
            <a:cxnSpLocks noChangeShapeType="1"/>
          </p:cNvCxnSpPr>
          <p:nvPr/>
        </p:nvCxnSpPr>
        <p:spPr bwMode="auto">
          <a:xfrm>
            <a:off x="5004000" y="4032000"/>
            <a:ext cx="3600000" cy="2736000"/>
          </a:xfrm>
          <a:prstGeom prst="lin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38" name="Прямая соединительная линия 37"/>
          <p:cNvCxnSpPr>
            <a:cxnSpLocks noChangeShapeType="1"/>
          </p:cNvCxnSpPr>
          <p:nvPr/>
        </p:nvCxnSpPr>
        <p:spPr bwMode="auto">
          <a:xfrm rot="-4500000">
            <a:off x="5004000" y="4032000"/>
            <a:ext cx="3600000" cy="2736000"/>
          </a:xfrm>
          <a:prstGeom prst="lin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</p:spPr>
      </p:cxnSp>
      <p:sp>
        <p:nvSpPr>
          <p:cNvPr id="44" name="Rectangle 16"/>
          <p:cNvSpPr txBox="1">
            <a:spLocks noChangeArrowheads="1"/>
          </p:cNvSpPr>
          <p:nvPr/>
        </p:nvSpPr>
        <p:spPr bwMode="auto">
          <a:xfrm>
            <a:off x="216000" y="4032000"/>
            <a:ext cx="3744000" cy="118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000" indent="-252000" algn="l">
              <a:spcBef>
                <a:spcPts val="384"/>
              </a:spcBef>
              <a:buClr>
                <a:schemeClr val="bg1"/>
              </a:buClr>
              <a:buFontTx/>
              <a:buChar char="•"/>
              <a:defRPr/>
            </a:pPr>
            <a:r>
              <a:rPr lang="ru-RU" sz="1600" b="1" kern="0" dirty="0" smtClean="0">
                <a:latin typeface="+mn-lt"/>
              </a:rPr>
              <a:t>Вид умозаключения</a:t>
            </a:r>
            <a:r>
              <a:rPr lang="en-US" sz="1600" b="1" kern="0" dirty="0" smtClean="0">
                <a:latin typeface="+mn-lt"/>
              </a:rPr>
              <a:t>:</a:t>
            </a:r>
            <a:r>
              <a:rPr lang="ru-RU" sz="1600" kern="0" dirty="0" smtClean="0">
                <a:latin typeface="+mn-lt"/>
              </a:rPr>
              <a:t> </a:t>
            </a:r>
            <a:r>
              <a:rPr lang="ru-RU" sz="1600" b="1" kern="0" dirty="0" smtClean="0">
                <a:solidFill>
                  <a:srgbClr val="00FFFF"/>
                </a:solidFill>
                <a:latin typeface="+mn-lt"/>
              </a:rPr>
              <a:t>простой категорический силлогизм</a:t>
            </a:r>
            <a:endParaRPr lang="en-US" sz="1600" b="1" kern="0" dirty="0" smtClean="0">
              <a:solidFill>
                <a:srgbClr val="00FFFF"/>
              </a:solidFill>
              <a:latin typeface="+mn-lt"/>
            </a:endParaRPr>
          </a:p>
          <a:p>
            <a:pPr marL="342000" indent="-252000" algn="l">
              <a:spcBef>
                <a:spcPts val="384"/>
              </a:spcBef>
              <a:buClr>
                <a:schemeClr val="bg1"/>
              </a:buClr>
              <a:buFontTx/>
              <a:buChar char="•"/>
              <a:defRPr/>
            </a:pPr>
            <a:r>
              <a:rPr lang="ru-RU" sz="1600" b="1" kern="0" dirty="0" smtClean="0">
                <a:latin typeface="+mn-lt"/>
              </a:rPr>
              <a:t>Фигура</a:t>
            </a:r>
            <a:r>
              <a:rPr lang="en-US" sz="1600" b="1" kern="0" dirty="0" smtClean="0">
                <a:latin typeface="+mn-lt"/>
              </a:rPr>
              <a:t>: </a:t>
            </a:r>
            <a:r>
              <a:rPr lang="ru-RU" sz="1600" b="1" kern="0" dirty="0" smtClean="0">
                <a:solidFill>
                  <a:srgbClr val="00FFFF"/>
                </a:solidFill>
                <a:latin typeface="+mn-lt"/>
              </a:rPr>
              <a:t>третья</a:t>
            </a:r>
          </a:p>
          <a:p>
            <a:pPr marL="342000" indent="-252000" algn="l">
              <a:spcBef>
                <a:spcPts val="384"/>
              </a:spcBef>
              <a:buClr>
                <a:schemeClr val="bg1"/>
              </a:buClr>
              <a:buFontTx/>
              <a:buChar char="•"/>
              <a:defRPr/>
            </a:pPr>
            <a:r>
              <a:rPr lang="ru-RU" sz="1600" kern="0" dirty="0" smtClean="0">
                <a:latin typeface="+mn-lt"/>
              </a:rPr>
              <a:t>Правильный модус: 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Darapti</a:t>
            </a:r>
            <a:endParaRPr lang="en-US" sz="1600" b="1" kern="0" dirty="0" smtClean="0">
              <a:solidFill>
                <a:srgbClr val="00FFFF"/>
              </a:solidFill>
              <a:latin typeface="+mn-lt"/>
            </a:endParaRPr>
          </a:p>
        </p:txBody>
      </p:sp>
      <p:sp>
        <p:nvSpPr>
          <p:cNvPr id="17" name="Rectangle 14"/>
          <p:cNvSpPr>
            <a:spLocks noChangeArrowheads="1"/>
          </p:cNvSpPr>
          <p:nvPr/>
        </p:nvSpPr>
        <p:spPr bwMode="auto">
          <a:xfrm rot="-5400000">
            <a:off x="5148000" y="4968000"/>
            <a:ext cx="792000" cy="432000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b" anchorCtr="0"/>
          <a:lstStyle/>
          <a:p>
            <a:pPr algn="ctr">
              <a:lnSpc>
                <a:spcPct val="75000"/>
              </a:lnSpc>
            </a:pPr>
            <a:r>
              <a:rPr lang="ru-RU" sz="1400" dirty="0">
                <a:solidFill>
                  <a:srgbClr val="0000FF"/>
                </a:solidFill>
              </a:rPr>
              <a:t>средний</a:t>
            </a:r>
            <a:br>
              <a:rPr lang="ru-RU" sz="1400" dirty="0">
                <a:solidFill>
                  <a:srgbClr val="0000FF"/>
                </a:solidFill>
              </a:rPr>
            </a:br>
            <a:r>
              <a:rPr lang="ru-RU" sz="1400" dirty="0">
                <a:solidFill>
                  <a:srgbClr val="0000FF"/>
                </a:solidFill>
              </a:rPr>
              <a:t>термин</a:t>
            </a:r>
          </a:p>
        </p:txBody>
      </p:sp>
      <p:sp>
        <p:nvSpPr>
          <p:cNvPr id="18" name="Rectangle 15"/>
          <p:cNvSpPr>
            <a:spLocks noChangeArrowheads="1"/>
          </p:cNvSpPr>
          <p:nvPr/>
        </p:nvSpPr>
        <p:spPr bwMode="auto">
          <a:xfrm rot="-5400000">
            <a:off x="7632000" y="4968000"/>
            <a:ext cx="792000" cy="432000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400" dirty="0" smtClean="0">
                <a:solidFill>
                  <a:srgbClr val="FF0000"/>
                </a:solidFill>
              </a:rPr>
              <a:t>есть</a:t>
            </a:r>
            <a:endParaRPr lang="ru-RU" sz="1400" dirty="0">
              <a:solidFill>
                <a:srgbClr val="FF0000"/>
              </a:solidFill>
            </a:endParaRPr>
          </a:p>
        </p:txBody>
      </p:sp>
      <p:sp>
        <p:nvSpPr>
          <p:cNvPr id="2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3600"/>
            <a:ext cx="9144000" cy="1143000"/>
          </a:xfrm>
          <a:noFill/>
        </p:spPr>
        <p:txBody>
          <a:bodyPr lIns="36000" rIns="36000"/>
          <a:lstStyle/>
          <a:p>
            <a:pPr lvl="1" eaLnBrk="1" hangingPunct="1"/>
            <a:r>
              <a:rPr lang="ru-RU" sz="3200" b="1" dirty="0" smtClean="0">
                <a:solidFill>
                  <a:schemeClr val="bg1"/>
                </a:solidFill>
                <a:cs typeface="Arial" charset="0"/>
              </a:rPr>
              <a:t>«Не следует» </a:t>
            </a:r>
            <a:r>
              <a:rPr lang="ru-RU" sz="3200" b="1" dirty="0" smtClean="0">
                <a:solidFill>
                  <a:schemeClr val="bg1"/>
                </a:solidFill>
              </a:rPr>
              <a:t/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spc="-10" dirty="0" smtClean="0">
                <a:solidFill>
                  <a:schemeClr val="bg1"/>
                </a:solidFill>
              </a:rPr>
              <a:t>Недозволительное расширение меньшего термина</a:t>
            </a:r>
          </a:p>
        </p:txBody>
      </p:sp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360000" y="1512000"/>
            <a:ext cx="8424000" cy="900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dirty="0" smtClean="0">
                <a:solidFill>
                  <a:srgbClr val="FFFF00"/>
                </a:solidFill>
                <a:cs typeface="Arial" charset="0"/>
              </a:rPr>
              <a:t>Недозволительное расширение меньшего термина </a:t>
            </a:r>
            <a:r>
              <a:rPr lang="ru-RU" dirty="0" smtClean="0">
                <a:cs typeface="Arial" charset="0"/>
              </a:rPr>
              <a:t>–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1600" dirty="0" smtClean="0"/>
              <a:t>логическая ошибка в силлогистике, заключающаяся в том, что меньший термин, </a:t>
            </a:r>
            <a:r>
              <a:rPr lang="ru-RU" sz="1600" dirty="0" smtClean="0">
                <a:solidFill>
                  <a:srgbClr val="FF66FF"/>
                </a:solidFill>
              </a:rPr>
              <a:t>не распределённый</a:t>
            </a:r>
            <a:r>
              <a:rPr lang="ru-RU" sz="1600" dirty="0" smtClean="0"/>
              <a:t> в посылке, оказывается </a:t>
            </a:r>
            <a:r>
              <a:rPr lang="ru-RU" sz="1600" dirty="0" smtClean="0">
                <a:solidFill>
                  <a:srgbClr val="00FF00"/>
                </a:solidFill>
              </a:rPr>
              <a:t>распределённым</a:t>
            </a:r>
            <a:r>
              <a:rPr lang="ru-RU" sz="1600" dirty="0" smtClean="0"/>
              <a:t> в выводе</a:t>
            </a:r>
            <a:r>
              <a:rPr lang="en-US" sz="1600" dirty="0" smtClean="0"/>
              <a:t>.</a:t>
            </a:r>
            <a:endParaRPr lang="ru-RU" sz="1600" dirty="0"/>
          </a:p>
        </p:txBody>
      </p:sp>
      <p:sp>
        <p:nvSpPr>
          <p:cNvPr id="26" name="Содержимое 2"/>
          <p:cNvSpPr>
            <a:spLocks noGrp="1"/>
          </p:cNvSpPr>
          <p:nvPr>
            <p:ph sz="half" idx="1"/>
          </p:nvPr>
        </p:nvSpPr>
        <p:spPr>
          <a:xfrm>
            <a:off x="216000" y="5292000"/>
            <a:ext cx="4428000" cy="1512000"/>
          </a:xfrm>
        </p:spPr>
        <p:txBody>
          <a:bodyPr anchor="b" anchorCtr="0"/>
          <a:lstStyle/>
          <a:p>
            <a:pPr indent="-252000">
              <a:spcBef>
                <a:spcPts val="0"/>
              </a:spcBef>
              <a:buClr>
                <a:schemeClr val="bg1"/>
              </a:buClr>
            </a:pPr>
            <a:r>
              <a:rPr lang="ru-RU" sz="1600" b="1" dirty="0" smtClean="0">
                <a:solidFill>
                  <a:schemeClr val="bg1"/>
                </a:solidFill>
              </a:rPr>
              <a:t>Меньший термин как предикат </a:t>
            </a:r>
            <a:r>
              <a:rPr lang="ru-RU" sz="1600" b="1" dirty="0" smtClean="0">
                <a:solidFill>
                  <a:srgbClr val="00FFFF"/>
                </a:solidFill>
              </a:rPr>
              <a:t>утвердительного</a:t>
            </a:r>
            <a:r>
              <a:rPr lang="ru-RU" sz="1600" b="1" dirty="0" smtClean="0">
                <a:solidFill>
                  <a:srgbClr val="CCFFCC"/>
                </a:solidFill>
              </a:rPr>
              <a:t> суждения </a:t>
            </a:r>
            <a:br>
              <a:rPr lang="ru-RU" sz="1600" b="1" dirty="0" smtClean="0">
                <a:solidFill>
                  <a:srgbClr val="CCFFCC"/>
                </a:solidFill>
              </a:rPr>
            </a:br>
            <a:r>
              <a:rPr lang="ru-RU" sz="1600" b="1" dirty="0" smtClean="0">
                <a:solidFill>
                  <a:schemeClr val="bg1"/>
                </a:solidFill>
              </a:rPr>
              <a:t>в посылке </a:t>
            </a:r>
            <a:r>
              <a:rPr lang="ru-RU" sz="1600" b="1" dirty="0" smtClean="0">
                <a:solidFill>
                  <a:srgbClr val="FF66FF"/>
                </a:solidFill>
              </a:rPr>
              <a:t>не распределён</a:t>
            </a:r>
            <a:r>
              <a:rPr lang="ru-RU" sz="1600" b="1" dirty="0" smtClean="0">
                <a:solidFill>
                  <a:schemeClr val="bg1"/>
                </a:solidFill>
              </a:rPr>
              <a:t>, </a:t>
            </a:r>
          </a:p>
          <a:p>
            <a:pPr indent="-252000">
              <a:spcBef>
                <a:spcPts val="0"/>
              </a:spcBef>
              <a:buClr>
                <a:schemeClr val="bg1"/>
              </a:buClr>
            </a:pPr>
            <a:r>
              <a:rPr lang="ru-RU" sz="1600" b="1" dirty="0" smtClean="0">
                <a:solidFill>
                  <a:schemeClr val="bg1"/>
                </a:solidFill>
              </a:rPr>
              <a:t>но будет </a:t>
            </a:r>
            <a:r>
              <a:rPr lang="ru-RU" sz="1600" b="1" dirty="0" smtClean="0">
                <a:solidFill>
                  <a:srgbClr val="00FF00"/>
                </a:solidFill>
              </a:rPr>
              <a:t>распределён</a:t>
            </a:r>
            <a:r>
              <a:rPr lang="ru-RU" sz="1600" b="1" dirty="0" smtClean="0">
                <a:solidFill>
                  <a:schemeClr val="bg1"/>
                </a:solidFill>
              </a:rPr>
              <a:t> в выводе, </a:t>
            </a:r>
            <a:br>
              <a:rPr lang="ru-RU" sz="1600" b="1" dirty="0" smtClean="0">
                <a:solidFill>
                  <a:schemeClr val="bg1"/>
                </a:solidFill>
              </a:rPr>
            </a:br>
            <a:r>
              <a:rPr lang="ru-RU" sz="1600" b="1" dirty="0" smtClean="0">
                <a:solidFill>
                  <a:schemeClr val="bg1"/>
                </a:solidFill>
              </a:rPr>
              <a:t>если из посылок будет сделан </a:t>
            </a:r>
            <a:r>
              <a:rPr lang="ru-RU" sz="1600" b="1" dirty="0" smtClean="0">
                <a:solidFill>
                  <a:srgbClr val="FF66FF"/>
                </a:solidFill>
              </a:rPr>
              <a:t>неправомерный</a:t>
            </a:r>
            <a:r>
              <a:rPr lang="ru-RU" sz="1600" b="1" dirty="0" smtClean="0">
                <a:solidFill>
                  <a:schemeClr val="bg1"/>
                </a:solidFill>
              </a:rPr>
              <a:t> </a:t>
            </a:r>
            <a:r>
              <a:rPr lang="ru-RU" sz="1600" b="1" dirty="0" smtClean="0">
                <a:solidFill>
                  <a:srgbClr val="00FFFF"/>
                </a:solidFill>
              </a:rPr>
              <a:t>общий</a:t>
            </a:r>
            <a:r>
              <a:rPr lang="ru-RU" sz="1600" b="1" dirty="0" smtClean="0">
                <a:solidFill>
                  <a:schemeClr val="bg1"/>
                </a:solidFill>
              </a:rPr>
              <a:t> вывод. 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0" y="2412000"/>
            <a:ext cx="9144000" cy="1620000"/>
          </a:xfrm>
          <a:prstGeom prst="rect">
            <a:avLst/>
          </a:prstGeom>
          <a:noFill/>
        </p:spPr>
        <p:txBody>
          <a:bodyPr wrap="square" lIns="36000" rIns="36000" rtlCol="0" anchor="ctr" anchorCtr="1">
            <a:noAutofit/>
          </a:bodyPr>
          <a:lstStyle/>
          <a:p>
            <a:pPr>
              <a:lnSpc>
                <a:spcPct val="95000"/>
              </a:lnSpc>
            </a:pPr>
            <a:r>
              <a:rPr lang="ru-RU" sz="1600" dirty="0" smtClean="0"/>
              <a:t>Ошибка </a:t>
            </a:r>
            <a:r>
              <a:rPr lang="ru-RU" sz="1600" dirty="0" smtClean="0">
                <a:solidFill>
                  <a:srgbClr val="FF66FF"/>
                </a:solidFill>
              </a:rPr>
              <a:t>недозволительного расширения меньшего термина</a:t>
            </a:r>
            <a:r>
              <a:rPr lang="ru-RU" sz="1600" dirty="0" smtClean="0"/>
              <a:t> возникает в силлогистике, </a:t>
            </a:r>
            <a:br>
              <a:rPr lang="ru-RU" sz="1600" dirty="0" smtClean="0"/>
            </a:br>
            <a:r>
              <a:rPr lang="ru-RU" sz="1600" dirty="0" smtClean="0"/>
              <a:t>если рассуждающий руководствуется </a:t>
            </a:r>
            <a:r>
              <a:rPr lang="ru-RU" sz="1600" dirty="0" smtClean="0">
                <a:solidFill>
                  <a:srgbClr val="FF66FF"/>
                </a:solidFill>
              </a:rPr>
              <a:t>ошибочным</a:t>
            </a:r>
            <a:r>
              <a:rPr lang="ru-RU" sz="1600" dirty="0" smtClean="0"/>
              <a:t> мнением, что </a:t>
            </a:r>
            <a:r>
              <a:rPr lang="ru-RU" sz="1600" dirty="0" smtClean="0">
                <a:solidFill>
                  <a:srgbClr val="00FFFF"/>
                </a:solidFill>
              </a:rPr>
              <a:t>вывод из двух общих посылок непременно должен быть общим суждением</a:t>
            </a:r>
            <a:r>
              <a:rPr lang="ru-RU" sz="1600" dirty="0" smtClean="0"/>
              <a:t>. На практике такое маловероятно </a:t>
            </a:r>
            <a:br>
              <a:rPr lang="ru-RU" sz="1600" dirty="0" smtClean="0"/>
            </a:br>
            <a:r>
              <a:rPr lang="ru-RU" sz="1600" dirty="0" smtClean="0"/>
              <a:t>при умозаключениях по 1-й и 2-й фигурам, где нераспределённость меньшего термина </a:t>
            </a:r>
            <a:br>
              <a:rPr lang="ru-RU" sz="1600" dirty="0" smtClean="0"/>
            </a:br>
            <a:r>
              <a:rPr lang="ru-RU" sz="1600" dirty="0" smtClean="0"/>
              <a:t>в посылке подчёркнута кванторным оператором, но случается при умозаключениях </a:t>
            </a:r>
          </a:p>
          <a:p>
            <a:pPr>
              <a:lnSpc>
                <a:spcPct val="95000"/>
              </a:lnSpc>
            </a:pPr>
            <a:r>
              <a:rPr lang="ru-RU" sz="1600" dirty="0" smtClean="0"/>
              <a:t>по 3-й и 4-й фигурам, в которых меньший термин занимает позицию предиката.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30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000"/>
                            </p:stCondLst>
                            <p:childTnLst>
                              <p:par>
                                <p:cTn id="39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3000" fill="hold"/>
                                        <p:tgtEl>
                                          <p:spTgt spid="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000" fill="hold"/>
                                        <p:tgtEl>
                                          <p:spTgt spid="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7" dur="1000"/>
                                        <p:tgtEl>
                                          <p:spTgt spid="479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792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792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792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79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500"/>
                            </p:stCondLst>
                            <p:childTnLst>
                              <p:par>
                                <p:cTn id="5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8" dur="1000"/>
                                        <p:tgtEl>
                                          <p:spTgt spid="479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500"/>
                            </p:stCondLst>
                            <p:childTnLst>
                              <p:par>
                                <p:cTn id="6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2" dur="1000"/>
                                        <p:tgtEl>
                                          <p:spTgt spid="479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500"/>
                            </p:stCondLst>
                            <p:childTnLst>
                              <p:par>
                                <p:cTn id="6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792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792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792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79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000"/>
                            </p:stCondLst>
                            <p:childTnLst>
                              <p:par>
                                <p:cTn id="7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3" dur="1000"/>
                                        <p:tgtEl>
                                          <p:spTgt spid="479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0"/>
                            </p:stCondLst>
                            <p:childTnLst>
                              <p:par>
                                <p:cTn id="75" presetID="17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717 -4.55933E-6 L 0.00399 -4.55933E-6 " pathEditMode="relative" rAng="0" ptsTypes="AA">
                                      <p:cBhvr>
                                        <p:cTn id="82" dur="2000" spd="-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000"/>
                            </p:stCondLst>
                            <p:childTnLst>
                              <p:par>
                                <p:cTn id="84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3000" fill="hold"/>
                                        <p:tgtEl>
                                          <p:spTgt spid="479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3000" fill="hold"/>
                                        <p:tgtEl>
                                          <p:spTgt spid="479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9239" grpId="0" animBg="1"/>
      <p:bldP spid="479237" grpId="0" animBg="1"/>
      <p:bldP spid="479250" grpId="0" animBg="1"/>
      <p:bldP spid="479251" grpId="0" animBg="1"/>
      <p:bldP spid="479252" grpId="0" animBg="1"/>
      <p:bldP spid="479253" grpId="0" animBg="1"/>
      <p:bldP spid="479259" grpId="0" animBg="1"/>
      <p:bldP spid="44" grpId="0" build="allAtOnce"/>
      <p:bldP spid="17" grpId="0" animBg="1"/>
      <p:bldP spid="17" grpId="1" animBg="1"/>
      <p:bldP spid="17" grpId="2" animBg="1"/>
      <p:bldP spid="23" grpId="0" animBg="1"/>
      <p:bldP spid="26" grpId="0" build="p"/>
      <p:bldP spid="19" grpId="0" build="allAtOnce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>
            <a:spLocks noChangeArrowheads="1"/>
          </p:cNvSpPr>
          <p:nvPr/>
        </p:nvSpPr>
        <p:spPr bwMode="auto">
          <a:xfrm>
            <a:off x="4824000" y="6480000"/>
            <a:ext cx="3960000" cy="288000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36000" anchor="ctr" anchorCtr="1"/>
          <a:lstStyle/>
          <a:p>
            <a:r>
              <a:rPr lang="ru-RU" sz="1600" dirty="0" smtClean="0">
                <a:solidFill>
                  <a:srgbClr val="FF0000"/>
                </a:solidFill>
              </a:rPr>
              <a:t>Общий вывод из посылок не следует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79239" name="AutoShape 7"/>
          <p:cNvSpPr>
            <a:spLocks noChangeArrowheads="1"/>
          </p:cNvSpPr>
          <p:nvPr/>
        </p:nvSpPr>
        <p:spPr bwMode="auto">
          <a:xfrm>
            <a:off x="6083300" y="4320000"/>
            <a:ext cx="1420813" cy="504000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36000" anchor="ctr" anchorCtr="1"/>
          <a:lstStyle/>
          <a:p>
            <a:r>
              <a:rPr lang="ru-RU" sz="1600" dirty="0" smtClean="0">
                <a:solidFill>
                  <a:srgbClr val="0000FF"/>
                </a:solidFill>
              </a:rPr>
              <a:t>не есть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479237" name="AutoShape 5"/>
          <p:cNvSpPr>
            <a:spLocks noChangeArrowheads="1"/>
          </p:cNvSpPr>
          <p:nvPr/>
        </p:nvSpPr>
        <p:spPr bwMode="auto">
          <a:xfrm>
            <a:off x="6084000" y="5544000"/>
            <a:ext cx="1420812" cy="504000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36000" anchor="ctr" anchorCtr="1"/>
          <a:lstStyle/>
          <a:p>
            <a:r>
              <a:rPr lang="ru-RU" sz="1600" dirty="0" smtClean="0">
                <a:solidFill>
                  <a:srgbClr val="0000FF"/>
                </a:solidFill>
              </a:rPr>
              <a:t>есть</a:t>
            </a:r>
            <a:endParaRPr lang="ru-RU" sz="1400" dirty="0">
              <a:solidFill>
                <a:srgbClr val="0000FF"/>
              </a:solidFill>
            </a:endParaRPr>
          </a:p>
        </p:txBody>
      </p:sp>
      <p:sp>
        <p:nvSpPr>
          <p:cNvPr id="479250" name="Oval 18"/>
          <p:cNvSpPr>
            <a:spLocks noChangeAspect="1" noChangeArrowheads="1"/>
          </p:cNvSpPr>
          <p:nvPr/>
        </p:nvSpPr>
        <p:spPr bwMode="auto">
          <a:xfrm>
            <a:off x="5004000" y="4032000"/>
            <a:ext cx="1080000" cy="1080000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lnSpc>
                <a:spcPct val="90000"/>
              </a:lnSpc>
            </a:pPr>
            <a:r>
              <a:rPr lang="ru-RU" sz="1600" dirty="0" smtClean="0">
                <a:solidFill>
                  <a:srgbClr val="0000FF"/>
                </a:solidFill>
              </a:rPr>
              <a:t>Ни одна</a:t>
            </a:r>
            <a:r>
              <a:rPr lang="ru-RU" dirty="0" smtClean="0">
                <a:solidFill>
                  <a:srgbClr val="0000FF"/>
                </a:solidFill>
              </a:rPr>
              <a:t/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роза</a:t>
            </a:r>
            <a:br>
              <a:rPr lang="ru-RU" dirty="0" smtClean="0">
                <a:solidFill>
                  <a:srgbClr val="0000FF"/>
                </a:solidFill>
              </a:rPr>
            </a:br>
            <a:endParaRPr lang="ru-RU" sz="1200" dirty="0">
              <a:solidFill>
                <a:srgbClr val="0000FF"/>
              </a:solidFill>
            </a:endParaRPr>
          </a:p>
        </p:txBody>
      </p:sp>
      <p:sp>
        <p:nvSpPr>
          <p:cNvPr id="479251" name="Oval 19"/>
          <p:cNvSpPr>
            <a:spLocks noChangeAspect="1" noChangeArrowheads="1"/>
          </p:cNvSpPr>
          <p:nvPr/>
        </p:nvSpPr>
        <p:spPr bwMode="auto">
          <a:xfrm>
            <a:off x="7524000" y="4032000"/>
            <a:ext cx="1080001" cy="1080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лютик</a:t>
            </a:r>
            <a:endParaRPr lang="ru-RU" sz="2000" dirty="0">
              <a:solidFill>
                <a:srgbClr val="0000FF"/>
              </a:solidFill>
            </a:endParaRPr>
          </a:p>
        </p:txBody>
      </p:sp>
      <p:sp>
        <p:nvSpPr>
          <p:cNvPr id="479252" name="Oval 20"/>
          <p:cNvSpPr>
            <a:spLocks noChangeAspect="1" noChangeArrowheads="1"/>
          </p:cNvSpPr>
          <p:nvPr/>
        </p:nvSpPr>
        <p:spPr bwMode="auto">
          <a:xfrm>
            <a:off x="5004000" y="5256000"/>
            <a:ext cx="1080000" cy="1080000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lnSpc>
                <a:spcPct val="90000"/>
              </a:lnSpc>
            </a:pPr>
            <a:r>
              <a:rPr lang="ru-RU" sz="1200" dirty="0" smtClean="0">
                <a:solidFill>
                  <a:srgbClr val="0000FF"/>
                </a:solidFill>
              </a:rPr>
              <a:t/>
            </a:r>
            <a:br>
              <a:rPr lang="ru-RU" sz="1200" dirty="0" smtClean="0">
                <a:solidFill>
                  <a:srgbClr val="0000FF"/>
                </a:solidFill>
              </a:rPr>
            </a:br>
            <a:r>
              <a:rPr lang="ru-RU" sz="1600" dirty="0" smtClean="0">
                <a:solidFill>
                  <a:srgbClr val="0000FF"/>
                </a:solidFill>
              </a:rPr>
              <a:t>Всякая</a:t>
            </a:r>
            <a:br>
              <a:rPr lang="ru-RU" sz="1600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роза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479253" name="Oval 21"/>
          <p:cNvSpPr>
            <a:spLocks noChangeAspect="1" noChangeArrowheads="1"/>
          </p:cNvSpPr>
          <p:nvPr/>
        </p:nvSpPr>
        <p:spPr bwMode="auto">
          <a:xfrm>
            <a:off x="7524000" y="5256000"/>
            <a:ext cx="1080001" cy="1080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цветок</a:t>
            </a:r>
            <a:endParaRPr lang="ru-RU" sz="1600" dirty="0">
              <a:solidFill>
                <a:srgbClr val="0000FF"/>
              </a:solidFill>
            </a:endParaRPr>
          </a:p>
        </p:txBody>
      </p:sp>
      <p:cxnSp>
        <p:nvCxnSpPr>
          <p:cNvPr id="36" name="Прямая соединительная линия 35"/>
          <p:cNvCxnSpPr>
            <a:cxnSpLocks noChangeShapeType="1"/>
          </p:cNvCxnSpPr>
          <p:nvPr/>
        </p:nvCxnSpPr>
        <p:spPr bwMode="auto">
          <a:xfrm>
            <a:off x="5004000" y="4032000"/>
            <a:ext cx="3600000" cy="2736000"/>
          </a:xfrm>
          <a:prstGeom prst="lin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38" name="Прямая соединительная линия 37"/>
          <p:cNvCxnSpPr>
            <a:cxnSpLocks noChangeShapeType="1"/>
          </p:cNvCxnSpPr>
          <p:nvPr/>
        </p:nvCxnSpPr>
        <p:spPr bwMode="auto">
          <a:xfrm rot="-4500000">
            <a:off x="5004000" y="4032000"/>
            <a:ext cx="3600000" cy="2736000"/>
          </a:xfrm>
          <a:prstGeom prst="lin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</p:spPr>
      </p:cxnSp>
      <p:sp>
        <p:nvSpPr>
          <p:cNvPr id="44" name="Rectangle 16"/>
          <p:cNvSpPr txBox="1">
            <a:spLocks noChangeArrowheads="1"/>
          </p:cNvSpPr>
          <p:nvPr/>
        </p:nvSpPr>
        <p:spPr bwMode="auto">
          <a:xfrm>
            <a:off x="216000" y="4032000"/>
            <a:ext cx="3744000" cy="118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000" indent="-252000" algn="l">
              <a:spcBef>
                <a:spcPts val="384"/>
              </a:spcBef>
              <a:buClr>
                <a:schemeClr val="bg1"/>
              </a:buClr>
              <a:buFontTx/>
              <a:buChar char="•"/>
              <a:defRPr/>
            </a:pPr>
            <a:r>
              <a:rPr lang="ru-RU" sz="1600" b="1" kern="0" dirty="0" smtClean="0">
                <a:latin typeface="+mn-lt"/>
              </a:rPr>
              <a:t>Вид умозаключения</a:t>
            </a:r>
            <a:r>
              <a:rPr lang="en-US" sz="1600" b="1" kern="0" dirty="0" smtClean="0">
                <a:latin typeface="+mn-lt"/>
              </a:rPr>
              <a:t>:</a:t>
            </a:r>
            <a:r>
              <a:rPr lang="ru-RU" sz="1600" kern="0" dirty="0" smtClean="0">
                <a:latin typeface="+mn-lt"/>
              </a:rPr>
              <a:t> </a:t>
            </a:r>
            <a:r>
              <a:rPr lang="ru-RU" sz="1600" b="1" kern="0" dirty="0" smtClean="0">
                <a:solidFill>
                  <a:srgbClr val="00FFFF"/>
                </a:solidFill>
                <a:latin typeface="+mn-lt"/>
              </a:rPr>
              <a:t>простой категорический силлогизм</a:t>
            </a:r>
            <a:endParaRPr lang="en-US" sz="1600" b="1" kern="0" dirty="0" smtClean="0">
              <a:solidFill>
                <a:srgbClr val="00FFFF"/>
              </a:solidFill>
              <a:latin typeface="+mn-lt"/>
            </a:endParaRPr>
          </a:p>
          <a:p>
            <a:pPr marL="342000" indent="-252000" algn="l">
              <a:spcBef>
                <a:spcPts val="384"/>
              </a:spcBef>
              <a:buClr>
                <a:schemeClr val="bg1"/>
              </a:buClr>
              <a:buFontTx/>
              <a:buChar char="•"/>
              <a:defRPr/>
            </a:pPr>
            <a:r>
              <a:rPr lang="ru-RU" sz="1600" b="1" kern="0" dirty="0" smtClean="0">
                <a:latin typeface="+mn-lt"/>
              </a:rPr>
              <a:t>Фигура</a:t>
            </a:r>
            <a:r>
              <a:rPr lang="en-US" sz="1600" b="1" kern="0" dirty="0" smtClean="0">
                <a:latin typeface="+mn-lt"/>
              </a:rPr>
              <a:t>: </a:t>
            </a:r>
            <a:r>
              <a:rPr lang="ru-RU" sz="1600" b="1" kern="0" dirty="0" smtClean="0">
                <a:solidFill>
                  <a:srgbClr val="00FFFF"/>
                </a:solidFill>
                <a:latin typeface="+mn-lt"/>
              </a:rPr>
              <a:t>третья</a:t>
            </a:r>
            <a:endParaRPr lang="en-US" sz="1600" b="1" kern="0" dirty="0" smtClean="0">
              <a:solidFill>
                <a:srgbClr val="00FFFF"/>
              </a:solidFill>
              <a:latin typeface="+mn-lt"/>
            </a:endParaRPr>
          </a:p>
          <a:p>
            <a:pPr marL="342000" indent="-252000" algn="l">
              <a:spcBef>
                <a:spcPts val="384"/>
              </a:spcBef>
              <a:buClr>
                <a:schemeClr val="bg1"/>
              </a:buClr>
              <a:buFontTx/>
              <a:buChar char="•"/>
              <a:defRPr/>
            </a:pPr>
            <a:r>
              <a:rPr lang="ru-RU" sz="1600" b="1" kern="0" dirty="0" smtClean="0">
                <a:latin typeface="+mn-lt"/>
              </a:rPr>
              <a:t>Правильный модус: </a:t>
            </a:r>
            <a:r>
              <a:rPr lang="en-US" sz="1600" b="1" kern="0" dirty="0" smtClean="0">
                <a:solidFill>
                  <a:srgbClr val="00FFFF"/>
                </a:solidFill>
                <a:latin typeface="+mn-lt"/>
              </a:rPr>
              <a:t>Felapton</a:t>
            </a:r>
          </a:p>
        </p:txBody>
      </p:sp>
      <p:sp>
        <p:nvSpPr>
          <p:cNvPr id="17" name="Rectangle 14"/>
          <p:cNvSpPr>
            <a:spLocks noChangeArrowheads="1"/>
          </p:cNvSpPr>
          <p:nvPr/>
        </p:nvSpPr>
        <p:spPr bwMode="auto">
          <a:xfrm rot="-5400000">
            <a:off x="5148000" y="4968000"/>
            <a:ext cx="792000" cy="432000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b" anchorCtr="0"/>
          <a:lstStyle/>
          <a:p>
            <a:pPr algn="ctr">
              <a:lnSpc>
                <a:spcPct val="75000"/>
              </a:lnSpc>
            </a:pPr>
            <a:r>
              <a:rPr lang="ru-RU" sz="1400" dirty="0">
                <a:solidFill>
                  <a:srgbClr val="0000FF"/>
                </a:solidFill>
              </a:rPr>
              <a:t>средний</a:t>
            </a:r>
            <a:br>
              <a:rPr lang="ru-RU" sz="1400" dirty="0">
                <a:solidFill>
                  <a:srgbClr val="0000FF"/>
                </a:solidFill>
              </a:rPr>
            </a:br>
            <a:r>
              <a:rPr lang="ru-RU" sz="1400" dirty="0">
                <a:solidFill>
                  <a:srgbClr val="0000FF"/>
                </a:solidFill>
              </a:rPr>
              <a:t>термин</a:t>
            </a:r>
          </a:p>
        </p:txBody>
      </p:sp>
      <p:sp>
        <p:nvSpPr>
          <p:cNvPr id="18" name="Rectangle 15"/>
          <p:cNvSpPr>
            <a:spLocks noChangeArrowheads="1"/>
          </p:cNvSpPr>
          <p:nvPr/>
        </p:nvSpPr>
        <p:spPr bwMode="auto">
          <a:xfrm rot="-5400000">
            <a:off x="7632000" y="4968000"/>
            <a:ext cx="792000" cy="432000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400" dirty="0" smtClean="0">
                <a:solidFill>
                  <a:srgbClr val="FF0000"/>
                </a:solidFill>
              </a:rPr>
              <a:t>не есть?</a:t>
            </a:r>
            <a:endParaRPr lang="ru-RU" sz="1400" dirty="0">
              <a:solidFill>
                <a:srgbClr val="FF0000"/>
              </a:solidFill>
            </a:endParaRPr>
          </a:p>
        </p:txBody>
      </p:sp>
      <p:sp>
        <p:nvSpPr>
          <p:cNvPr id="2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3600"/>
            <a:ext cx="9144000" cy="1143000"/>
          </a:xfrm>
          <a:noFill/>
        </p:spPr>
        <p:txBody>
          <a:bodyPr lIns="36000" rIns="36000"/>
          <a:lstStyle/>
          <a:p>
            <a:pPr lvl="1" eaLnBrk="1" hangingPunct="1"/>
            <a:r>
              <a:rPr lang="ru-RU" sz="3200" b="1" dirty="0" smtClean="0">
                <a:solidFill>
                  <a:schemeClr val="bg1"/>
                </a:solidFill>
                <a:cs typeface="Arial" charset="0"/>
              </a:rPr>
              <a:t>«Не следует» </a:t>
            </a:r>
            <a:r>
              <a:rPr lang="ru-RU" sz="3200" b="1" dirty="0" smtClean="0">
                <a:solidFill>
                  <a:schemeClr val="bg1"/>
                </a:solidFill>
              </a:rPr>
              <a:t/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spc="-10" dirty="0" smtClean="0">
                <a:solidFill>
                  <a:schemeClr val="bg1"/>
                </a:solidFill>
              </a:rPr>
              <a:t>Недозволительное расширение меньшего термина</a:t>
            </a:r>
          </a:p>
        </p:txBody>
      </p:sp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360000" y="1512000"/>
            <a:ext cx="8424000" cy="900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dirty="0" smtClean="0">
                <a:solidFill>
                  <a:srgbClr val="FFFF00"/>
                </a:solidFill>
                <a:cs typeface="Arial" charset="0"/>
              </a:rPr>
              <a:t>Недозволительное расширение меньшего термина </a:t>
            </a:r>
            <a:r>
              <a:rPr lang="ru-RU" dirty="0" smtClean="0">
                <a:cs typeface="Arial" charset="0"/>
              </a:rPr>
              <a:t>–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1600" dirty="0" smtClean="0"/>
              <a:t>логическая ошибка в силлогистике, заключающаяся в том, что меньший термин, </a:t>
            </a:r>
            <a:r>
              <a:rPr lang="ru-RU" sz="1600" dirty="0" smtClean="0">
                <a:solidFill>
                  <a:srgbClr val="FF66FF"/>
                </a:solidFill>
              </a:rPr>
              <a:t>не распределённый</a:t>
            </a:r>
            <a:r>
              <a:rPr lang="ru-RU" sz="1600" dirty="0" smtClean="0"/>
              <a:t> в посылке, оказывается </a:t>
            </a:r>
            <a:r>
              <a:rPr lang="ru-RU" sz="1600" dirty="0" smtClean="0">
                <a:solidFill>
                  <a:srgbClr val="00FF00"/>
                </a:solidFill>
              </a:rPr>
              <a:t>распределённым</a:t>
            </a:r>
            <a:r>
              <a:rPr lang="ru-RU" sz="1600" dirty="0" smtClean="0"/>
              <a:t> в выводе</a:t>
            </a:r>
            <a:r>
              <a:rPr lang="en-US" sz="1600" dirty="0" smtClean="0"/>
              <a:t>.</a:t>
            </a:r>
            <a:endParaRPr lang="ru-RU" sz="1600" dirty="0"/>
          </a:p>
        </p:txBody>
      </p:sp>
      <p:sp>
        <p:nvSpPr>
          <p:cNvPr id="26" name="Содержимое 2"/>
          <p:cNvSpPr>
            <a:spLocks noGrp="1"/>
          </p:cNvSpPr>
          <p:nvPr>
            <p:ph sz="half" idx="1"/>
          </p:nvPr>
        </p:nvSpPr>
        <p:spPr>
          <a:xfrm>
            <a:off x="216000" y="5292000"/>
            <a:ext cx="4428000" cy="1512000"/>
          </a:xfrm>
        </p:spPr>
        <p:txBody>
          <a:bodyPr anchor="b" anchorCtr="0"/>
          <a:lstStyle/>
          <a:p>
            <a:pPr indent="-252000">
              <a:spcBef>
                <a:spcPts val="0"/>
              </a:spcBef>
              <a:buClr>
                <a:schemeClr val="bg1"/>
              </a:buClr>
            </a:pPr>
            <a:r>
              <a:rPr lang="ru-RU" sz="1600" b="1" dirty="0" smtClean="0">
                <a:solidFill>
                  <a:schemeClr val="bg1"/>
                </a:solidFill>
              </a:rPr>
              <a:t>Меньший термин как предикат </a:t>
            </a:r>
            <a:r>
              <a:rPr lang="ru-RU" sz="1600" b="1" dirty="0" smtClean="0">
                <a:solidFill>
                  <a:srgbClr val="00FFFF"/>
                </a:solidFill>
              </a:rPr>
              <a:t>утвердительного</a:t>
            </a:r>
            <a:r>
              <a:rPr lang="ru-RU" sz="1600" b="1" dirty="0" smtClean="0">
                <a:solidFill>
                  <a:srgbClr val="CCFFCC"/>
                </a:solidFill>
              </a:rPr>
              <a:t> суждения </a:t>
            </a:r>
            <a:br>
              <a:rPr lang="ru-RU" sz="1600" b="1" dirty="0" smtClean="0">
                <a:solidFill>
                  <a:srgbClr val="CCFFCC"/>
                </a:solidFill>
              </a:rPr>
            </a:br>
            <a:r>
              <a:rPr lang="ru-RU" sz="1600" b="1" dirty="0" smtClean="0">
                <a:solidFill>
                  <a:schemeClr val="bg1"/>
                </a:solidFill>
              </a:rPr>
              <a:t>в посылке </a:t>
            </a:r>
            <a:r>
              <a:rPr lang="ru-RU" sz="1600" b="1" dirty="0" smtClean="0">
                <a:solidFill>
                  <a:srgbClr val="FF66FF"/>
                </a:solidFill>
              </a:rPr>
              <a:t>не распределён</a:t>
            </a:r>
            <a:r>
              <a:rPr lang="ru-RU" sz="1600" b="1" dirty="0" smtClean="0">
                <a:solidFill>
                  <a:schemeClr val="bg1"/>
                </a:solidFill>
              </a:rPr>
              <a:t>, </a:t>
            </a:r>
          </a:p>
          <a:p>
            <a:pPr indent="-252000">
              <a:spcBef>
                <a:spcPts val="0"/>
              </a:spcBef>
              <a:buClr>
                <a:schemeClr val="bg1"/>
              </a:buClr>
            </a:pPr>
            <a:r>
              <a:rPr lang="ru-RU" sz="1600" b="1" dirty="0" smtClean="0">
                <a:solidFill>
                  <a:schemeClr val="bg1"/>
                </a:solidFill>
              </a:rPr>
              <a:t>но будет </a:t>
            </a:r>
            <a:r>
              <a:rPr lang="ru-RU" sz="1600" b="1" dirty="0" smtClean="0">
                <a:solidFill>
                  <a:srgbClr val="00FF00"/>
                </a:solidFill>
              </a:rPr>
              <a:t>распределён</a:t>
            </a:r>
            <a:r>
              <a:rPr lang="ru-RU" sz="1600" b="1" dirty="0" smtClean="0">
                <a:solidFill>
                  <a:schemeClr val="bg1"/>
                </a:solidFill>
              </a:rPr>
              <a:t> в выводе, </a:t>
            </a:r>
            <a:br>
              <a:rPr lang="ru-RU" sz="1600" b="1" dirty="0" smtClean="0">
                <a:solidFill>
                  <a:schemeClr val="bg1"/>
                </a:solidFill>
              </a:rPr>
            </a:br>
            <a:r>
              <a:rPr lang="ru-RU" sz="1600" b="1" dirty="0" smtClean="0">
                <a:solidFill>
                  <a:schemeClr val="bg1"/>
                </a:solidFill>
              </a:rPr>
              <a:t>если из посылок будет сделан </a:t>
            </a:r>
            <a:r>
              <a:rPr lang="ru-RU" sz="1600" b="1" dirty="0" smtClean="0">
                <a:solidFill>
                  <a:srgbClr val="FF66FF"/>
                </a:solidFill>
              </a:rPr>
              <a:t>неправомерный</a:t>
            </a:r>
            <a:r>
              <a:rPr lang="ru-RU" sz="1600" b="1" dirty="0" smtClean="0">
                <a:solidFill>
                  <a:schemeClr val="bg1"/>
                </a:solidFill>
              </a:rPr>
              <a:t> </a:t>
            </a:r>
            <a:r>
              <a:rPr lang="ru-RU" sz="1600" b="1" dirty="0" smtClean="0">
                <a:solidFill>
                  <a:srgbClr val="00FFFF"/>
                </a:solidFill>
              </a:rPr>
              <a:t>общий</a:t>
            </a:r>
            <a:r>
              <a:rPr lang="ru-RU" sz="1600" b="1" dirty="0" smtClean="0">
                <a:solidFill>
                  <a:schemeClr val="bg1"/>
                </a:solidFill>
              </a:rPr>
              <a:t> вывод. 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0" y="2412000"/>
            <a:ext cx="9144000" cy="1620000"/>
          </a:xfrm>
          <a:prstGeom prst="rect">
            <a:avLst/>
          </a:prstGeom>
          <a:noFill/>
        </p:spPr>
        <p:txBody>
          <a:bodyPr wrap="square" lIns="36000" rIns="36000" rtlCol="0" anchor="ctr" anchorCtr="1">
            <a:noAutofit/>
          </a:bodyPr>
          <a:lstStyle/>
          <a:p>
            <a:pPr>
              <a:lnSpc>
                <a:spcPct val="95000"/>
              </a:lnSpc>
            </a:pPr>
            <a:r>
              <a:rPr lang="ru-RU" sz="1600" dirty="0" smtClean="0"/>
              <a:t>Ошибка </a:t>
            </a:r>
            <a:r>
              <a:rPr lang="ru-RU" sz="1600" dirty="0" smtClean="0">
                <a:solidFill>
                  <a:srgbClr val="FF66FF"/>
                </a:solidFill>
              </a:rPr>
              <a:t>недозволительного расширения меньшего термина</a:t>
            </a:r>
            <a:r>
              <a:rPr lang="ru-RU" sz="1600" dirty="0" smtClean="0"/>
              <a:t> возникает в силлогистике, </a:t>
            </a:r>
            <a:br>
              <a:rPr lang="ru-RU" sz="1600" dirty="0" smtClean="0"/>
            </a:br>
            <a:r>
              <a:rPr lang="ru-RU" sz="1600" dirty="0" smtClean="0"/>
              <a:t>если рассуждающий руководствуется </a:t>
            </a:r>
            <a:r>
              <a:rPr lang="ru-RU" sz="1600" dirty="0" smtClean="0">
                <a:solidFill>
                  <a:srgbClr val="FF66FF"/>
                </a:solidFill>
              </a:rPr>
              <a:t>ошибочным</a:t>
            </a:r>
            <a:r>
              <a:rPr lang="ru-RU" sz="1600" dirty="0" smtClean="0"/>
              <a:t> мнением, что </a:t>
            </a:r>
            <a:r>
              <a:rPr lang="ru-RU" sz="1600" dirty="0" smtClean="0">
                <a:solidFill>
                  <a:srgbClr val="00FFFF"/>
                </a:solidFill>
              </a:rPr>
              <a:t>вывод из двух общих посылок непременно должен быть общим суждением</a:t>
            </a:r>
            <a:r>
              <a:rPr lang="ru-RU" sz="1600" dirty="0" smtClean="0"/>
              <a:t>. На практике такое маловероятно </a:t>
            </a:r>
            <a:br>
              <a:rPr lang="ru-RU" sz="1600" dirty="0" smtClean="0"/>
            </a:br>
            <a:r>
              <a:rPr lang="ru-RU" sz="1600" dirty="0" smtClean="0"/>
              <a:t>при умозаключениях по 1-й и 2-й фигурам, где нераспределённость меньшего термина </a:t>
            </a:r>
            <a:br>
              <a:rPr lang="ru-RU" sz="1600" dirty="0" smtClean="0"/>
            </a:br>
            <a:r>
              <a:rPr lang="ru-RU" sz="1600" dirty="0" smtClean="0"/>
              <a:t>в посылке подчёркнута кванторным оператором, но случается при умозаключениях </a:t>
            </a:r>
          </a:p>
          <a:p>
            <a:pPr>
              <a:lnSpc>
                <a:spcPct val="95000"/>
              </a:lnSpc>
            </a:pPr>
            <a:r>
              <a:rPr lang="ru-RU" sz="1600" dirty="0" smtClean="0"/>
              <a:t>по 3-й и 4-й фигурам, в которых меньший термин занимает позицию предиката.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0"/>
                            </p:stCondLst>
                            <p:childTnLst>
                              <p:par>
                                <p:cTn id="19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1000"/>
                                        <p:tgtEl>
                                          <p:spTgt spid="479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792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792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792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79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8" dur="1000"/>
                                        <p:tgtEl>
                                          <p:spTgt spid="479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1000"/>
                                        <p:tgtEl>
                                          <p:spTgt spid="479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792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92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92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79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3" dur="1000"/>
                                        <p:tgtEl>
                                          <p:spTgt spid="479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17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717 -4.55933E-6 L 0.00399 -4.55933E-6 " pathEditMode="relative" rAng="0" ptsTypes="AA">
                                      <p:cBhvr>
                                        <p:cTn id="62" dur="2000" spd="-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000"/>
                            </p:stCondLst>
                            <p:childTnLst>
                              <p:par>
                                <p:cTn id="64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479239" grpId="0" animBg="1"/>
      <p:bldP spid="479237" grpId="0" animBg="1"/>
      <p:bldP spid="479250" grpId="0" animBg="1"/>
      <p:bldP spid="479251" grpId="0" animBg="1"/>
      <p:bldP spid="479252" grpId="0" animBg="1"/>
      <p:bldP spid="479253" grpId="0" animBg="1"/>
      <p:bldP spid="44" grpId="0" build="p"/>
      <p:bldP spid="17" grpId="0" animBg="1"/>
      <p:bldP spid="17" grpId="1" animBg="1"/>
      <p:bldP spid="17" grpId="2" animBg="1"/>
      <p:bldP spid="26" grpId="0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7"/>
          <p:cNvSpPr>
            <a:spLocks noChangeArrowheads="1"/>
          </p:cNvSpPr>
          <p:nvPr/>
        </p:nvSpPr>
        <p:spPr bwMode="auto">
          <a:xfrm>
            <a:off x="4824000" y="6480000"/>
            <a:ext cx="3960000" cy="288000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36000" anchor="ctr" anchorCtr="1"/>
          <a:lstStyle/>
          <a:p>
            <a:r>
              <a:rPr lang="ru-RU" sz="1600" dirty="0" smtClean="0">
                <a:solidFill>
                  <a:srgbClr val="FF0000"/>
                </a:solidFill>
              </a:rPr>
              <a:t>Общий вывод из посылок не следует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2" name="Rectangle 2"/>
          <p:cNvSpPr>
            <a:spLocks noChangeArrowheads="1"/>
          </p:cNvSpPr>
          <p:nvPr/>
        </p:nvSpPr>
        <p:spPr bwMode="auto">
          <a:xfrm rot="-1200000">
            <a:off x="5868000" y="5022000"/>
            <a:ext cx="1908000" cy="2873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36000" anchor="ctr" anchorCtr="1"/>
          <a:lstStyle/>
          <a:p>
            <a:pPr algn="ctr"/>
            <a:r>
              <a:rPr lang="ru-RU" sz="1600" b="1" baseline="0" dirty="0" smtClean="0">
                <a:solidFill>
                  <a:srgbClr val="BBE0E3"/>
                </a:solidFill>
              </a:rPr>
              <a:t>есть?</a:t>
            </a:r>
            <a:endParaRPr lang="ru-RU" sz="1600" b="1" baseline="0" dirty="0">
              <a:solidFill>
                <a:srgbClr val="BBE0E3"/>
              </a:solidFill>
            </a:endParaRPr>
          </a:p>
        </p:txBody>
      </p:sp>
      <p:sp>
        <p:nvSpPr>
          <p:cNvPr id="29" name="Rectangle 3"/>
          <p:cNvSpPr>
            <a:spLocks noChangeArrowheads="1"/>
          </p:cNvSpPr>
          <p:nvPr/>
        </p:nvSpPr>
        <p:spPr bwMode="auto">
          <a:xfrm rot="-1200000">
            <a:off x="5868000" y="5022000"/>
            <a:ext cx="1908000" cy="2873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36000" anchor="ctr"/>
          <a:lstStyle/>
          <a:p>
            <a:pPr algn="ctr"/>
            <a:r>
              <a:rPr lang="ru-RU" sz="1600" b="1" baseline="0" dirty="0">
                <a:solidFill>
                  <a:srgbClr val="0000FF"/>
                </a:solidFill>
              </a:rPr>
              <a:t>средний </a:t>
            </a:r>
            <a:r>
              <a:rPr lang="ru-RU" sz="1600" b="1" baseline="0" dirty="0" smtClean="0">
                <a:solidFill>
                  <a:srgbClr val="0000FF"/>
                </a:solidFill>
              </a:rPr>
              <a:t>термин</a:t>
            </a:r>
            <a:endParaRPr lang="ru-RU" sz="1600" b="1" baseline="0" dirty="0">
              <a:solidFill>
                <a:srgbClr val="0000FF"/>
              </a:solidFill>
            </a:endParaRPr>
          </a:p>
        </p:txBody>
      </p:sp>
      <p:sp>
        <p:nvSpPr>
          <p:cNvPr id="479239" name="AutoShape 7"/>
          <p:cNvSpPr>
            <a:spLocks noChangeArrowheads="1"/>
          </p:cNvSpPr>
          <p:nvPr/>
        </p:nvSpPr>
        <p:spPr bwMode="auto">
          <a:xfrm>
            <a:off x="6083300" y="4320000"/>
            <a:ext cx="1420813" cy="504000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36000" anchor="ctr" anchorCtr="1"/>
          <a:lstStyle/>
          <a:p>
            <a:r>
              <a:rPr lang="ru-RU" sz="1600" dirty="0" smtClean="0">
                <a:solidFill>
                  <a:srgbClr val="0000FF"/>
                </a:solidFill>
              </a:rPr>
              <a:t>есть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479237" name="AutoShape 5"/>
          <p:cNvSpPr>
            <a:spLocks noChangeArrowheads="1"/>
          </p:cNvSpPr>
          <p:nvPr/>
        </p:nvSpPr>
        <p:spPr bwMode="auto">
          <a:xfrm>
            <a:off x="6084000" y="5544000"/>
            <a:ext cx="1420812" cy="504000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36000" anchor="ctr" anchorCtr="1"/>
          <a:lstStyle/>
          <a:p>
            <a:r>
              <a:rPr lang="ru-RU" sz="1600" dirty="0" smtClean="0">
                <a:solidFill>
                  <a:srgbClr val="0000FF"/>
                </a:solidFill>
              </a:rPr>
              <a:t>есть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479250" name="Oval 18"/>
          <p:cNvSpPr>
            <a:spLocks noChangeAspect="1" noChangeArrowheads="1"/>
          </p:cNvSpPr>
          <p:nvPr/>
        </p:nvSpPr>
        <p:spPr bwMode="auto">
          <a:xfrm>
            <a:off x="5004000" y="4032000"/>
            <a:ext cx="1080000" cy="1080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lnSpc>
                <a:spcPct val="90000"/>
              </a:lnSpc>
            </a:pPr>
            <a:r>
              <a:rPr lang="ru-RU" sz="1600" dirty="0" smtClean="0">
                <a:solidFill>
                  <a:srgbClr val="0000FF"/>
                </a:solidFill>
              </a:rPr>
              <a:t>Всякий</a:t>
            </a:r>
            <a:r>
              <a:rPr lang="ru-RU" sz="1400" dirty="0" smtClean="0">
                <a:solidFill>
                  <a:srgbClr val="0000FF"/>
                </a:solidFill>
              </a:rPr>
              <a:t/>
            </a:r>
            <a:br>
              <a:rPr lang="ru-RU" sz="1400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грек</a:t>
            </a:r>
            <a:endParaRPr lang="ru-RU" sz="1700" dirty="0">
              <a:solidFill>
                <a:srgbClr val="0000FF"/>
              </a:solidFill>
            </a:endParaRPr>
          </a:p>
        </p:txBody>
      </p:sp>
      <p:sp>
        <p:nvSpPr>
          <p:cNvPr id="479251" name="Oval 19"/>
          <p:cNvSpPr>
            <a:spLocks noChangeAspect="1" noChangeArrowheads="1"/>
          </p:cNvSpPr>
          <p:nvPr/>
        </p:nvSpPr>
        <p:spPr bwMode="auto">
          <a:xfrm>
            <a:off x="7524000" y="4032000"/>
            <a:ext cx="1080001" cy="1080000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человек</a:t>
            </a:r>
            <a:endParaRPr lang="ru-RU" sz="1700" dirty="0">
              <a:solidFill>
                <a:srgbClr val="0000FF"/>
              </a:solidFill>
            </a:endParaRPr>
          </a:p>
        </p:txBody>
      </p:sp>
      <p:sp>
        <p:nvSpPr>
          <p:cNvPr id="479252" name="Oval 20"/>
          <p:cNvSpPr>
            <a:spLocks noChangeAspect="1" noChangeArrowheads="1"/>
          </p:cNvSpPr>
          <p:nvPr/>
        </p:nvSpPr>
        <p:spPr bwMode="auto">
          <a:xfrm>
            <a:off x="5004000" y="5256000"/>
            <a:ext cx="1080000" cy="1080000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lnSpc>
                <a:spcPct val="90000"/>
              </a:lnSpc>
            </a:pPr>
            <a:r>
              <a:rPr lang="ru-RU" sz="1600" dirty="0" smtClean="0">
                <a:solidFill>
                  <a:srgbClr val="0000FF"/>
                </a:solidFill>
              </a:rPr>
              <a:t>Всякий</a:t>
            </a:r>
            <a:r>
              <a:rPr lang="ru-RU" sz="1400" dirty="0" smtClean="0">
                <a:solidFill>
                  <a:srgbClr val="0000FF"/>
                </a:solidFill>
              </a:rPr>
              <a:t/>
            </a:r>
            <a:br>
              <a:rPr lang="ru-RU" sz="1400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человек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479253" name="Oval 21"/>
          <p:cNvSpPr>
            <a:spLocks noChangeAspect="1" noChangeArrowheads="1"/>
          </p:cNvSpPr>
          <p:nvPr/>
        </p:nvSpPr>
        <p:spPr bwMode="auto">
          <a:xfrm>
            <a:off x="7524000" y="5256000"/>
            <a:ext cx="1080001" cy="1080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1600" dirty="0" smtClean="0">
                <a:solidFill>
                  <a:srgbClr val="0000FF"/>
                </a:solidFill>
              </a:rPr>
              <a:t>смертный</a:t>
            </a:r>
            <a:endParaRPr lang="ru-RU" sz="1700" dirty="0">
              <a:solidFill>
                <a:srgbClr val="0000FF"/>
              </a:solidFill>
            </a:endParaRPr>
          </a:p>
        </p:txBody>
      </p:sp>
      <p:cxnSp>
        <p:nvCxnSpPr>
          <p:cNvPr id="36" name="Прямая соединительная линия 35"/>
          <p:cNvCxnSpPr>
            <a:cxnSpLocks noChangeShapeType="1"/>
          </p:cNvCxnSpPr>
          <p:nvPr/>
        </p:nvCxnSpPr>
        <p:spPr bwMode="auto">
          <a:xfrm>
            <a:off x="5004000" y="4032000"/>
            <a:ext cx="3600000" cy="2736000"/>
          </a:xfrm>
          <a:prstGeom prst="lin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38" name="Прямая соединительная линия 37"/>
          <p:cNvCxnSpPr>
            <a:cxnSpLocks noChangeShapeType="1"/>
          </p:cNvCxnSpPr>
          <p:nvPr/>
        </p:nvCxnSpPr>
        <p:spPr bwMode="auto">
          <a:xfrm rot="-4500000">
            <a:off x="5004000" y="4032000"/>
            <a:ext cx="3600000" cy="2736000"/>
          </a:xfrm>
          <a:prstGeom prst="lin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</p:spPr>
      </p:cxnSp>
      <p:sp>
        <p:nvSpPr>
          <p:cNvPr id="2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3600"/>
            <a:ext cx="9144000" cy="1143000"/>
          </a:xfrm>
          <a:noFill/>
        </p:spPr>
        <p:txBody>
          <a:bodyPr lIns="36000" rIns="36000"/>
          <a:lstStyle/>
          <a:p>
            <a:pPr lvl="1" eaLnBrk="1" hangingPunct="1"/>
            <a:r>
              <a:rPr lang="ru-RU" sz="3200" b="1" dirty="0" smtClean="0">
                <a:solidFill>
                  <a:schemeClr val="bg1"/>
                </a:solidFill>
                <a:cs typeface="Arial" charset="0"/>
              </a:rPr>
              <a:t>«Не следует» </a:t>
            </a:r>
            <a:r>
              <a:rPr lang="ru-RU" sz="3200" b="1" dirty="0" smtClean="0">
                <a:solidFill>
                  <a:schemeClr val="bg1"/>
                </a:solidFill>
              </a:rPr>
              <a:t/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spc="-10" dirty="0" smtClean="0">
                <a:solidFill>
                  <a:schemeClr val="bg1"/>
                </a:solidFill>
              </a:rPr>
              <a:t>Недозволительное расширение меньшего термина</a:t>
            </a:r>
          </a:p>
        </p:txBody>
      </p:sp>
      <p:sp>
        <p:nvSpPr>
          <p:cNvPr id="21" name="Text Box 5"/>
          <p:cNvSpPr txBox="1">
            <a:spLocks noChangeArrowheads="1"/>
          </p:cNvSpPr>
          <p:nvPr/>
        </p:nvSpPr>
        <p:spPr bwMode="auto">
          <a:xfrm>
            <a:off x="360000" y="1512000"/>
            <a:ext cx="8424000" cy="900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dirty="0" smtClean="0">
                <a:solidFill>
                  <a:srgbClr val="FFFF00"/>
                </a:solidFill>
                <a:cs typeface="Arial" charset="0"/>
              </a:rPr>
              <a:t>Недозволительное расширение меньшего термина</a:t>
            </a:r>
            <a:r>
              <a:rPr lang="ru-RU" dirty="0" smtClean="0">
                <a:cs typeface="Arial" charset="0"/>
              </a:rPr>
              <a:t> –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1600" dirty="0" smtClean="0"/>
              <a:t>логическая ошибка в силлогистике, заключающаяся в том, что меньший термин, </a:t>
            </a:r>
            <a:r>
              <a:rPr lang="ru-RU" sz="1600" dirty="0" smtClean="0">
                <a:solidFill>
                  <a:srgbClr val="FF66FF"/>
                </a:solidFill>
              </a:rPr>
              <a:t>не распределённый</a:t>
            </a:r>
            <a:r>
              <a:rPr lang="ru-RU" sz="1600" dirty="0" smtClean="0"/>
              <a:t> в посылке, оказывается </a:t>
            </a:r>
            <a:r>
              <a:rPr lang="ru-RU" sz="1600" dirty="0" smtClean="0">
                <a:solidFill>
                  <a:srgbClr val="00FF00"/>
                </a:solidFill>
              </a:rPr>
              <a:t>распределённым</a:t>
            </a:r>
            <a:r>
              <a:rPr lang="ru-RU" sz="1600" dirty="0" smtClean="0"/>
              <a:t> в выводе</a:t>
            </a:r>
            <a:r>
              <a:rPr lang="en-US" sz="1600" dirty="0" smtClean="0"/>
              <a:t>.</a:t>
            </a:r>
            <a:endParaRPr lang="ru-RU" sz="1600" dirty="0"/>
          </a:p>
        </p:txBody>
      </p:sp>
      <p:sp>
        <p:nvSpPr>
          <p:cNvPr id="26" name="Rectangle 16"/>
          <p:cNvSpPr txBox="1">
            <a:spLocks noChangeArrowheads="1"/>
          </p:cNvSpPr>
          <p:nvPr/>
        </p:nvSpPr>
        <p:spPr bwMode="auto">
          <a:xfrm>
            <a:off x="216000" y="4032000"/>
            <a:ext cx="3744000" cy="118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000" indent="-252000" algn="l">
              <a:spcBef>
                <a:spcPts val="384"/>
              </a:spcBef>
              <a:buClr>
                <a:schemeClr val="bg1"/>
              </a:buClr>
              <a:buFontTx/>
              <a:buChar char="•"/>
              <a:defRPr/>
            </a:pPr>
            <a:r>
              <a:rPr lang="ru-RU" sz="1600" b="1" kern="0" dirty="0" smtClean="0">
                <a:latin typeface="+mn-lt"/>
              </a:rPr>
              <a:t>Вид умозаключения</a:t>
            </a:r>
            <a:r>
              <a:rPr lang="en-US" sz="1600" b="1" kern="0" dirty="0" smtClean="0">
                <a:latin typeface="+mn-lt"/>
              </a:rPr>
              <a:t>:</a:t>
            </a:r>
            <a:r>
              <a:rPr lang="ru-RU" sz="1600" kern="0" dirty="0" smtClean="0">
                <a:latin typeface="+mn-lt"/>
              </a:rPr>
              <a:t> </a:t>
            </a:r>
            <a:r>
              <a:rPr lang="ru-RU" sz="1600" b="1" kern="0" dirty="0" smtClean="0">
                <a:solidFill>
                  <a:srgbClr val="00FFFF"/>
                </a:solidFill>
                <a:latin typeface="+mn-lt"/>
              </a:rPr>
              <a:t>простой категорический силлогизм</a:t>
            </a:r>
            <a:endParaRPr lang="en-US" sz="1600" b="1" kern="0" dirty="0" smtClean="0">
              <a:solidFill>
                <a:srgbClr val="00FFFF"/>
              </a:solidFill>
              <a:latin typeface="+mn-lt"/>
            </a:endParaRPr>
          </a:p>
          <a:p>
            <a:pPr marL="342000" indent="-252000" algn="l">
              <a:spcBef>
                <a:spcPts val="384"/>
              </a:spcBef>
              <a:buClr>
                <a:schemeClr val="bg1"/>
              </a:buClr>
              <a:buFontTx/>
              <a:buChar char="•"/>
              <a:defRPr/>
            </a:pPr>
            <a:r>
              <a:rPr lang="ru-RU" sz="1600" b="1" kern="0" dirty="0" smtClean="0">
                <a:latin typeface="+mn-lt"/>
              </a:rPr>
              <a:t>Фигура</a:t>
            </a:r>
            <a:r>
              <a:rPr lang="en-US" sz="1600" b="1" kern="0" dirty="0" smtClean="0">
                <a:latin typeface="+mn-lt"/>
              </a:rPr>
              <a:t>: </a:t>
            </a:r>
            <a:r>
              <a:rPr lang="ru-RU" sz="1600" b="1" kern="0" dirty="0" smtClean="0">
                <a:solidFill>
                  <a:srgbClr val="00FFFF"/>
                </a:solidFill>
                <a:latin typeface="+mn-lt"/>
              </a:rPr>
              <a:t>четвёртая</a:t>
            </a:r>
            <a:endParaRPr lang="en-US" sz="1600" b="1" kern="0" dirty="0" smtClean="0">
              <a:solidFill>
                <a:srgbClr val="00FFFF"/>
              </a:solidFill>
              <a:latin typeface="+mn-lt"/>
            </a:endParaRPr>
          </a:p>
          <a:p>
            <a:pPr marL="342000" indent="-252000" algn="l">
              <a:spcBef>
                <a:spcPts val="384"/>
              </a:spcBef>
              <a:buClr>
                <a:schemeClr val="bg1"/>
              </a:buClr>
              <a:buFontTx/>
              <a:buChar char="•"/>
              <a:defRPr/>
            </a:pPr>
            <a:r>
              <a:rPr lang="ru-RU" sz="1600" b="1" kern="0" dirty="0" smtClean="0">
                <a:latin typeface="+mn-lt"/>
              </a:rPr>
              <a:t>Правильный модус: </a:t>
            </a:r>
            <a:r>
              <a:rPr lang="en-US" sz="1600" b="1" kern="0" dirty="0" smtClean="0">
                <a:solidFill>
                  <a:srgbClr val="00FFFF"/>
                </a:solidFill>
                <a:latin typeface="+mn-lt"/>
              </a:rPr>
              <a:t>Bramantip</a:t>
            </a:r>
          </a:p>
        </p:txBody>
      </p:sp>
      <p:sp>
        <p:nvSpPr>
          <p:cNvPr id="27" name="Содержимое 2"/>
          <p:cNvSpPr>
            <a:spLocks noGrp="1"/>
          </p:cNvSpPr>
          <p:nvPr>
            <p:ph sz="half" idx="1"/>
          </p:nvPr>
        </p:nvSpPr>
        <p:spPr>
          <a:xfrm>
            <a:off x="216000" y="5292000"/>
            <a:ext cx="4428000" cy="1512000"/>
          </a:xfrm>
        </p:spPr>
        <p:txBody>
          <a:bodyPr anchor="b" anchorCtr="0"/>
          <a:lstStyle/>
          <a:p>
            <a:pPr indent="-252000">
              <a:spcBef>
                <a:spcPts val="0"/>
              </a:spcBef>
              <a:buClr>
                <a:schemeClr val="bg1"/>
              </a:buClr>
            </a:pPr>
            <a:r>
              <a:rPr lang="ru-RU" sz="1600" b="1" dirty="0" smtClean="0">
                <a:solidFill>
                  <a:schemeClr val="bg1"/>
                </a:solidFill>
              </a:rPr>
              <a:t>Меньший термин как предикат </a:t>
            </a:r>
            <a:r>
              <a:rPr lang="ru-RU" sz="1600" b="1" dirty="0" smtClean="0">
                <a:solidFill>
                  <a:srgbClr val="00FFFF"/>
                </a:solidFill>
              </a:rPr>
              <a:t>утвердительного</a:t>
            </a:r>
            <a:r>
              <a:rPr lang="ru-RU" sz="1600" b="1" dirty="0" smtClean="0">
                <a:solidFill>
                  <a:srgbClr val="CCFFCC"/>
                </a:solidFill>
              </a:rPr>
              <a:t> суждения </a:t>
            </a:r>
            <a:br>
              <a:rPr lang="ru-RU" sz="1600" b="1" dirty="0" smtClean="0">
                <a:solidFill>
                  <a:srgbClr val="CCFFCC"/>
                </a:solidFill>
              </a:rPr>
            </a:br>
            <a:r>
              <a:rPr lang="ru-RU" sz="1600" b="1" dirty="0" smtClean="0">
                <a:solidFill>
                  <a:schemeClr val="bg1"/>
                </a:solidFill>
              </a:rPr>
              <a:t>в посылке </a:t>
            </a:r>
            <a:r>
              <a:rPr lang="ru-RU" sz="1600" b="1" dirty="0" smtClean="0">
                <a:solidFill>
                  <a:srgbClr val="FF66FF"/>
                </a:solidFill>
              </a:rPr>
              <a:t>не распределён</a:t>
            </a:r>
            <a:r>
              <a:rPr lang="ru-RU" sz="1600" b="1" dirty="0" smtClean="0">
                <a:solidFill>
                  <a:schemeClr val="bg1"/>
                </a:solidFill>
              </a:rPr>
              <a:t>,</a:t>
            </a:r>
            <a:r>
              <a:rPr lang="ru-RU" sz="1600" b="1" dirty="0" smtClean="0"/>
              <a:t> </a:t>
            </a:r>
          </a:p>
          <a:p>
            <a:pPr indent="-252000">
              <a:spcBef>
                <a:spcPts val="0"/>
              </a:spcBef>
              <a:buClr>
                <a:schemeClr val="bg1"/>
              </a:buClr>
            </a:pPr>
            <a:r>
              <a:rPr lang="ru-RU" sz="1600" b="1" dirty="0" smtClean="0">
                <a:solidFill>
                  <a:schemeClr val="bg1"/>
                </a:solidFill>
              </a:rPr>
              <a:t>но будет </a:t>
            </a:r>
            <a:r>
              <a:rPr lang="ru-RU" sz="1600" b="1" dirty="0" smtClean="0">
                <a:solidFill>
                  <a:srgbClr val="00FF00"/>
                </a:solidFill>
              </a:rPr>
              <a:t>распределён</a:t>
            </a:r>
            <a:r>
              <a:rPr lang="ru-RU" sz="1600" b="1" dirty="0" smtClean="0">
                <a:solidFill>
                  <a:schemeClr val="bg1"/>
                </a:solidFill>
              </a:rPr>
              <a:t> в выводе, </a:t>
            </a:r>
            <a:br>
              <a:rPr lang="ru-RU" sz="1600" b="1" dirty="0" smtClean="0">
                <a:solidFill>
                  <a:schemeClr val="bg1"/>
                </a:solidFill>
              </a:rPr>
            </a:br>
            <a:r>
              <a:rPr lang="ru-RU" sz="1600" b="1" dirty="0" smtClean="0">
                <a:solidFill>
                  <a:schemeClr val="bg1"/>
                </a:solidFill>
              </a:rPr>
              <a:t>если из посылок будет сделан </a:t>
            </a:r>
            <a:r>
              <a:rPr lang="ru-RU" sz="1600" b="1" dirty="0" smtClean="0">
                <a:solidFill>
                  <a:srgbClr val="FF66FF"/>
                </a:solidFill>
              </a:rPr>
              <a:t>неправомерный</a:t>
            </a:r>
            <a:r>
              <a:rPr lang="ru-RU" sz="1600" b="1" dirty="0" smtClean="0">
                <a:solidFill>
                  <a:schemeClr val="bg1"/>
                </a:solidFill>
              </a:rPr>
              <a:t> </a:t>
            </a:r>
            <a:r>
              <a:rPr lang="ru-RU" sz="1600" b="1" dirty="0" smtClean="0">
                <a:solidFill>
                  <a:srgbClr val="00FFFF"/>
                </a:solidFill>
              </a:rPr>
              <a:t>общий</a:t>
            </a:r>
            <a:r>
              <a:rPr lang="ru-RU" sz="1600" b="1" dirty="0" smtClean="0">
                <a:solidFill>
                  <a:schemeClr val="bg1"/>
                </a:solidFill>
              </a:rPr>
              <a:t> вывод. 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0" y="2412000"/>
            <a:ext cx="9144000" cy="1620000"/>
          </a:xfrm>
          <a:prstGeom prst="rect">
            <a:avLst/>
          </a:prstGeom>
          <a:noFill/>
        </p:spPr>
        <p:txBody>
          <a:bodyPr wrap="square" lIns="36000" rIns="36000" rtlCol="0" anchor="ctr" anchorCtr="1">
            <a:noAutofit/>
          </a:bodyPr>
          <a:lstStyle/>
          <a:p>
            <a:pPr>
              <a:lnSpc>
                <a:spcPct val="95000"/>
              </a:lnSpc>
            </a:pPr>
            <a:r>
              <a:rPr lang="ru-RU" sz="1600" dirty="0" smtClean="0"/>
              <a:t>Ошибка </a:t>
            </a:r>
            <a:r>
              <a:rPr lang="ru-RU" sz="1600" dirty="0" smtClean="0">
                <a:solidFill>
                  <a:srgbClr val="FF66FF"/>
                </a:solidFill>
              </a:rPr>
              <a:t>недозволительного расширения меньшего термина</a:t>
            </a:r>
            <a:r>
              <a:rPr lang="ru-RU" sz="1600" dirty="0" smtClean="0"/>
              <a:t> возникает в силлогистике, </a:t>
            </a:r>
            <a:br>
              <a:rPr lang="ru-RU" sz="1600" dirty="0" smtClean="0"/>
            </a:br>
            <a:r>
              <a:rPr lang="ru-RU" sz="1600" dirty="0" smtClean="0"/>
              <a:t>если рассуждающий руководствуется </a:t>
            </a:r>
            <a:r>
              <a:rPr lang="ru-RU" sz="1600" dirty="0" smtClean="0">
                <a:solidFill>
                  <a:srgbClr val="FF66FF"/>
                </a:solidFill>
              </a:rPr>
              <a:t>ошибочным</a:t>
            </a:r>
            <a:r>
              <a:rPr lang="ru-RU" sz="1600" dirty="0" smtClean="0"/>
              <a:t> мнением, что </a:t>
            </a:r>
            <a:r>
              <a:rPr lang="ru-RU" sz="1600" dirty="0" smtClean="0">
                <a:solidFill>
                  <a:srgbClr val="00FFFF"/>
                </a:solidFill>
              </a:rPr>
              <a:t>вывод из двух общих посылок непременно должен быть общим суждением</a:t>
            </a:r>
            <a:r>
              <a:rPr lang="ru-RU" sz="1600" dirty="0" smtClean="0"/>
              <a:t>. На практике такое маловероятно </a:t>
            </a:r>
            <a:br>
              <a:rPr lang="ru-RU" sz="1600" dirty="0" smtClean="0"/>
            </a:br>
            <a:r>
              <a:rPr lang="ru-RU" sz="1600" dirty="0" smtClean="0"/>
              <a:t>при умозаключениях по 1-й и 2-й фигурам, где нераспределённость меньшего термина </a:t>
            </a:r>
            <a:br>
              <a:rPr lang="ru-RU" sz="1600" dirty="0" smtClean="0"/>
            </a:br>
            <a:r>
              <a:rPr lang="ru-RU" sz="1600" dirty="0" smtClean="0"/>
              <a:t>в посылке подчёркнута кванторным оператором, но случается при умозаключениях </a:t>
            </a:r>
          </a:p>
          <a:p>
            <a:pPr>
              <a:lnSpc>
                <a:spcPct val="95000"/>
              </a:lnSpc>
            </a:pPr>
            <a:r>
              <a:rPr lang="ru-RU" sz="1600" dirty="0" smtClean="0"/>
              <a:t>по 3-й и 4-й фигурам, в которых меньший термин занимает позицию предиката.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0"/>
                            </p:stCondLst>
                            <p:childTnLst>
                              <p:par>
                                <p:cTn id="19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1000"/>
                                        <p:tgtEl>
                                          <p:spTgt spid="479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792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792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792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79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8" dur="1000"/>
                                        <p:tgtEl>
                                          <p:spTgt spid="479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1000"/>
                                        <p:tgtEl>
                                          <p:spTgt spid="479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792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92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92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79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3" dur="1000"/>
                                        <p:tgtEl>
                                          <p:spTgt spid="479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17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400000">
                                      <p:cBhvr>
                                        <p:cTn id="6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32" grpId="0" animBg="1"/>
      <p:bldP spid="32" grpId="1" animBg="1"/>
      <p:bldP spid="32" grpId="2" animBg="1"/>
      <p:bldP spid="29" grpId="0" animBg="1"/>
      <p:bldP spid="29" grpId="1" animBg="1"/>
      <p:bldP spid="479239" grpId="0" animBg="1"/>
      <p:bldP spid="479237" grpId="0" animBg="1"/>
      <p:bldP spid="479250" grpId="0" animBg="1"/>
      <p:bldP spid="479251" grpId="0" animBg="1"/>
      <p:bldP spid="479253" grpId="0" animBg="1"/>
      <p:bldP spid="26" grpId="0" build="p"/>
      <p:bldP spid="27" grpId="0" build="p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7"/>
          <p:cNvSpPr>
            <a:spLocks noChangeArrowheads="1"/>
          </p:cNvSpPr>
          <p:nvPr/>
        </p:nvSpPr>
        <p:spPr bwMode="auto">
          <a:xfrm>
            <a:off x="4824000" y="6480000"/>
            <a:ext cx="3960000" cy="288000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36000" anchor="ctr" anchorCtr="1"/>
          <a:lstStyle/>
          <a:p>
            <a:r>
              <a:rPr lang="ru-RU" sz="1600" dirty="0" smtClean="0">
                <a:solidFill>
                  <a:srgbClr val="FF0000"/>
                </a:solidFill>
              </a:rPr>
              <a:t>Общий вывод из посылок не следует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2" name="Rectangle 2"/>
          <p:cNvSpPr>
            <a:spLocks noChangeArrowheads="1"/>
          </p:cNvSpPr>
          <p:nvPr/>
        </p:nvSpPr>
        <p:spPr bwMode="auto">
          <a:xfrm rot="-1200000">
            <a:off x="5868000" y="5022000"/>
            <a:ext cx="1908000" cy="2873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36000" anchor="ctr" anchorCtr="1"/>
          <a:lstStyle/>
          <a:p>
            <a:pPr algn="ctr"/>
            <a:r>
              <a:rPr lang="ru-RU" sz="1600" b="1" baseline="0" dirty="0" smtClean="0">
                <a:solidFill>
                  <a:srgbClr val="BBE0E3"/>
                </a:solidFill>
              </a:rPr>
              <a:t>не есть?</a:t>
            </a:r>
            <a:endParaRPr lang="ru-RU" sz="1600" b="1" baseline="0" dirty="0">
              <a:solidFill>
                <a:srgbClr val="BBE0E3"/>
              </a:solidFill>
            </a:endParaRPr>
          </a:p>
        </p:txBody>
      </p:sp>
      <p:sp>
        <p:nvSpPr>
          <p:cNvPr id="29" name="Rectangle 3"/>
          <p:cNvSpPr>
            <a:spLocks noChangeArrowheads="1"/>
          </p:cNvSpPr>
          <p:nvPr/>
        </p:nvSpPr>
        <p:spPr bwMode="auto">
          <a:xfrm rot="-1200000">
            <a:off x="5868000" y="5022000"/>
            <a:ext cx="1908000" cy="2873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36000" anchor="ctr"/>
          <a:lstStyle/>
          <a:p>
            <a:pPr algn="ctr"/>
            <a:r>
              <a:rPr lang="ru-RU" sz="1600" b="1" baseline="0" dirty="0">
                <a:solidFill>
                  <a:srgbClr val="0000FF"/>
                </a:solidFill>
              </a:rPr>
              <a:t>средний </a:t>
            </a:r>
            <a:r>
              <a:rPr lang="ru-RU" sz="1600" b="1" baseline="0" dirty="0" smtClean="0">
                <a:solidFill>
                  <a:srgbClr val="0000FF"/>
                </a:solidFill>
              </a:rPr>
              <a:t>термин</a:t>
            </a:r>
            <a:endParaRPr lang="ru-RU" sz="1600" b="1" baseline="0" dirty="0">
              <a:solidFill>
                <a:srgbClr val="0000FF"/>
              </a:solidFill>
            </a:endParaRPr>
          </a:p>
        </p:txBody>
      </p:sp>
      <p:sp>
        <p:nvSpPr>
          <p:cNvPr id="479239" name="AutoShape 7"/>
          <p:cNvSpPr>
            <a:spLocks noChangeArrowheads="1"/>
          </p:cNvSpPr>
          <p:nvPr/>
        </p:nvSpPr>
        <p:spPr bwMode="auto">
          <a:xfrm>
            <a:off x="6083300" y="4320000"/>
            <a:ext cx="1420813" cy="504000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36000" anchor="ctr" anchorCtr="1"/>
          <a:lstStyle/>
          <a:p>
            <a:r>
              <a:rPr lang="ru-RU" sz="1600" dirty="0" smtClean="0">
                <a:solidFill>
                  <a:srgbClr val="0000FF"/>
                </a:solidFill>
              </a:rPr>
              <a:t>не есть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479237" name="AutoShape 5"/>
          <p:cNvSpPr>
            <a:spLocks noChangeArrowheads="1"/>
          </p:cNvSpPr>
          <p:nvPr/>
        </p:nvSpPr>
        <p:spPr bwMode="auto">
          <a:xfrm>
            <a:off x="6084000" y="5544000"/>
            <a:ext cx="1420812" cy="504000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36000" anchor="ctr" anchorCtr="1"/>
          <a:lstStyle/>
          <a:p>
            <a:r>
              <a:rPr lang="ru-RU" sz="1600" dirty="0" smtClean="0">
                <a:solidFill>
                  <a:srgbClr val="0000FF"/>
                </a:solidFill>
              </a:rPr>
              <a:t>есть</a:t>
            </a:r>
            <a:endParaRPr lang="ru-RU" sz="1400" dirty="0">
              <a:solidFill>
                <a:srgbClr val="0000FF"/>
              </a:solidFill>
            </a:endParaRPr>
          </a:p>
        </p:txBody>
      </p:sp>
      <p:sp>
        <p:nvSpPr>
          <p:cNvPr id="479250" name="Oval 18"/>
          <p:cNvSpPr>
            <a:spLocks noChangeAspect="1" noChangeArrowheads="1"/>
          </p:cNvSpPr>
          <p:nvPr/>
        </p:nvSpPr>
        <p:spPr bwMode="auto">
          <a:xfrm>
            <a:off x="5004000" y="4032000"/>
            <a:ext cx="1080000" cy="1080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lnSpc>
                <a:spcPct val="90000"/>
              </a:lnSpc>
            </a:pPr>
            <a:r>
              <a:rPr lang="ru-RU" sz="1600" dirty="0" smtClean="0">
                <a:solidFill>
                  <a:srgbClr val="0000FF"/>
                </a:solidFill>
              </a:rPr>
              <a:t>Ни один</a:t>
            </a:r>
            <a:r>
              <a:rPr lang="ru-RU" sz="1400" dirty="0" smtClean="0">
                <a:solidFill>
                  <a:srgbClr val="0000FF"/>
                </a:solidFill>
              </a:rPr>
              <a:t/>
            </a:r>
            <a:br>
              <a:rPr lang="ru-RU" sz="1400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араб</a:t>
            </a:r>
            <a:endParaRPr lang="ru-RU" sz="1700" dirty="0">
              <a:solidFill>
                <a:srgbClr val="0000FF"/>
              </a:solidFill>
            </a:endParaRPr>
          </a:p>
        </p:txBody>
      </p:sp>
      <p:sp>
        <p:nvSpPr>
          <p:cNvPr id="479251" name="Oval 19"/>
          <p:cNvSpPr>
            <a:spLocks noChangeAspect="1" noChangeArrowheads="1"/>
          </p:cNvSpPr>
          <p:nvPr/>
        </p:nvSpPr>
        <p:spPr bwMode="auto">
          <a:xfrm>
            <a:off x="7524000" y="4032000"/>
            <a:ext cx="1080001" cy="1080000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японец</a:t>
            </a:r>
            <a:endParaRPr lang="ru-RU" sz="1700" dirty="0">
              <a:solidFill>
                <a:srgbClr val="0000FF"/>
              </a:solidFill>
            </a:endParaRPr>
          </a:p>
        </p:txBody>
      </p:sp>
      <p:sp>
        <p:nvSpPr>
          <p:cNvPr id="479252" name="Oval 20"/>
          <p:cNvSpPr>
            <a:spLocks noChangeAspect="1" noChangeArrowheads="1"/>
          </p:cNvSpPr>
          <p:nvPr/>
        </p:nvSpPr>
        <p:spPr bwMode="auto">
          <a:xfrm>
            <a:off x="5004000" y="5256000"/>
            <a:ext cx="1080000" cy="1080000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lnSpc>
                <a:spcPct val="90000"/>
              </a:lnSpc>
            </a:pPr>
            <a:r>
              <a:rPr lang="ru-RU" sz="1600" dirty="0" smtClean="0">
                <a:solidFill>
                  <a:srgbClr val="0000FF"/>
                </a:solidFill>
              </a:rPr>
              <a:t>Всякий</a:t>
            </a:r>
            <a:r>
              <a:rPr lang="ru-RU" sz="1400" dirty="0" smtClean="0">
                <a:solidFill>
                  <a:srgbClr val="0000FF"/>
                </a:solidFill>
              </a:rPr>
              <a:t/>
            </a:r>
            <a:br>
              <a:rPr lang="ru-RU" sz="1400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японец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479253" name="Oval 21"/>
          <p:cNvSpPr>
            <a:spLocks noChangeAspect="1" noChangeArrowheads="1"/>
          </p:cNvSpPr>
          <p:nvPr/>
        </p:nvSpPr>
        <p:spPr bwMode="auto">
          <a:xfrm>
            <a:off x="7524000" y="5256000"/>
            <a:ext cx="1080001" cy="1080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азиат</a:t>
            </a:r>
            <a:endParaRPr lang="ru-RU" sz="1700" dirty="0">
              <a:solidFill>
                <a:srgbClr val="0000FF"/>
              </a:solidFill>
            </a:endParaRPr>
          </a:p>
        </p:txBody>
      </p:sp>
      <p:cxnSp>
        <p:nvCxnSpPr>
          <p:cNvPr id="36" name="Прямая соединительная линия 35"/>
          <p:cNvCxnSpPr>
            <a:cxnSpLocks noChangeShapeType="1"/>
          </p:cNvCxnSpPr>
          <p:nvPr/>
        </p:nvCxnSpPr>
        <p:spPr bwMode="auto">
          <a:xfrm>
            <a:off x="5004000" y="4032000"/>
            <a:ext cx="3600000" cy="2736000"/>
          </a:xfrm>
          <a:prstGeom prst="lin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38" name="Прямая соединительная линия 37"/>
          <p:cNvCxnSpPr>
            <a:cxnSpLocks noChangeShapeType="1"/>
          </p:cNvCxnSpPr>
          <p:nvPr/>
        </p:nvCxnSpPr>
        <p:spPr bwMode="auto">
          <a:xfrm rot="-4500000">
            <a:off x="5004000" y="4032000"/>
            <a:ext cx="3600000" cy="2736000"/>
          </a:xfrm>
          <a:prstGeom prst="lin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</p:spPr>
      </p:cxnSp>
      <p:sp>
        <p:nvSpPr>
          <p:cNvPr id="2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3600"/>
            <a:ext cx="9144000" cy="1143000"/>
          </a:xfrm>
          <a:noFill/>
        </p:spPr>
        <p:txBody>
          <a:bodyPr lIns="36000" rIns="36000"/>
          <a:lstStyle/>
          <a:p>
            <a:pPr lvl="1" eaLnBrk="1" hangingPunct="1"/>
            <a:r>
              <a:rPr lang="ru-RU" sz="3200" b="1" dirty="0" smtClean="0">
                <a:solidFill>
                  <a:schemeClr val="bg1"/>
                </a:solidFill>
                <a:cs typeface="Arial" charset="0"/>
              </a:rPr>
              <a:t>«Не следует» </a:t>
            </a:r>
            <a:r>
              <a:rPr lang="ru-RU" sz="3200" b="1" dirty="0" smtClean="0">
                <a:solidFill>
                  <a:schemeClr val="bg1"/>
                </a:solidFill>
              </a:rPr>
              <a:t/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spc="-10" dirty="0" smtClean="0">
                <a:solidFill>
                  <a:schemeClr val="bg1"/>
                </a:solidFill>
              </a:rPr>
              <a:t>Недозволительное расширение меньшего термина</a:t>
            </a:r>
          </a:p>
        </p:txBody>
      </p:sp>
      <p:sp>
        <p:nvSpPr>
          <p:cNvPr id="21" name="Text Box 5"/>
          <p:cNvSpPr txBox="1">
            <a:spLocks noChangeArrowheads="1"/>
          </p:cNvSpPr>
          <p:nvPr/>
        </p:nvSpPr>
        <p:spPr bwMode="auto">
          <a:xfrm>
            <a:off x="360000" y="1512000"/>
            <a:ext cx="8424000" cy="900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dirty="0" smtClean="0">
                <a:solidFill>
                  <a:srgbClr val="FFFF00"/>
                </a:solidFill>
                <a:cs typeface="Arial" charset="0"/>
              </a:rPr>
              <a:t>Недозволительное расширение меньшего термина </a:t>
            </a:r>
            <a:r>
              <a:rPr lang="ru-RU" dirty="0" smtClean="0">
                <a:cs typeface="Arial" charset="0"/>
              </a:rPr>
              <a:t>–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1600" dirty="0" smtClean="0"/>
              <a:t>логическая ошибка в силлогистике, заключающаяся в том, что меньший термин, </a:t>
            </a:r>
            <a:r>
              <a:rPr lang="ru-RU" sz="1600" dirty="0" smtClean="0">
                <a:solidFill>
                  <a:srgbClr val="FF66FF"/>
                </a:solidFill>
              </a:rPr>
              <a:t>не распределённый</a:t>
            </a:r>
            <a:r>
              <a:rPr lang="ru-RU" sz="1600" dirty="0" smtClean="0"/>
              <a:t> в посылке, оказывается </a:t>
            </a:r>
            <a:r>
              <a:rPr lang="ru-RU" sz="1600" dirty="0" smtClean="0">
                <a:solidFill>
                  <a:srgbClr val="00FF00"/>
                </a:solidFill>
              </a:rPr>
              <a:t>распределённым</a:t>
            </a:r>
            <a:r>
              <a:rPr lang="ru-RU" sz="1600" dirty="0" smtClean="0"/>
              <a:t> в выводе</a:t>
            </a:r>
            <a:r>
              <a:rPr lang="en-US" sz="1600" dirty="0" smtClean="0"/>
              <a:t>.</a:t>
            </a:r>
            <a:endParaRPr lang="ru-RU" sz="1600" dirty="0"/>
          </a:p>
        </p:txBody>
      </p:sp>
      <p:sp>
        <p:nvSpPr>
          <p:cNvPr id="24" name="TextBox 23"/>
          <p:cNvSpPr txBox="1"/>
          <p:nvPr/>
        </p:nvSpPr>
        <p:spPr>
          <a:xfrm>
            <a:off x="0" y="2412000"/>
            <a:ext cx="9144000" cy="1620000"/>
          </a:xfrm>
          <a:prstGeom prst="rect">
            <a:avLst/>
          </a:prstGeom>
          <a:noFill/>
        </p:spPr>
        <p:txBody>
          <a:bodyPr wrap="square" lIns="36000" rIns="36000" rtlCol="0" anchor="ctr" anchorCtr="1">
            <a:noAutofit/>
          </a:bodyPr>
          <a:lstStyle/>
          <a:p>
            <a:pPr>
              <a:lnSpc>
                <a:spcPct val="95000"/>
              </a:lnSpc>
            </a:pPr>
            <a:r>
              <a:rPr lang="ru-RU" sz="1600" dirty="0" smtClean="0"/>
              <a:t>Ошибка </a:t>
            </a:r>
            <a:r>
              <a:rPr lang="ru-RU" sz="1600" dirty="0" smtClean="0">
                <a:solidFill>
                  <a:srgbClr val="FF66FF"/>
                </a:solidFill>
              </a:rPr>
              <a:t>недозволительного расширения меньшего термина</a:t>
            </a:r>
            <a:r>
              <a:rPr lang="ru-RU" sz="1600" dirty="0" smtClean="0"/>
              <a:t> возникает в силлогистике, </a:t>
            </a:r>
            <a:br>
              <a:rPr lang="ru-RU" sz="1600" dirty="0" smtClean="0"/>
            </a:br>
            <a:r>
              <a:rPr lang="ru-RU" sz="1600" dirty="0" smtClean="0"/>
              <a:t>если рассуждающий руководствуется </a:t>
            </a:r>
            <a:r>
              <a:rPr lang="ru-RU" sz="1600" dirty="0" smtClean="0">
                <a:solidFill>
                  <a:srgbClr val="FF66FF"/>
                </a:solidFill>
              </a:rPr>
              <a:t>ошибочным</a:t>
            </a:r>
            <a:r>
              <a:rPr lang="ru-RU" sz="1600" dirty="0" smtClean="0"/>
              <a:t> мнением, что </a:t>
            </a:r>
            <a:r>
              <a:rPr lang="ru-RU" sz="1600" dirty="0" smtClean="0">
                <a:solidFill>
                  <a:srgbClr val="00FFFF"/>
                </a:solidFill>
              </a:rPr>
              <a:t>вывод из двух общих посылок непременно должен быть общим суждением</a:t>
            </a:r>
            <a:r>
              <a:rPr lang="ru-RU" sz="1600" dirty="0" smtClean="0"/>
              <a:t>. На практике такое маловероятно </a:t>
            </a:r>
            <a:br>
              <a:rPr lang="ru-RU" sz="1600" dirty="0" smtClean="0"/>
            </a:br>
            <a:r>
              <a:rPr lang="ru-RU" sz="1600" dirty="0" smtClean="0"/>
              <a:t>при умозаключениях по 1-й и 2-й фигурам, где нераспределённость меньшего термина </a:t>
            </a:r>
            <a:br>
              <a:rPr lang="ru-RU" sz="1600" dirty="0" smtClean="0"/>
            </a:br>
            <a:r>
              <a:rPr lang="ru-RU" sz="1600" dirty="0" smtClean="0"/>
              <a:t>в посылке подчёркнута кванторным оператором, но случается при умозаключениях </a:t>
            </a:r>
          </a:p>
          <a:p>
            <a:pPr>
              <a:lnSpc>
                <a:spcPct val="95000"/>
              </a:lnSpc>
            </a:pPr>
            <a:r>
              <a:rPr lang="ru-RU" sz="1600" dirty="0" smtClean="0"/>
              <a:t>по 3-й и 4-й фигурам, в которых меньший термин занимает позицию предиката.</a:t>
            </a:r>
          </a:p>
        </p:txBody>
      </p:sp>
      <p:sp>
        <p:nvSpPr>
          <p:cNvPr id="26" name="Rectangle 16"/>
          <p:cNvSpPr txBox="1">
            <a:spLocks noChangeArrowheads="1"/>
          </p:cNvSpPr>
          <p:nvPr/>
        </p:nvSpPr>
        <p:spPr bwMode="auto">
          <a:xfrm>
            <a:off x="216000" y="4032000"/>
            <a:ext cx="3744000" cy="118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000" indent="-252000" algn="l">
              <a:spcBef>
                <a:spcPts val="384"/>
              </a:spcBef>
              <a:buClr>
                <a:schemeClr val="bg1"/>
              </a:buClr>
              <a:buFontTx/>
              <a:buChar char="•"/>
              <a:defRPr/>
            </a:pPr>
            <a:r>
              <a:rPr lang="ru-RU" sz="1600" b="1" kern="0" dirty="0" smtClean="0">
                <a:latin typeface="+mn-lt"/>
              </a:rPr>
              <a:t>Вид умозаключения</a:t>
            </a:r>
            <a:r>
              <a:rPr lang="en-US" sz="1600" b="1" kern="0" dirty="0" smtClean="0">
                <a:latin typeface="+mn-lt"/>
              </a:rPr>
              <a:t>:</a:t>
            </a:r>
            <a:r>
              <a:rPr lang="ru-RU" sz="1600" kern="0" dirty="0" smtClean="0">
                <a:latin typeface="+mn-lt"/>
              </a:rPr>
              <a:t> </a:t>
            </a:r>
            <a:r>
              <a:rPr lang="ru-RU" sz="1600" b="1" kern="0" dirty="0" smtClean="0">
                <a:solidFill>
                  <a:srgbClr val="00FFFF"/>
                </a:solidFill>
                <a:latin typeface="+mn-lt"/>
              </a:rPr>
              <a:t>простой категорический силлогизм</a:t>
            </a:r>
            <a:endParaRPr lang="en-US" sz="1600" b="1" kern="0" dirty="0" smtClean="0">
              <a:solidFill>
                <a:srgbClr val="00FFFF"/>
              </a:solidFill>
              <a:latin typeface="+mn-lt"/>
            </a:endParaRPr>
          </a:p>
          <a:p>
            <a:pPr marL="342000" indent="-252000" algn="l">
              <a:spcBef>
                <a:spcPts val="384"/>
              </a:spcBef>
              <a:buClr>
                <a:schemeClr val="bg1"/>
              </a:buClr>
              <a:buFontTx/>
              <a:buChar char="•"/>
              <a:defRPr/>
            </a:pPr>
            <a:r>
              <a:rPr lang="ru-RU" sz="1600" b="1" kern="0" dirty="0" smtClean="0">
                <a:latin typeface="+mn-lt"/>
              </a:rPr>
              <a:t>Фигура</a:t>
            </a:r>
            <a:r>
              <a:rPr lang="en-US" sz="1600" b="1" kern="0" dirty="0" smtClean="0">
                <a:latin typeface="+mn-lt"/>
              </a:rPr>
              <a:t>: </a:t>
            </a:r>
            <a:r>
              <a:rPr lang="ru-RU" sz="1600" b="1" kern="0" dirty="0" smtClean="0">
                <a:solidFill>
                  <a:srgbClr val="00FFFF"/>
                </a:solidFill>
                <a:latin typeface="+mn-lt"/>
              </a:rPr>
              <a:t>четвёртая</a:t>
            </a:r>
            <a:endParaRPr lang="en-US" sz="1600" b="1" kern="0" dirty="0" smtClean="0">
              <a:solidFill>
                <a:srgbClr val="00FFFF"/>
              </a:solidFill>
              <a:latin typeface="+mn-lt"/>
            </a:endParaRPr>
          </a:p>
          <a:p>
            <a:pPr marL="342000" indent="-252000" algn="l">
              <a:spcBef>
                <a:spcPts val="384"/>
              </a:spcBef>
              <a:buClr>
                <a:schemeClr val="bg1"/>
              </a:buClr>
              <a:buFontTx/>
              <a:buChar char="•"/>
              <a:defRPr/>
            </a:pPr>
            <a:r>
              <a:rPr lang="ru-RU" sz="1600" b="1" kern="0" dirty="0" smtClean="0">
                <a:latin typeface="+mn-lt"/>
              </a:rPr>
              <a:t>Правильный модус: </a:t>
            </a:r>
            <a:r>
              <a:rPr lang="en-US" sz="1600" b="1" kern="0" dirty="0" smtClean="0">
                <a:solidFill>
                  <a:srgbClr val="00FFFF"/>
                </a:solidFill>
                <a:latin typeface="+mn-lt"/>
              </a:rPr>
              <a:t>Fesapo</a:t>
            </a:r>
          </a:p>
        </p:txBody>
      </p:sp>
      <p:sp>
        <p:nvSpPr>
          <p:cNvPr id="27" name="Содержимое 2"/>
          <p:cNvSpPr>
            <a:spLocks noGrp="1"/>
          </p:cNvSpPr>
          <p:nvPr>
            <p:ph sz="half" idx="1"/>
          </p:nvPr>
        </p:nvSpPr>
        <p:spPr>
          <a:xfrm>
            <a:off x="216000" y="5292000"/>
            <a:ext cx="4428000" cy="1512000"/>
          </a:xfrm>
        </p:spPr>
        <p:txBody>
          <a:bodyPr anchor="b" anchorCtr="0"/>
          <a:lstStyle/>
          <a:p>
            <a:pPr indent="-252000">
              <a:spcBef>
                <a:spcPts val="0"/>
              </a:spcBef>
              <a:buClr>
                <a:schemeClr val="bg1"/>
              </a:buClr>
            </a:pPr>
            <a:r>
              <a:rPr lang="ru-RU" sz="1600" b="1" dirty="0" smtClean="0">
                <a:solidFill>
                  <a:schemeClr val="bg1"/>
                </a:solidFill>
              </a:rPr>
              <a:t>Меньший термин как предикат </a:t>
            </a:r>
            <a:r>
              <a:rPr lang="ru-RU" sz="1600" b="1" dirty="0" smtClean="0">
                <a:solidFill>
                  <a:srgbClr val="00FFFF"/>
                </a:solidFill>
              </a:rPr>
              <a:t>утвердительного</a:t>
            </a:r>
            <a:r>
              <a:rPr lang="ru-RU" sz="1600" b="1" dirty="0" smtClean="0">
                <a:solidFill>
                  <a:srgbClr val="CCFFCC"/>
                </a:solidFill>
              </a:rPr>
              <a:t> суждения </a:t>
            </a:r>
            <a:br>
              <a:rPr lang="ru-RU" sz="1600" b="1" dirty="0" smtClean="0">
                <a:solidFill>
                  <a:srgbClr val="CCFFCC"/>
                </a:solidFill>
              </a:rPr>
            </a:br>
            <a:r>
              <a:rPr lang="ru-RU" sz="1600" b="1" dirty="0" smtClean="0">
                <a:solidFill>
                  <a:schemeClr val="bg1"/>
                </a:solidFill>
              </a:rPr>
              <a:t>в посылке </a:t>
            </a:r>
            <a:r>
              <a:rPr lang="ru-RU" sz="1600" b="1" dirty="0" smtClean="0">
                <a:solidFill>
                  <a:srgbClr val="FF66FF"/>
                </a:solidFill>
              </a:rPr>
              <a:t>не распределён</a:t>
            </a:r>
            <a:r>
              <a:rPr lang="ru-RU" sz="1600" b="1" dirty="0" smtClean="0">
                <a:solidFill>
                  <a:schemeClr val="bg1"/>
                </a:solidFill>
              </a:rPr>
              <a:t>,</a:t>
            </a:r>
            <a:r>
              <a:rPr lang="ru-RU" sz="1600" b="1" dirty="0" smtClean="0"/>
              <a:t> </a:t>
            </a:r>
          </a:p>
          <a:p>
            <a:pPr indent="-252000">
              <a:spcBef>
                <a:spcPts val="0"/>
              </a:spcBef>
              <a:buClr>
                <a:schemeClr val="bg1"/>
              </a:buClr>
            </a:pPr>
            <a:r>
              <a:rPr lang="ru-RU" sz="1600" b="1" dirty="0" smtClean="0">
                <a:solidFill>
                  <a:schemeClr val="bg1"/>
                </a:solidFill>
              </a:rPr>
              <a:t>но будет </a:t>
            </a:r>
            <a:r>
              <a:rPr lang="ru-RU" sz="1600" b="1" dirty="0" smtClean="0">
                <a:solidFill>
                  <a:srgbClr val="00FF00"/>
                </a:solidFill>
              </a:rPr>
              <a:t>распределён</a:t>
            </a:r>
            <a:r>
              <a:rPr lang="ru-RU" sz="1600" b="1" dirty="0" smtClean="0">
                <a:solidFill>
                  <a:schemeClr val="bg1"/>
                </a:solidFill>
              </a:rPr>
              <a:t> в выводе, </a:t>
            </a:r>
            <a:br>
              <a:rPr lang="ru-RU" sz="1600" b="1" dirty="0" smtClean="0">
                <a:solidFill>
                  <a:schemeClr val="bg1"/>
                </a:solidFill>
              </a:rPr>
            </a:br>
            <a:r>
              <a:rPr lang="ru-RU" sz="1600" b="1" dirty="0" smtClean="0">
                <a:solidFill>
                  <a:schemeClr val="bg1"/>
                </a:solidFill>
              </a:rPr>
              <a:t>если из посылок будет сделан </a:t>
            </a:r>
            <a:r>
              <a:rPr lang="ru-RU" sz="1600" b="1" dirty="0" smtClean="0">
                <a:solidFill>
                  <a:srgbClr val="FF66FF"/>
                </a:solidFill>
              </a:rPr>
              <a:t>неправомерный</a:t>
            </a:r>
            <a:r>
              <a:rPr lang="ru-RU" sz="1600" b="1" dirty="0" smtClean="0">
                <a:solidFill>
                  <a:schemeClr val="bg1"/>
                </a:solidFill>
              </a:rPr>
              <a:t> </a:t>
            </a:r>
            <a:r>
              <a:rPr lang="ru-RU" sz="1600" b="1" dirty="0" smtClean="0">
                <a:solidFill>
                  <a:srgbClr val="00FFFF"/>
                </a:solidFill>
              </a:rPr>
              <a:t>общий</a:t>
            </a:r>
            <a:r>
              <a:rPr lang="ru-RU" sz="1600" b="1" dirty="0" smtClean="0">
                <a:solidFill>
                  <a:schemeClr val="bg1"/>
                </a:solidFill>
              </a:rPr>
              <a:t> вывод.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0"/>
                            </p:stCondLst>
                            <p:childTnLst>
                              <p:par>
                                <p:cTn id="19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1000"/>
                                        <p:tgtEl>
                                          <p:spTgt spid="479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792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792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792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79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8" dur="1000"/>
                                        <p:tgtEl>
                                          <p:spTgt spid="479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1000"/>
                                        <p:tgtEl>
                                          <p:spTgt spid="479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792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92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92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79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3" dur="1000"/>
                                        <p:tgtEl>
                                          <p:spTgt spid="479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17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400000">
                                      <p:cBhvr>
                                        <p:cTn id="6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32" grpId="0" animBg="1"/>
      <p:bldP spid="32" grpId="1" animBg="1"/>
      <p:bldP spid="32" grpId="2" animBg="1"/>
      <p:bldP spid="29" grpId="0" animBg="1"/>
      <p:bldP spid="29" grpId="1" animBg="1"/>
      <p:bldP spid="479239" grpId="0" animBg="1"/>
      <p:bldP spid="479237" grpId="0" animBg="1"/>
      <p:bldP spid="479250" grpId="0" animBg="1"/>
      <p:bldP spid="479251" grpId="0" animBg="1"/>
      <p:bldP spid="479252" grpId="0" animBg="1"/>
      <p:bldP spid="479253" grpId="0" animBg="1"/>
      <p:bldP spid="26" grpId="0" build="p"/>
      <p:bldP spid="27" grpId="0" build="p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2"/>
          <p:cNvSpPr>
            <a:spLocks noChangeArrowheads="1"/>
          </p:cNvSpPr>
          <p:nvPr/>
        </p:nvSpPr>
        <p:spPr bwMode="auto">
          <a:xfrm rot="1200000">
            <a:off x="1728000" y="5256000"/>
            <a:ext cx="1656000" cy="216000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36000" anchor="ctr" anchorCtr="1"/>
          <a:lstStyle/>
          <a:p>
            <a:pPr algn="ctr"/>
            <a:r>
              <a:rPr lang="ru-RU" sz="1400" b="1" baseline="0" dirty="0" smtClean="0">
                <a:solidFill>
                  <a:srgbClr val="BBE0E3"/>
                </a:solidFill>
              </a:rPr>
              <a:t>есть</a:t>
            </a:r>
            <a:r>
              <a:rPr lang="en-US" sz="1400" dirty="0" smtClean="0">
                <a:solidFill>
                  <a:srgbClr val="BBE0E3"/>
                </a:solidFill>
              </a:rPr>
              <a:t>?</a:t>
            </a:r>
            <a:endParaRPr lang="ru-RU" sz="1400" b="1" baseline="0" dirty="0">
              <a:solidFill>
                <a:srgbClr val="BBE0E3"/>
              </a:solidFill>
            </a:endParaRPr>
          </a:p>
        </p:txBody>
      </p:sp>
      <p:sp>
        <p:nvSpPr>
          <p:cNvPr id="28" name="Rectangle 3"/>
          <p:cNvSpPr>
            <a:spLocks noChangeArrowheads="1"/>
          </p:cNvSpPr>
          <p:nvPr/>
        </p:nvSpPr>
        <p:spPr bwMode="auto">
          <a:xfrm rot="1200000">
            <a:off x="1728000" y="5256000"/>
            <a:ext cx="1692000" cy="216000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400" b="1" baseline="0" dirty="0">
                <a:solidFill>
                  <a:srgbClr val="0000FF"/>
                </a:solidFill>
              </a:rPr>
              <a:t>средний </a:t>
            </a:r>
            <a:r>
              <a:rPr lang="ru-RU" sz="1400" b="1" baseline="0" dirty="0" smtClean="0">
                <a:solidFill>
                  <a:srgbClr val="0000FF"/>
                </a:solidFill>
              </a:rPr>
              <a:t>термин</a:t>
            </a:r>
            <a:endParaRPr lang="ru-RU" sz="1400" b="1" baseline="0" dirty="0">
              <a:solidFill>
                <a:srgbClr val="0000FF"/>
              </a:solidFill>
            </a:endParaRPr>
          </a:p>
        </p:txBody>
      </p:sp>
      <p:sp>
        <p:nvSpPr>
          <p:cNvPr id="32" name="Rectangle 2"/>
          <p:cNvSpPr>
            <a:spLocks noChangeArrowheads="1"/>
          </p:cNvSpPr>
          <p:nvPr/>
        </p:nvSpPr>
        <p:spPr bwMode="auto">
          <a:xfrm rot="1200000">
            <a:off x="5760000" y="5256000"/>
            <a:ext cx="1692000" cy="216000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36000" anchor="ctr" anchorCtr="1"/>
          <a:lstStyle/>
          <a:p>
            <a:pPr algn="ctr"/>
            <a:r>
              <a:rPr lang="ru-RU" sz="1400" b="1" baseline="0" dirty="0" smtClean="0">
                <a:solidFill>
                  <a:srgbClr val="BBE0E3"/>
                </a:solidFill>
              </a:rPr>
              <a:t>не есть</a:t>
            </a:r>
            <a:r>
              <a:rPr lang="en-US" sz="1400" b="1" baseline="0" dirty="0" smtClean="0">
                <a:solidFill>
                  <a:srgbClr val="BBE0E3"/>
                </a:solidFill>
              </a:rPr>
              <a:t>?</a:t>
            </a:r>
            <a:endParaRPr lang="ru-RU" sz="1400" b="1" baseline="0" dirty="0">
              <a:solidFill>
                <a:srgbClr val="BBE0E3"/>
              </a:solidFill>
            </a:endParaRPr>
          </a:p>
        </p:txBody>
      </p:sp>
      <p:sp>
        <p:nvSpPr>
          <p:cNvPr id="29" name="Rectangle 3"/>
          <p:cNvSpPr>
            <a:spLocks noChangeArrowheads="1"/>
          </p:cNvSpPr>
          <p:nvPr/>
        </p:nvSpPr>
        <p:spPr bwMode="auto">
          <a:xfrm rot="1200000">
            <a:off x="5760000" y="5256000"/>
            <a:ext cx="1692000" cy="216000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36000" anchor="ctr"/>
          <a:lstStyle/>
          <a:p>
            <a:pPr algn="ctr"/>
            <a:r>
              <a:rPr lang="ru-RU" sz="1400" b="1" baseline="0" dirty="0">
                <a:solidFill>
                  <a:srgbClr val="0000FF"/>
                </a:solidFill>
              </a:rPr>
              <a:t>средний </a:t>
            </a:r>
            <a:r>
              <a:rPr lang="ru-RU" sz="1400" b="1" baseline="0" dirty="0" smtClean="0">
                <a:solidFill>
                  <a:srgbClr val="0000FF"/>
                </a:solidFill>
              </a:rPr>
              <a:t>термин</a:t>
            </a:r>
            <a:endParaRPr lang="ru-RU" sz="1400" b="1" baseline="0" dirty="0">
              <a:solidFill>
                <a:srgbClr val="0000FF"/>
              </a:solidFill>
            </a:endParaRPr>
          </a:p>
        </p:txBody>
      </p:sp>
      <p:sp>
        <p:nvSpPr>
          <p:cNvPr id="479239" name="AutoShape 7"/>
          <p:cNvSpPr>
            <a:spLocks noChangeArrowheads="1"/>
          </p:cNvSpPr>
          <p:nvPr/>
        </p:nvSpPr>
        <p:spPr bwMode="auto">
          <a:xfrm>
            <a:off x="5904000" y="4644000"/>
            <a:ext cx="1332000" cy="432000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36000" anchor="ctr" anchorCtr="1"/>
          <a:lstStyle/>
          <a:p>
            <a:pPr algn="ctr"/>
            <a:r>
              <a:rPr lang="ru-RU" sz="1400" dirty="0" smtClean="0">
                <a:solidFill>
                  <a:srgbClr val="0000FF"/>
                </a:solidFill>
              </a:rPr>
              <a:t>не 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79237" name="AutoShape 5"/>
          <p:cNvSpPr>
            <a:spLocks noChangeArrowheads="1"/>
          </p:cNvSpPr>
          <p:nvPr/>
        </p:nvSpPr>
        <p:spPr bwMode="auto">
          <a:xfrm>
            <a:off x="5904000" y="5652000"/>
            <a:ext cx="1332000" cy="432000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36000" anchor="ctr" anchorCtr="1"/>
          <a:lstStyle/>
          <a:p>
            <a:pPr algn="ctr"/>
            <a:r>
              <a:rPr lang="ru-RU" sz="1400" dirty="0" smtClean="0">
                <a:solidFill>
                  <a:srgbClr val="0000FF"/>
                </a:solidFill>
              </a:rPr>
              <a:t>н</a:t>
            </a:r>
            <a:r>
              <a:rPr lang="ru-RU" sz="1400" b="1" baseline="0" dirty="0" smtClean="0">
                <a:solidFill>
                  <a:srgbClr val="0000FF"/>
                </a:solidFill>
              </a:rPr>
              <a:t>е есть</a:t>
            </a:r>
            <a:endParaRPr lang="ru-RU" b="1" baseline="0" dirty="0">
              <a:solidFill>
                <a:srgbClr val="0000FF"/>
              </a:solidFill>
            </a:endParaRPr>
          </a:p>
        </p:txBody>
      </p:sp>
      <p:sp>
        <p:nvSpPr>
          <p:cNvPr id="7176" name="AutoShape 8"/>
          <p:cNvSpPr>
            <a:spLocks noChangeArrowheads="1"/>
          </p:cNvSpPr>
          <p:nvPr/>
        </p:nvSpPr>
        <p:spPr bwMode="auto">
          <a:xfrm>
            <a:off x="1872000" y="5652000"/>
            <a:ext cx="1332000" cy="432000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36000" anchor="ctr" anchorCtr="1"/>
          <a:lstStyle/>
          <a:p>
            <a:pPr algn="ctr"/>
            <a:r>
              <a:rPr lang="ru-RU" sz="1400" b="1" baseline="0" dirty="0" smtClean="0">
                <a:solidFill>
                  <a:srgbClr val="0000FF"/>
                </a:solidFill>
              </a:rPr>
              <a:t>не есть</a:t>
            </a:r>
            <a:endParaRPr lang="ru-RU" b="1" baseline="0" dirty="0">
              <a:solidFill>
                <a:srgbClr val="0000FF"/>
              </a:solidFill>
            </a:endParaRPr>
          </a:p>
        </p:txBody>
      </p:sp>
      <p:sp>
        <p:nvSpPr>
          <p:cNvPr id="7180" name="Oval 12"/>
          <p:cNvSpPr>
            <a:spLocks noChangeAspect="1" noChangeArrowheads="1"/>
          </p:cNvSpPr>
          <p:nvPr/>
        </p:nvSpPr>
        <p:spPr bwMode="auto">
          <a:xfrm>
            <a:off x="3240000" y="4428000"/>
            <a:ext cx="864001" cy="864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 baseline="0" dirty="0" smtClean="0">
                <a:solidFill>
                  <a:srgbClr val="0000FF"/>
                </a:solidFill>
              </a:rPr>
              <a:t>4</a:t>
            </a:r>
            <a:endParaRPr lang="ru-RU" sz="3600" b="1" baseline="0" dirty="0">
              <a:solidFill>
                <a:srgbClr val="0000FF"/>
              </a:solidFill>
            </a:endParaRPr>
          </a:p>
        </p:txBody>
      </p:sp>
      <p:sp>
        <p:nvSpPr>
          <p:cNvPr id="7181" name="Oval 13"/>
          <p:cNvSpPr>
            <a:spLocks noChangeAspect="1" noChangeArrowheads="1"/>
          </p:cNvSpPr>
          <p:nvPr/>
        </p:nvSpPr>
        <p:spPr bwMode="auto">
          <a:xfrm>
            <a:off x="1008000" y="5436000"/>
            <a:ext cx="864000" cy="864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 baseline="0" dirty="0" smtClean="0">
                <a:solidFill>
                  <a:srgbClr val="0000FF"/>
                </a:solidFill>
              </a:rPr>
              <a:t>3</a:t>
            </a:r>
            <a:endParaRPr lang="ru-RU" sz="3200" b="1" baseline="0" dirty="0">
              <a:solidFill>
                <a:srgbClr val="0000FF"/>
              </a:solidFill>
            </a:endParaRPr>
          </a:p>
        </p:txBody>
      </p:sp>
      <p:sp>
        <p:nvSpPr>
          <p:cNvPr id="7182" name="Oval 14"/>
          <p:cNvSpPr>
            <a:spLocks noChangeAspect="1" noChangeArrowheads="1"/>
          </p:cNvSpPr>
          <p:nvPr/>
        </p:nvSpPr>
        <p:spPr bwMode="auto">
          <a:xfrm>
            <a:off x="3240000" y="5436000"/>
            <a:ext cx="864001" cy="864000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 baseline="0" dirty="0" smtClean="0">
                <a:solidFill>
                  <a:srgbClr val="0000FF"/>
                </a:solidFill>
              </a:rPr>
              <a:t>5</a:t>
            </a:r>
            <a:endParaRPr lang="ru-RU" sz="3200" b="1" baseline="0" dirty="0">
              <a:solidFill>
                <a:srgbClr val="0000FF"/>
              </a:solidFill>
            </a:endParaRPr>
          </a:p>
        </p:txBody>
      </p:sp>
      <p:sp>
        <p:nvSpPr>
          <p:cNvPr id="7183" name="Rectangle 15"/>
          <p:cNvSpPr>
            <a:spLocks noChangeArrowheads="1"/>
          </p:cNvSpPr>
          <p:nvPr/>
        </p:nvSpPr>
        <p:spPr bwMode="auto">
          <a:xfrm>
            <a:off x="1008000" y="6444000"/>
            <a:ext cx="3096000" cy="216000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36000" anchor="ctr"/>
          <a:lstStyle/>
          <a:p>
            <a:r>
              <a:rPr lang="ru-RU" sz="1400" dirty="0" smtClean="0">
                <a:solidFill>
                  <a:srgbClr val="FF0000"/>
                </a:solidFill>
              </a:rPr>
              <a:t>Ничего из посылок не следует</a:t>
            </a:r>
            <a:endParaRPr lang="ru-RU" sz="1400" dirty="0">
              <a:solidFill>
                <a:srgbClr val="FF0000"/>
              </a:solidFill>
            </a:endParaRPr>
          </a:p>
        </p:txBody>
      </p:sp>
      <p:sp>
        <p:nvSpPr>
          <p:cNvPr id="479251" name="Oval 19"/>
          <p:cNvSpPr>
            <a:spLocks noChangeAspect="1" noChangeArrowheads="1"/>
          </p:cNvSpPr>
          <p:nvPr/>
        </p:nvSpPr>
        <p:spPr bwMode="auto">
          <a:xfrm>
            <a:off x="7272000" y="4428000"/>
            <a:ext cx="864001" cy="864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 baseline="0" dirty="0" smtClean="0">
                <a:solidFill>
                  <a:srgbClr val="0000FF"/>
                </a:solidFill>
              </a:rPr>
              <a:t>2+2</a:t>
            </a:r>
            <a:endParaRPr lang="ru-RU" sz="3200" b="1" baseline="0" dirty="0">
              <a:solidFill>
                <a:srgbClr val="0000FF"/>
              </a:solidFill>
            </a:endParaRPr>
          </a:p>
        </p:txBody>
      </p:sp>
      <p:sp>
        <p:nvSpPr>
          <p:cNvPr id="479252" name="Oval 20"/>
          <p:cNvSpPr>
            <a:spLocks noChangeAspect="1" noChangeArrowheads="1"/>
          </p:cNvSpPr>
          <p:nvPr/>
        </p:nvSpPr>
        <p:spPr bwMode="auto">
          <a:xfrm>
            <a:off x="5040000" y="5436000"/>
            <a:ext cx="864000" cy="864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0000FF"/>
                </a:solidFill>
              </a:rPr>
              <a:t>7−3</a:t>
            </a:r>
            <a:endParaRPr lang="ru-RU" sz="2800" dirty="0">
              <a:solidFill>
                <a:srgbClr val="0000FF"/>
              </a:solidFill>
            </a:endParaRPr>
          </a:p>
        </p:txBody>
      </p:sp>
      <p:sp>
        <p:nvSpPr>
          <p:cNvPr id="479253" name="Oval 21"/>
          <p:cNvSpPr>
            <a:spLocks noChangeAspect="1" noChangeArrowheads="1"/>
          </p:cNvSpPr>
          <p:nvPr/>
        </p:nvSpPr>
        <p:spPr bwMode="auto">
          <a:xfrm>
            <a:off x="7272000" y="5436000"/>
            <a:ext cx="864001" cy="864000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 baseline="0" dirty="0" smtClean="0">
                <a:solidFill>
                  <a:srgbClr val="0000FF"/>
                </a:solidFill>
              </a:rPr>
              <a:t>5</a:t>
            </a:r>
            <a:endParaRPr lang="ru-RU" sz="3600" b="1" baseline="0" dirty="0">
              <a:solidFill>
                <a:srgbClr val="0000FF"/>
              </a:solidFill>
            </a:endParaRPr>
          </a:p>
        </p:txBody>
      </p:sp>
      <p:sp>
        <p:nvSpPr>
          <p:cNvPr id="479259" name="Rectangle 27"/>
          <p:cNvSpPr>
            <a:spLocks noChangeArrowheads="1"/>
          </p:cNvSpPr>
          <p:nvPr/>
        </p:nvSpPr>
        <p:spPr bwMode="auto">
          <a:xfrm>
            <a:off x="5040000" y="6444000"/>
            <a:ext cx="3096000" cy="216000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36000" anchor="ctr" anchorCtr="1"/>
          <a:lstStyle/>
          <a:p>
            <a:r>
              <a:rPr lang="ru-RU" sz="1400" dirty="0" smtClean="0">
                <a:solidFill>
                  <a:srgbClr val="FF0000"/>
                </a:solidFill>
              </a:rPr>
              <a:t>Ничего из посылок не следует</a:t>
            </a:r>
            <a:endParaRPr lang="ru-RU" sz="1400" dirty="0">
              <a:solidFill>
                <a:srgbClr val="FF0000"/>
              </a:solidFill>
            </a:endParaRPr>
          </a:p>
        </p:txBody>
      </p:sp>
      <p:cxnSp>
        <p:nvCxnSpPr>
          <p:cNvPr id="31" name="Прямая соединительная линия 30"/>
          <p:cNvCxnSpPr>
            <a:cxnSpLocks noChangeShapeType="1"/>
          </p:cNvCxnSpPr>
          <p:nvPr/>
        </p:nvCxnSpPr>
        <p:spPr bwMode="auto">
          <a:xfrm rot="-4260000">
            <a:off x="1008000" y="4464000"/>
            <a:ext cx="3096000" cy="2232000"/>
          </a:xfrm>
          <a:prstGeom prst="lin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38" name="Прямая соединительная линия 37"/>
          <p:cNvCxnSpPr>
            <a:cxnSpLocks noChangeShapeType="1"/>
          </p:cNvCxnSpPr>
          <p:nvPr/>
        </p:nvCxnSpPr>
        <p:spPr bwMode="auto">
          <a:xfrm rot="-4260000">
            <a:off x="5040000" y="4428000"/>
            <a:ext cx="3096000" cy="2232000"/>
          </a:xfrm>
          <a:prstGeom prst="lin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</p:spPr>
      </p:cxnSp>
      <p:sp>
        <p:nvSpPr>
          <p:cNvPr id="3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3600"/>
            <a:ext cx="8229600" cy="1143000"/>
          </a:xfrm>
          <a:noFill/>
        </p:spPr>
        <p:txBody>
          <a:bodyPr lIns="36000" rIns="36000"/>
          <a:lstStyle/>
          <a:p>
            <a:pPr lvl="1" eaLnBrk="1" hangingPunct="1"/>
            <a:r>
              <a:rPr lang="ru-RU" sz="3200" b="1" dirty="0" smtClean="0">
                <a:solidFill>
                  <a:schemeClr val="bg1"/>
                </a:solidFill>
                <a:cs typeface="Arial" charset="0"/>
              </a:rPr>
              <a:t>«Не следует» </a:t>
            </a:r>
            <a:r>
              <a:rPr lang="ru-RU" sz="3200" b="1" dirty="0" smtClean="0">
                <a:solidFill>
                  <a:schemeClr val="bg1"/>
                </a:solidFill>
              </a:rPr>
              <a:t/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Ошибка двух отрицательных посылок</a:t>
            </a:r>
            <a:endParaRPr lang="ru-RU" sz="2800" b="1" spc="-10" dirty="0" smtClean="0">
              <a:solidFill>
                <a:schemeClr val="bg1"/>
              </a:solidFill>
            </a:endParaRPr>
          </a:p>
        </p:txBody>
      </p:sp>
      <p:sp>
        <p:nvSpPr>
          <p:cNvPr id="25" name="Text Box 5"/>
          <p:cNvSpPr txBox="1">
            <a:spLocks noChangeArrowheads="1"/>
          </p:cNvSpPr>
          <p:nvPr/>
        </p:nvSpPr>
        <p:spPr bwMode="auto">
          <a:xfrm>
            <a:off x="576000" y="1476000"/>
            <a:ext cx="7992000" cy="1404000"/>
          </a:xfrm>
          <a:prstGeom prst="rect">
            <a:avLst/>
          </a:prstGeom>
          <a:noFill/>
          <a:ln w="9525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r>
              <a:rPr lang="ru-RU" dirty="0" smtClean="0">
                <a:solidFill>
                  <a:srgbClr val="FFFF00"/>
                </a:solidFill>
                <a:cs typeface="Arial" charset="0"/>
              </a:rPr>
              <a:t>Ошибка двух отрицательных посылок </a:t>
            </a:r>
            <a:r>
              <a:rPr lang="en-US" dirty="0" smtClean="0">
                <a:solidFill>
                  <a:srgbClr val="FFFF00"/>
                </a:solidFill>
                <a:cs typeface="Arial" charset="0"/>
              </a:rPr>
              <a:t/>
            </a:r>
            <a:br>
              <a:rPr lang="en-US" dirty="0" smtClean="0">
                <a:solidFill>
                  <a:srgbClr val="FFFF00"/>
                </a:solidFill>
                <a:cs typeface="Arial" charset="0"/>
              </a:rPr>
            </a:br>
            <a:r>
              <a:rPr lang="ru-RU" sz="1600" dirty="0" smtClean="0">
                <a:solidFill>
                  <a:schemeClr val="accent3"/>
                </a:solidFill>
                <a:cs typeface="Arial" charset="0"/>
              </a:rPr>
              <a:t>имеет своим следствием фактическое</a:t>
            </a:r>
            <a:r>
              <a:rPr lang="ru-RU" sz="1600" dirty="0" smtClean="0">
                <a:solidFill>
                  <a:srgbClr val="FF66FF"/>
                </a:solidFill>
                <a:cs typeface="Arial" charset="0"/>
              </a:rPr>
              <a:t> отсутствие среднего термина </a:t>
            </a:r>
            <a:br>
              <a:rPr lang="ru-RU" sz="1600" dirty="0" smtClean="0">
                <a:solidFill>
                  <a:srgbClr val="FF66FF"/>
                </a:solidFill>
                <a:cs typeface="Arial" charset="0"/>
              </a:rPr>
            </a:br>
            <a:r>
              <a:rPr lang="ru-RU" sz="1600" dirty="0" smtClean="0">
                <a:cs typeface="Arial" charset="0"/>
              </a:rPr>
              <a:t>и, стало быть, </a:t>
            </a:r>
            <a:r>
              <a:rPr lang="ru-RU" sz="1600" dirty="0" smtClean="0">
                <a:solidFill>
                  <a:srgbClr val="FF66FF"/>
                </a:solidFill>
                <a:cs typeface="Arial" charset="0"/>
              </a:rPr>
              <a:t>отсутствие оснований для силлогистического вывода</a:t>
            </a:r>
            <a:r>
              <a:rPr lang="ru-RU" sz="1600" dirty="0" smtClean="0">
                <a:cs typeface="Arial" charset="0"/>
              </a:rPr>
              <a:t>: </a:t>
            </a:r>
            <a:br>
              <a:rPr lang="ru-RU" sz="1600" dirty="0" smtClean="0">
                <a:cs typeface="Arial" charset="0"/>
              </a:rPr>
            </a:br>
            <a:r>
              <a:rPr lang="ru-RU" sz="1600" dirty="0" smtClean="0">
                <a:solidFill>
                  <a:schemeClr val="accent3"/>
                </a:solidFill>
                <a:cs typeface="Arial" charset="0"/>
              </a:rPr>
              <a:t>средний термин, связь которого с обоими крайними терминами отрицается, </a:t>
            </a:r>
            <a:br>
              <a:rPr lang="ru-RU" sz="1600" dirty="0" smtClean="0">
                <a:solidFill>
                  <a:schemeClr val="accent3"/>
                </a:solidFill>
                <a:cs typeface="Arial" charset="0"/>
              </a:rPr>
            </a:br>
            <a:r>
              <a:rPr lang="ru-RU" sz="1600" dirty="0" smtClean="0">
                <a:solidFill>
                  <a:schemeClr val="accent3"/>
                </a:solidFill>
                <a:cs typeface="Arial" charset="0"/>
              </a:rPr>
              <a:t>не может связать их друг с другом каким-то определённым образом</a:t>
            </a:r>
            <a:r>
              <a:rPr lang="ru-RU" sz="1600" dirty="0" smtClean="0">
                <a:solidFill>
                  <a:schemeClr val="accent3"/>
                </a:solidFill>
              </a:rPr>
              <a:t>.</a:t>
            </a:r>
            <a:endParaRPr lang="ru-RU" sz="1600" dirty="0">
              <a:solidFill>
                <a:schemeClr val="accent3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0" y="2880000"/>
            <a:ext cx="9144000" cy="1440000"/>
          </a:xfrm>
          <a:prstGeom prst="rect">
            <a:avLst/>
          </a:prstGeom>
          <a:noFill/>
        </p:spPr>
        <p:txBody>
          <a:bodyPr wrap="square" lIns="90000" rIns="90000" rtlCol="0" anchor="ctr" anchorCtr="1">
            <a:noAutofit/>
          </a:bodyPr>
          <a:lstStyle/>
          <a:p>
            <a:r>
              <a:rPr lang="ru-RU" sz="1600" dirty="0" smtClean="0"/>
              <a:t>Ошибка </a:t>
            </a:r>
            <a:r>
              <a:rPr lang="ru-RU" sz="1600" dirty="0" smtClean="0">
                <a:solidFill>
                  <a:srgbClr val="FF66FF"/>
                </a:solidFill>
              </a:rPr>
              <a:t>двух отрицательных посылок</a:t>
            </a:r>
            <a:r>
              <a:rPr lang="ru-RU" sz="1600" dirty="0" smtClean="0"/>
              <a:t> возникает в силлогистике, если рассуждающий </a:t>
            </a:r>
            <a:br>
              <a:rPr lang="ru-RU" sz="1600" dirty="0" smtClean="0"/>
            </a:br>
            <a:r>
              <a:rPr lang="ru-RU" sz="1600" dirty="0" smtClean="0">
                <a:solidFill>
                  <a:srgbClr val="FF66FF"/>
                </a:solidFill>
              </a:rPr>
              <a:t>по недоразумению</a:t>
            </a:r>
            <a:r>
              <a:rPr lang="ru-RU" sz="1600" dirty="0" smtClean="0"/>
              <a:t> считает логическую операцию двойного отрицания </a:t>
            </a:r>
            <a:r>
              <a:rPr lang="ru-RU" sz="1600" dirty="0" smtClean="0">
                <a:solidFill>
                  <a:srgbClr val="00FFFF"/>
                </a:solidFill>
              </a:rPr>
              <a:t>(отрицание отрицания тезиса равнозначно утверждению тезиса</a:t>
            </a:r>
            <a:r>
              <a:rPr lang="ru-RU" sz="1600" dirty="0" smtClean="0"/>
              <a:t>,</a:t>
            </a:r>
            <a:r>
              <a:rPr lang="ru-RU" sz="1600" dirty="0" smtClean="0">
                <a:solidFill>
                  <a:srgbClr val="00FFFF"/>
                </a:solidFill>
              </a:rPr>
              <a:t> </a:t>
            </a:r>
            <a:r>
              <a:rPr lang="ru-RU" sz="1600" dirty="0" smtClean="0"/>
              <a:t>т. е. </a:t>
            </a:r>
            <a:r>
              <a:rPr lang="ru-RU" sz="1600" dirty="0" smtClean="0">
                <a:solidFill>
                  <a:srgbClr val="00FFFF"/>
                </a:solidFill>
              </a:rPr>
              <a:t>два отрицания логически равнозначны утверждению</a:t>
            </a:r>
            <a:r>
              <a:rPr lang="ru-RU" sz="1600" dirty="0">
                <a:solidFill>
                  <a:srgbClr val="00FFFF"/>
                </a:solidFill>
              </a:rPr>
              <a:t>)</a:t>
            </a:r>
            <a:r>
              <a:rPr lang="ru-RU" sz="1600" dirty="0" smtClean="0"/>
              <a:t> равно применимой к отрицанию разных тезисов, </a:t>
            </a:r>
            <a:br>
              <a:rPr lang="ru-RU" sz="1600" dirty="0" smtClean="0"/>
            </a:br>
            <a:r>
              <a:rPr lang="ru-RU" sz="1600" dirty="0" smtClean="0"/>
              <a:t>хотя отрицание обоих, разумеется, не делает их равнозначными. </a:t>
            </a:r>
          </a:p>
        </p:txBody>
      </p:sp>
      <p:sp>
        <p:nvSpPr>
          <p:cNvPr id="7177" name="AutoShape 9"/>
          <p:cNvSpPr>
            <a:spLocks noChangeArrowheads="1"/>
          </p:cNvSpPr>
          <p:nvPr/>
        </p:nvSpPr>
        <p:spPr bwMode="auto">
          <a:xfrm>
            <a:off x="1872000" y="4644000"/>
            <a:ext cx="1332000" cy="432000"/>
          </a:xfrm>
          <a:prstGeom prst="rightArrow">
            <a:avLst>
              <a:gd name="adj1" fmla="val 50000"/>
              <a:gd name="adj2" fmla="val 49393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36000" anchor="ctr" anchorCtr="1"/>
          <a:lstStyle/>
          <a:p>
            <a:pPr algn="ctr"/>
            <a:r>
              <a:rPr lang="ru-RU" sz="1400" dirty="0" smtClean="0">
                <a:solidFill>
                  <a:srgbClr val="0000FF"/>
                </a:solidFill>
              </a:rPr>
              <a:t>не 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7179" name="Oval 11"/>
          <p:cNvSpPr>
            <a:spLocks noChangeAspect="1" noChangeArrowheads="1"/>
          </p:cNvSpPr>
          <p:nvPr/>
        </p:nvSpPr>
        <p:spPr bwMode="auto">
          <a:xfrm>
            <a:off x="1008000" y="4428000"/>
            <a:ext cx="864000" cy="864000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 baseline="0" dirty="0" smtClean="0">
                <a:solidFill>
                  <a:srgbClr val="0000FF"/>
                </a:solidFill>
              </a:rPr>
              <a:t>5</a:t>
            </a:r>
            <a:endParaRPr lang="ru-RU" sz="3600" b="1" baseline="0" dirty="0">
              <a:solidFill>
                <a:srgbClr val="0000FF"/>
              </a:solidFill>
            </a:endParaRPr>
          </a:p>
        </p:txBody>
      </p:sp>
      <p:cxnSp>
        <p:nvCxnSpPr>
          <p:cNvPr id="30" name="Прямая соединительная линия 29"/>
          <p:cNvCxnSpPr>
            <a:cxnSpLocks noChangeShapeType="1"/>
          </p:cNvCxnSpPr>
          <p:nvPr/>
        </p:nvCxnSpPr>
        <p:spPr bwMode="auto">
          <a:xfrm>
            <a:off x="1008000" y="4428000"/>
            <a:ext cx="3096000" cy="2232000"/>
          </a:xfrm>
          <a:prstGeom prst="lin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</p:spPr>
      </p:cxnSp>
      <p:sp>
        <p:nvSpPr>
          <p:cNvPr id="479250" name="Oval 18"/>
          <p:cNvSpPr>
            <a:spLocks noChangeAspect="1" noChangeArrowheads="1"/>
          </p:cNvSpPr>
          <p:nvPr/>
        </p:nvSpPr>
        <p:spPr bwMode="auto">
          <a:xfrm>
            <a:off x="5040000" y="4428000"/>
            <a:ext cx="864000" cy="864000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dirty="0" smtClean="0">
                <a:solidFill>
                  <a:srgbClr val="0000FF"/>
                </a:solidFill>
              </a:rPr>
              <a:t>5</a:t>
            </a:r>
            <a:endParaRPr lang="ru-RU" sz="3200" dirty="0">
              <a:solidFill>
                <a:srgbClr val="0000FF"/>
              </a:solidFill>
            </a:endParaRPr>
          </a:p>
        </p:txBody>
      </p:sp>
      <p:cxnSp>
        <p:nvCxnSpPr>
          <p:cNvPr id="36" name="Прямая соединительная линия 35"/>
          <p:cNvCxnSpPr>
            <a:cxnSpLocks noChangeShapeType="1"/>
          </p:cNvCxnSpPr>
          <p:nvPr/>
        </p:nvCxnSpPr>
        <p:spPr bwMode="auto">
          <a:xfrm>
            <a:off x="5040000" y="4428000"/>
            <a:ext cx="3096000" cy="2232000"/>
          </a:xfrm>
          <a:prstGeom prst="lin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</p:spPr>
      </p:cxnSp>
      <p:sp>
        <p:nvSpPr>
          <p:cNvPr id="27" name="TextBox 26"/>
          <p:cNvSpPr txBox="1"/>
          <p:nvPr/>
        </p:nvSpPr>
        <p:spPr>
          <a:xfrm rot="16200000">
            <a:off x="-612000" y="5328000"/>
            <a:ext cx="2232000" cy="468000"/>
          </a:xfrm>
          <a:prstGeom prst="rect">
            <a:avLst/>
          </a:prstGeom>
          <a:noFill/>
          <a:ln w="9525">
            <a:solidFill>
              <a:schemeClr val="bg1"/>
            </a:solidFill>
          </a:ln>
        </p:spPr>
        <p:txBody>
          <a:bodyPr wrap="square" lIns="72000" rIns="72000" anchor="ctr" anchorCtr="1"/>
          <a:lstStyle/>
          <a:p>
            <a:pPr algn="ctr">
              <a:lnSpc>
                <a:spcPct val="80000"/>
              </a:lnSpc>
              <a:defRPr/>
            </a:pPr>
            <a:r>
              <a:rPr lang="ru-RU" sz="1100" dirty="0" smtClean="0"/>
              <a:t>Из посылок не следует </a:t>
            </a:r>
            <a:br>
              <a:rPr lang="ru-RU" sz="1100" dirty="0" smtClean="0"/>
            </a:br>
            <a:r>
              <a:rPr lang="ru-RU" sz="1100" dirty="0" smtClean="0"/>
              <a:t>ни утвердительный, </a:t>
            </a:r>
            <a:br>
              <a:rPr lang="ru-RU" sz="1100" dirty="0" smtClean="0"/>
            </a:br>
            <a:r>
              <a:rPr lang="ru-RU" sz="1100" dirty="0" smtClean="0"/>
              <a:t>ни отрицательный вывод </a:t>
            </a:r>
            <a:endParaRPr lang="ru-RU" sz="1100" dirty="0">
              <a:solidFill>
                <a:srgbClr val="FFFF00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 rot="5400000">
            <a:off x="7560000" y="5328000"/>
            <a:ext cx="2232000" cy="468000"/>
          </a:xfrm>
          <a:prstGeom prst="rect">
            <a:avLst/>
          </a:prstGeom>
          <a:noFill/>
          <a:ln w="15875">
            <a:solidFill>
              <a:schemeClr val="bg1"/>
            </a:solidFill>
          </a:ln>
        </p:spPr>
        <p:txBody>
          <a:bodyPr wrap="square" lIns="72000" rIns="72000" anchor="ctr" anchorCtr="1"/>
          <a:lstStyle/>
          <a:p>
            <a:pPr>
              <a:lnSpc>
                <a:spcPct val="80000"/>
              </a:lnSpc>
              <a:defRPr/>
            </a:pPr>
            <a:r>
              <a:rPr lang="ru-RU" sz="1100" dirty="0" smtClean="0"/>
              <a:t>Из посылок не следует </a:t>
            </a:r>
            <a:br>
              <a:rPr lang="ru-RU" sz="1100" dirty="0" smtClean="0"/>
            </a:br>
            <a:r>
              <a:rPr lang="ru-RU" sz="1100" dirty="0" smtClean="0"/>
              <a:t>ни утвердительный, </a:t>
            </a:r>
            <a:br>
              <a:rPr lang="ru-RU" sz="1100" dirty="0" smtClean="0"/>
            </a:br>
            <a:r>
              <a:rPr lang="ru-RU" sz="1100" dirty="0" smtClean="0"/>
              <a:t>ни отрицательный вывод </a:t>
            </a:r>
            <a:endParaRPr lang="ru-RU" sz="11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10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0" dur="10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10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5" dur="1000"/>
                                        <p:tgtEl>
                                          <p:spTgt spid="7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3000000">
                                      <p:cBhvr>
                                        <p:cTn id="6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3000" fill="hold"/>
                                        <p:tgtEl>
                                          <p:spTgt spid="7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000" fill="hold"/>
                                        <p:tgtEl>
                                          <p:spTgt spid="71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2" dur="1000"/>
                                        <p:tgtEl>
                                          <p:spTgt spid="479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000"/>
                            </p:stCondLst>
                            <p:childTnLst>
                              <p:par>
                                <p:cTn id="8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792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792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792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79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500"/>
                            </p:stCondLst>
                            <p:childTnLst>
                              <p:par>
                                <p:cTn id="9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3" dur="1000"/>
                                        <p:tgtEl>
                                          <p:spTgt spid="479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500"/>
                            </p:stCondLst>
                            <p:childTnLst>
                              <p:par>
                                <p:cTn id="9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7" dur="1000"/>
                                        <p:tgtEl>
                                          <p:spTgt spid="479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3500"/>
                            </p:stCondLst>
                            <p:childTnLst>
                              <p:par>
                                <p:cTn id="9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792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792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792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479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4000"/>
                            </p:stCondLst>
                            <p:childTnLst>
                              <p:par>
                                <p:cTn id="10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8" dur="1000"/>
                                        <p:tgtEl>
                                          <p:spTgt spid="479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5000"/>
                            </p:stCondLst>
                            <p:childTnLst>
                              <p:par>
                                <p:cTn id="110" presetID="17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3000000">
                                      <p:cBhvr>
                                        <p:cTn id="12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000"/>
                            </p:stCondLst>
                            <p:childTnLst>
                              <p:par>
                                <p:cTn id="125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479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479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9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19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3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3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7" grpId="1" animBg="1"/>
      <p:bldP spid="37" grpId="2" animBg="1"/>
      <p:bldP spid="32" grpId="0" animBg="1"/>
      <p:bldP spid="32" grpId="1" animBg="1"/>
      <p:bldP spid="32" grpId="2" animBg="1"/>
      <p:bldP spid="29" grpId="0" animBg="1"/>
      <p:bldP spid="29" grpId="1" animBg="1"/>
      <p:bldP spid="479239" grpId="0" animBg="1"/>
      <p:bldP spid="479237" grpId="0" animBg="1"/>
      <p:bldP spid="7176" grpId="0" animBg="1"/>
      <p:bldP spid="7180" grpId="0" animBg="1"/>
      <p:bldP spid="7181" grpId="0" animBg="1"/>
      <p:bldP spid="7182" grpId="0" animBg="1"/>
      <p:bldP spid="479251" grpId="0" animBg="1"/>
      <p:bldP spid="479252" grpId="0" animBg="1"/>
      <p:bldP spid="479253" grpId="0" animBg="1"/>
      <p:bldP spid="479259" grpId="0" animBg="1"/>
      <p:bldP spid="25" grpId="0" animBg="1"/>
      <p:bldP spid="26" grpId="0"/>
      <p:bldP spid="7177" grpId="0" animBg="1"/>
      <p:bldP spid="7179" grpId="0" animBg="1"/>
      <p:bldP spid="479250" grpId="0" animBg="1"/>
      <p:bldP spid="27" grpId="0" animBg="1"/>
      <p:bldP spid="33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3600"/>
            <a:ext cx="9144000" cy="1143000"/>
          </a:xfrm>
          <a:noFill/>
        </p:spPr>
        <p:txBody>
          <a:bodyPr lIns="36000" rIns="36000"/>
          <a:lstStyle/>
          <a:p>
            <a:pPr lvl="1" eaLnBrk="1" hangingPunct="1"/>
            <a:r>
              <a:rPr lang="ru-RU" sz="3200" b="1" dirty="0" smtClean="0">
                <a:solidFill>
                  <a:schemeClr val="bg1"/>
                </a:solidFill>
                <a:cs typeface="Arial" charset="0"/>
              </a:rPr>
              <a:t>«Не следует» </a:t>
            </a:r>
            <a:r>
              <a:rPr lang="ru-RU" sz="3200" b="1" dirty="0" smtClean="0">
                <a:solidFill>
                  <a:schemeClr val="bg1"/>
                </a:solidFill>
              </a:rPr>
              <a:t/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Ошибка неправомерного отрицательного вывода</a:t>
            </a:r>
            <a:endParaRPr lang="ru-RU" sz="2800" b="1" spc="-10" dirty="0" smtClean="0">
              <a:solidFill>
                <a:schemeClr val="bg1"/>
              </a:solidFill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864000" y="1512000"/>
            <a:ext cx="7416000" cy="900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dirty="0" smtClean="0">
                <a:solidFill>
                  <a:srgbClr val="FFFF00"/>
                </a:solidFill>
              </a:rPr>
              <a:t>Ошибка неправомерного отрицательного вывода</a:t>
            </a:r>
            <a:r>
              <a:rPr lang="ru-RU" dirty="0" smtClean="0"/>
              <a:t> – 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 формальная логическая ошибка в силлогистике, заключающаяся в получении </a:t>
            </a:r>
            <a:r>
              <a:rPr lang="ru-RU" sz="1600" dirty="0" smtClean="0">
                <a:solidFill>
                  <a:srgbClr val="FF66FF"/>
                </a:solidFill>
              </a:rPr>
              <a:t>отрицательного</a:t>
            </a:r>
            <a:r>
              <a:rPr lang="ru-RU" sz="1600" dirty="0" smtClean="0"/>
              <a:t> вывода из двух </a:t>
            </a:r>
            <a:r>
              <a:rPr lang="ru-RU" sz="1600" dirty="0" smtClean="0">
                <a:solidFill>
                  <a:srgbClr val="00FF00"/>
                </a:solidFill>
              </a:rPr>
              <a:t>утвердительных</a:t>
            </a:r>
            <a:r>
              <a:rPr lang="ru-RU" sz="1600" dirty="0" smtClean="0"/>
              <a:t> посылок. </a:t>
            </a:r>
            <a:endParaRPr lang="ru-RU" sz="1600" dirty="0">
              <a:solidFill>
                <a:srgbClr val="00FF00"/>
              </a:solidFill>
            </a:endParaRPr>
          </a:p>
        </p:txBody>
      </p:sp>
      <p:sp>
        <p:nvSpPr>
          <p:cNvPr id="4" name="Содержимое 2"/>
          <p:cNvSpPr>
            <a:spLocks noGrp="1"/>
          </p:cNvSpPr>
          <p:nvPr>
            <p:ph idx="1"/>
          </p:nvPr>
        </p:nvSpPr>
        <p:spPr>
          <a:xfrm>
            <a:off x="252000" y="2520000"/>
            <a:ext cx="8568000" cy="4248000"/>
          </a:xfrm>
        </p:spPr>
        <p:txBody>
          <a:bodyPr/>
          <a:lstStyle/>
          <a:p>
            <a:r>
              <a:rPr lang="ru-RU" sz="1600" b="1" dirty="0" smtClean="0">
                <a:solidFill>
                  <a:schemeClr val="bg1"/>
                </a:solidFill>
              </a:rPr>
              <a:t>Отрицательный вывод из двух утвердительных посылок получить, разумеется, нельзя, но если допустить недопустимое, а именно: </a:t>
            </a:r>
            <a:br>
              <a:rPr lang="ru-RU" sz="1600" b="1" dirty="0" smtClean="0">
                <a:solidFill>
                  <a:schemeClr val="bg1"/>
                </a:solidFill>
              </a:rPr>
            </a:br>
            <a:r>
              <a:rPr lang="ru-RU" sz="1600" b="1" dirty="0" smtClean="0">
                <a:solidFill>
                  <a:schemeClr val="bg1"/>
                </a:solidFill>
              </a:rPr>
              <a:t>что обе посылки – суждения </a:t>
            </a:r>
            <a:r>
              <a:rPr lang="ru-RU" sz="1600" b="1" dirty="0" smtClean="0">
                <a:solidFill>
                  <a:srgbClr val="00FF00"/>
                </a:solidFill>
              </a:rPr>
              <a:t>утвердительные</a:t>
            </a:r>
            <a:r>
              <a:rPr lang="ru-RU" sz="1600" b="1" dirty="0" smtClean="0">
                <a:solidFill>
                  <a:schemeClr val="bg1"/>
                </a:solidFill>
              </a:rPr>
              <a:t>, а вывод – </a:t>
            </a:r>
            <a:r>
              <a:rPr lang="ru-RU" sz="1600" b="1" dirty="0" smtClean="0">
                <a:solidFill>
                  <a:srgbClr val="FF66FF"/>
                </a:solidFill>
              </a:rPr>
              <a:t>отрицательное</a:t>
            </a:r>
            <a:r>
              <a:rPr lang="ru-RU" sz="1600" b="1" dirty="0" smtClean="0">
                <a:solidFill>
                  <a:schemeClr val="bg1"/>
                </a:solidFill>
              </a:rPr>
              <a:t>, – </a:t>
            </a:r>
            <a:r>
              <a:rPr lang="ru-RU" sz="1600" b="1" dirty="0" smtClean="0">
                <a:solidFill>
                  <a:srgbClr val="FF66FF"/>
                </a:solidFill>
              </a:rPr>
              <a:t> </a:t>
            </a:r>
            <a:r>
              <a:rPr lang="ru-RU" sz="1600" b="1" dirty="0" smtClean="0">
                <a:solidFill>
                  <a:schemeClr val="bg1"/>
                </a:solidFill>
              </a:rPr>
              <a:t>придётся заключить, что обе посылки должны быть в этом случае </a:t>
            </a:r>
            <a:br>
              <a:rPr lang="ru-RU" sz="1600" b="1" dirty="0" smtClean="0">
                <a:solidFill>
                  <a:schemeClr val="bg1"/>
                </a:solidFill>
              </a:rPr>
            </a:br>
            <a:r>
              <a:rPr lang="ru-RU" sz="1600" b="1" dirty="0" smtClean="0">
                <a:solidFill>
                  <a:schemeClr val="bg1"/>
                </a:solidFill>
              </a:rPr>
              <a:t>не просто </a:t>
            </a:r>
            <a:r>
              <a:rPr lang="ru-RU" sz="1600" b="1" dirty="0" smtClean="0">
                <a:solidFill>
                  <a:srgbClr val="00FF00"/>
                </a:solidFill>
              </a:rPr>
              <a:t>утвердительными</a:t>
            </a:r>
            <a:r>
              <a:rPr lang="ru-RU" sz="1600" b="1" dirty="0" smtClean="0">
                <a:solidFill>
                  <a:schemeClr val="bg1"/>
                </a:solidFill>
              </a:rPr>
              <a:t>, а </a:t>
            </a:r>
            <a:r>
              <a:rPr lang="ru-RU" sz="1600" b="1" dirty="0" smtClean="0">
                <a:solidFill>
                  <a:srgbClr val="00FF00"/>
                </a:solidFill>
              </a:rPr>
              <a:t>общеутвердительными </a:t>
            </a:r>
            <a:r>
              <a:rPr lang="ru-RU" sz="1600" b="1" dirty="0" smtClean="0">
                <a:solidFill>
                  <a:schemeClr val="bg1"/>
                </a:solidFill>
              </a:rPr>
              <a:t>суждениями.</a:t>
            </a:r>
          </a:p>
          <a:p>
            <a:pPr marL="342900" lvl="1" indent="-342900" eaLnBrk="1" hangingPunct="1">
              <a:buFont typeface="Arial" pitchFamily="34" charset="0"/>
              <a:buChar char="•"/>
              <a:defRPr/>
            </a:pPr>
            <a:r>
              <a:rPr lang="ru-RU" sz="1600" b="1" dirty="0" smtClean="0">
                <a:solidFill>
                  <a:schemeClr val="bg1"/>
                </a:solidFill>
              </a:rPr>
              <a:t>Б</a:t>
            </a:r>
            <a:r>
              <a:rPr lang="en-US" sz="1600" b="1" dirty="0" smtClean="0">
                <a:solidFill>
                  <a:schemeClr val="bg1"/>
                </a:solidFill>
                <a:cs typeface="Arial" charset="0"/>
              </a:rPr>
              <a:t>ó</a:t>
            </a:r>
            <a:r>
              <a:rPr lang="ru-RU" sz="1600" b="1" dirty="0" smtClean="0">
                <a:solidFill>
                  <a:schemeClr val="bg1"/>
                </a:solidFill>
                <a:cs typeface="Arial" charset="0"/>
              </a:rPr>
              <a:t>льшая</a:t>
            </a:r>
            <a:r>
              <a:rPr lang="ru-RU" sz="1600" b="1" dirty="0" smtClean="0">
                <a:solidFill>
                  <a:schemeClr val="bg1"/>
                </a:solidFill>
              </a:rPr>
              <a:t> посылка должна быть </a:t>
            </a:r>
            <a:r>
              <a:rPr lang="ru-RU" sz="1600" b="1" dirty="0" smtClean="0">
                <a:solidFill>
                  <a:srgbClr val="00FF00"/>
                </a:solidFill>
              </a:rPr>
              <a:t>общим </a:t>
            </a:r>
            <a:r>
              <a:rPr lang="ru-RU" sz="1600" b="1" dirty="0" smtClean="0">
                <a:solidFill>
                  <a:schemeClr val="bg1"/>
                </a:solidFill>
              </a:rPr>
              <a:t>суждением. </a:t>
            </a:r>
          </a:p>
          <a:p>
            <a:pPr marL="742950" lvl="2" indent="-342900" eaLnBrk="1" hangingPunct="1">
              <a:buFont typeface="Wingdings" pitchFamily="2" charset="2"/>
              <a:buChar char="§"/>
              <a:defRPr/>
            </a:pPr>
            <a:r>
              <a:rPr lang="ru-RU" sz="1600" b="1" dirty="0" smtClean="0">
                <a:solidFill>
                  <a:schemeClr val="bg1"/>
                </a:solidFill>
              </a:rPr>
              <a:t>Поскольку б</a:t>
            </a:r>
            <a:r>
              <a:rPr lang="en-US" sz="1600" b="1" dirty="0" smtClean="0">
                <a:solidFill>
                  <a:schemeClr val="bg1"/>
                </a:solidFill>
                <a:cs typeface="Arial" charset="0"/>
              </a:rPr>
              <a:t>ó</a:t>
            </a:r>
            <a:r>
              <a:rPr lang="ru-RU" sz="1600" b="1" dirty="0" smtClean="0">
                <a:solidFill>
                  <a:schemeClr val="bg1"/>
                </a:solidFill>
              </a:rPr>
              <a:t>льший термин распределён в </a:t>
            </a:r>
            <a:r>
              <a:rPr lang="ru-RU" sz="1600" b="1" dirty="0" smtClean="0">
                <a:solidFill>
                  <a:srgbClr val="FF66FF"/>
                </a:solidFill>
              </a:rPr>
              <a:t>отрицательном</a:t>
            </a:r>
            <a:r>
              <a:rPr lang="ru-RU" sz="1600" b="1" dirty="0" smtClean="0">
                <a:solidFill>
                  <a:schemeClr val="bg1"/>
                </a:solidFill>
              </a:rPr>
              <a:t> заключении, он должен быть (</a:t>
            </a:r>
            <a:r>
              <a:rPr lang="ru-RU" sz="1600" b="1" dirty="0" smtClean="0">
                <a:solidFill>
                  <a:srgbClr val="FFFF00"/>
                </a:solidFill>
              </a:rPr>
              <a:t>по правилу крайних терминов</a:t>
            </a:r>
            <a:r>
              <a:rPr lang="ru-RU" sz="1600" b="1" dirty="0" smtClean="0">
                <a:solidFill>
                  <a:schemeClr val="bg1"/>
                </a:solidFill>
              </a:rPr>
              <a:t>) распределён и в посылке. </a:t>
            </a:r>
          </a:p>
          <a:p>
            <a:pPr marL="742950" lvl="2" indent="-342900" eaLnBrk="1" hangingPunct="1">
              <a:buFont typeface="Wingdings" pitchFamily="2" charset="2"/>
              <a:buChar char="§"/>
              <a:defRPr/>
            </a:pPr>
            <a:r>
              <a:rPr lang="ru-RU" sz="1600" b="1" dirty="0" smtClean="0">
                <a:solidFill>
                  <a:schemeClr val="bg1"/>
                </a:solidFill>
              </a:rPr>
              <a:t>При этом он не может быть </a:t>
            </a:r>
            <a:r>
              <a:rPr lang="ru-RU" sz="1600" b="1" dirty="0" smtClean="0">
                <a:solidFill>
                  <a:srgbClr val="00FF00"/>
                </a:solidFill>
              </a:rPr>
              <a:t>предикатом</a:t>
            </a:r>
            <a:r>
              <a:rPr lang="ru-RU" sz="1600" b="1" dirty="0" smtClean="0">
                <a:solidFill>
                  <a:schemeClr val="bg1"/>
                </a:solidFill>
              </a:rPr>
              <a:t> посылки (в таком случае посылка была бы </a:t>
            </a:r>
            <a:r>
              <a:rPr lang="ru-RU" sz="1600" b="1" dirty="0" smtClean="0">
                <a:solidFill>
                  <a:srgbClr val="FF66FF"/>
                </a:solidFill>
              </a:rPr>
              <a:t>отрицательной</a:t>
            </a:r>
            <a:r>
              <a:rPr lang="ru-RU" sz="1600" b="1" dirty="0" smtClean="0">
                <a:solidFill>
                  <a:schemeClr val="bg1"/>
                </a:solidFill>
              </a:rPr>
              <a:t>, что противоречило бы исходному допущению), а значит, является</a:t>
            </a:r>
            <a:r>
              <a:rPr lang="ru-RU" sz="1600" b="1" dirty="0" smtClean="0">
                <a:solidFill>
                  <a:srgbClr val="00FF00"/>
                </a:solidFill>
              </a:rPr>
              <a:t> субъектом</a:t>
            </a:r>
            <a:r>
              <a:rPr lang="ru-RU" sz="1600" b="1" dirty="0" smtClean="0">
                <a:solidFill>
                  <a:schemeClr val="bg1"/>
                </a:solidFill>
              </a:rPr>
              <a:t>. </a:t>
            </a:r>
          </a:p>
          <a:p>
            <a:pPr marL="742950" lvl="2" indent="-342900" eaLnBrk="1" hangingPunct="1">
              <a:buFont typeface="Wingdings" pitchFamily="2" charset="2"/>
              <a:buChar char="§"/>
              <a:defRPr/>
            </a:pPr>
            <a:r>
              <a:rPr lang="ru-RU" sz="1600" b="1" dirty="0" smtClean="0">
                <a:solidFill>
                  <a:schemeClr val="bg1"/>
                </a:solidFill>
              </a:rPr>
              <a:t>Суждение же, субъект которого распределён, по определению </a:t>
            </a:r>
            <a:r>
              <a:rPr lang="ru-RU" sz="1600" b="1" dirty="0" smtClean="0">
                <a:solidFill>
                  <a:srgbClr val="00FF00"/>
                </a:solidFill>
              </a:rPr>
              <a:t>общее</a:t>
            </a:r>
            <a:r>
              <a:rPr lang="ru-RU" sz="1600" b="1" dirty="0" smtClean="0">
                <a:solidFill>
                  <a:schemeClr val="bg1"/>
                </a:solidFill>
              </a:rPr>
              <a:t>. </a:t>
            </a:r>
          </a:p>
          <a:p>
            <a:pPr marL="342900" lvl="1" indent="-342900" eaLnBrk="1" hangingPunct="1">
              <a:buFont typeface="Arial" pitchFamily="34" charset="0"/>
              <a:buChar char="•"/>
              <a:defRPr/>
            </a:pPr>
            <a:r>
              <a:rPr lang="ru-RU" sz="1600" b="1" dirty="0" smtClean="0">
                <a:solidFill>
                  <a:schemeClr val="bg1"/>
                </a:solidFill>
              </a:rPr>
              <a:t>Заметим, что б</a:t>
            </a:r>
            <a:r>
              <a:rPr lang="en-US" sz="1600" b="1" dirty="0" smtClean="0">
                <a:solidFill>
                  <a:schemeClr val="bg1"/>
                </a:solidFill>
                <a:cs typeface="Arial" charset="0"/>
              </a:rPr>
              <a:t>ó</a:t>
            </a:r>
            <a:r>
              <a:rPr lang="ru-RU" sz="1600" b="1" dirty="0" smtClean="0">
                <a:solidFill>
                  <a:schemeClr val="bg1"/>
                </a:solidFill>
              </a:rPr>
              <a:t>льший термин стоит в позиции субъекта лишь в силлогизмах второй и четвёртой фигур (по определениям фигур). При этом исходное допущение в принципе не применимо ко второй фигуре, так как в ней </a:t>
            </a:r>
            <a:br>
              <a:rPr lang="ru-RU" sz="1600" b="1" dirty="0" smtClean="0">
                <a:solidFill>
                  <a:schemeClr val="bg1"/>
                </a:solidFill>
              </a:rPr>
            </a:br>
            <a:r>
              <a:rPr lang="ru-RU" sz="1600" b="1" dirty="0" smtClean="0">
                <a:solidFill>
                  <a:schemeClr val="bg1"/>
                </a:solidFill>
              </a:rPr>
              <a:t>(по правилу фигуры) обе посылки не могут быть </a:t>
            </a:r>
            <a:r>
              <a:rPr lang="ru-RU" sz="1600" b="1" dirty="0" smtClean="0">
                <a:solidFill>
                  <a:srgbClr val="00FF00"/>
                </a:solidFill>
              </a:rPr>
              <a:t>утвердительными</a:t>
            </a:r>
            <a:r>
              <a:rPr lang="ru-RU" sz="1600" b="1" dirty="0" smtClean="0">
                <a:solidFill>
                  <a:schemeClr val="bg1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2232000" y="1980000"/>
            <a:ext cx="4680000" cy="1800000"/>
          </a:xfrm>
          <a:prstGeom prst="rect">
            <a:avLst/>
          </a:prstGeom>
          <a:noFill/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r>
              <a:rPr lang="ru-RU" sz="2000" dirty="0" smtClean="0">
                <a:solidFill>
                  <a:srgbClr val="FFFF00"/>
                </a:solidFill>
              </a:rPr>
              <a:t>Тезис </a:t>
            </a:r>
            <a:r>
              <a:rPr lang="ru-RU" sz="2000" dirty="0">
                <a:solidFill>
                  <a:srgbClr val="FFFF00"/>
                </a:solidFill>
              </a:rPr>
              <a:t/>
            </a:r>
            <a:br>
              <a:rPr lang="ru-RU" sz="2000" dirty="0">
                <a:solidFill>
                  <a:srgbClr val="FFFF00"/>
                </a:solidFill>
              </a:rPr>
            </a:br>
            <a:r>
              <a:rPr lang="ru-RU" dirty="0" smtClean="0"/>
              <a:t>(</a:t>
            </a:r>
            <a:r>
              <a:rPr lang="ru-RU" i="1" dirty="0" smtClean="0"/>
              <a:t>греч</a:t>
            </a:r>
            <a:r>
              <a:rPr lang="ru-RU" dirty="0" smtClean="0"/>
              <a:t>. </a:t>
            </a:r>
            <a:r>
              <a:rPr lang="el-GR" sz="2200" dirty="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θέσις</a:t>
            </a:r>
            <a:r>
              <a:rPr lang="ru-RU" dirty="0" smtClean="0"/>
              <a:t>,</a:t>
            </a:r>
            <a:r>
              <a:rPr lang="ru-RU" sz="1600" dirty="0" smtClean="0"/>
              <a:t> </a:t>
            </a:r>
            <a:br>
              <a:rPr lang="ru-RU" sz="1600" dirty="0" smtClean="0"/>
            </a:br>
            <a:r>
              <a:rPr lang="ru-RU" dirty="0" smtClean="0"/>
              <a:t>положение, утверждение) – 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мысль или положение, истинность которого требуется доказать.</a:t>
            </a:r>
            <a:endParaRPr lang="ru-RU" dirty="0"/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080000" y="3996000"/>
            <a:ext cx="698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noAutofit/>
          </a:bodyPr>
          <a:lstStyle/>
          <a:p>
            <a:r>
              <a:rPr lang="ru-RU" sz="1800" b="1" dirty="0" smtClean="0">
                <a:solidFill>
                  <a:srgbClr val="FFFFFF"/>
                </a:solidFill>
              </a:rPr>
              <a:t>Н. И. Кондаков. Логический словарь</a:t>
            </a:r>
            <a:endParaRPr lang="ru-RU" sz="1800" b="1" dirty="0">
              <a:solidFill>
                <a:srgbClr val="FFFFFF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4680000"/>
            <a:ext cx="9144000" cy="720000"/>
          </a:xfrm>
          <a:prstGeom prst="rect">
            <a:avLst/>
          </a:prstGeom>
          <a:noFill/>
        </p:spPr>
        <p:txBody>
          <a:bodyPr wrap="square" rtlCol="0" anchor="ctr" anchorCtr="1">
            <a:noAutofit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Тезис</a:t>
            </a:r>
            <a:r>
              <a:rPr lang="ru-RU" dirty="0" smtClean="0"/>
              <a:t> представляет собой </a:t>
            </a:r>
            <a:r>
              <a:rPr lang="ru-RU" dirty="0" smtClean="0">
                <a:solidFill>
                  <a:srgbClr val="00FFFF"/>
                </a:solidFill>
              </a:rPr>
              <a:t>вывод</a:t>
            </a:r>
            <a:r>
              <a:rPr lang="ru-RU" dirty="0" smtClean="0"/>
              <a:t> умозаключения, </a:t>
            </a:r>
            <a:br>
              <a:rPr lang="ru-RU" dirty="0" smtClean="0"/>
            </a:br>
            <a:r>
              <a:rPr lang="ru-RU" dirty="0" smtClean="0">
                <a:solidFill>
                  <a:srgbClr val="00FFFF"/>
                </a:solidFill>
              </a:rPr>
              <a:t>посылками</a:t>
            </a:r>
            <a:r>
              <a:rPr lang="ru-RU" dirty="0" smtClean="0"/>
              <a:t> которого являются </a:t>
            </a:r>
            <a:r>
              <a:rPr lang="ru-RU" dirty="0" smtClean="0">
                <a:solidFill>
                  <a:srgbClr val="FFFF00"/>
                </a:solidFill>
              </a:rPr>
              <a:t>доводы</a:t>
            </a:r>
            <a:r>
              <a:rPr lang="ru-RU" dirty="0" smtClean="0"/>
              <a:t> (аргументы).</a:t>
            </a:r>
            <a:endParaRPr lang="ru-RU" dirty="0"/>
          </a:p>
        </p:txBody>
      </p:sp>
      <p:sp>
        <p:nvSpPr>
          <p:cNvPr id="1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3600"/>
            <a:ext cx="8229600" cy="1143000"/>
          </a:xfrm>
          <a:noFill/>
        </p:spPr>
        <p:txBody>
          <a:bodyPr anchor="ctr" anchorCtr="1"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Структура доказательства 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Тезис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3600"/>
            <a:ext cx="9144000" cy="1143000"/>
          </a:xfrm>
          <a:noFill/>
        </p:spPr>
        <p:txBody>
          <a:bodyPr lIns="36000" rIns="36000"/>
          <a:lstStyle/>
          <a:p>
            <a:pPr lvl="1" eaLnBrk="1" hangingPunct="1"/>
            <a:r>
              <a:rPr lang="ru-RU" sz="3200" b="1" dirty="0" smtClean="0">
                <a:solidFill>
                  <a:schemeClr val="bg1"/>
                </a:solidFill>
                <a:cs typeface="Arial" charset="0"/>
              </a:rPr>
              <a:t>«Не следует» </a:t>
            </a:r>
            <a:r>
              <a:rPr lang="ru-RU" sz="3200" b="1" dirty="0" smtClean="0">
                <a:solidFill>
                  <a:schemeClr val="bg1"/>
                </a:solidFill>
              </a:rPr>
              <a:t/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Ошибка неправомерного отрицательного вывода</a:t>
            </a:r>
            <a:endParaRPr lang="ru-RU" sz="2800" b="1" spc="-10" dirty="0" smtClean="0">
              <a:solidFill>
                <a:schemeClr val="bg1"/>
              </a:solidFill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864000" y="1512000"/>
            <a:ext cx="7416000" cy="900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dirty="0" smtClean="0">
                <a:solidFill>
                  <a:srgbClr val="FFFF00"/>
                </a:solidFill>
              </a:rPr>
              <a:t>Ошибка неправомерного отрицательного вывода</a:t>
            </a:r>
            <a:r>
              <a:rPr lang="ru-RU" dirty="0" smtClean="0"/>
              <a:t> – 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 формальная логическая ошибка в силлогистике, заключающаяся в получении </a:t>
            </a:r>
            <a:r>
              <a:rPr lang="ru-RU" sz="1600" dirty="0" smtClean="0">
                <a:solidFill>
                  <a:srgbClr val="FF66FF"/>
                </a:solidFill>
              </a:rPr>
              <a:t>отрицательного</a:t>
            </a:r>
            <a:r>
              <a:rPr lang="ru-RU" sz="1600" dirty="0" smtClean="0"/>
              <a:t> вывода из двух </a:t>
            </a:r>
            <a:r>
              <a:rPr lang="ru-RU" sz="1600" dirty="0" smtClean="0">
                <a:solidFill>
                  <a:srgbClr val="00FF00"/>
                </a:solidFill>
              </a:rPr>
              <a:t>утвердительных</a:t>
            </a:r>
            <a:r>
              <a:rPr lang="ru-RU" sz="1600" dirty="0" smtClean="0"/>
              <a:t> посылок. </a:t>
            </a:r>
            <a:endParaRPr lang="ru-RU" sz="1600" dirty="0">
              <a:solidFill>
                <a:srgbClr val="00FF00"/>
              </a:solidFill>
            </a:endParaRPr>
          </a:p>
        </p:txBody>
      </p:sp>
      <p:sp>
        <p:nvSpPr>
          <p:cNvPr id="9" name="Содержимое 2"/>
          <p:cNvSpPr>
            <a:spLocks noGrp="1"/>
          </p:cNvSpPr>
          <p:nvPr>
            <p:ph idx="1"/>
          </p:nvPr>
        </p:nvSpPr>
        <p:spPr>
          <a:xfrm>
            <a:off x="252000" y="2520000"/>
            <a:ext cx="8568000" cy="4248000"/>
          </a:xfrm>
        </p:spPr>
        <p:txBody>
          <a:bodyPr/>
          <a:lstStyle/>
          <a:p>
            <a:r>
              <a:rPr lang="ru-RU" sz="1600" b="1" dirty="0" smtClean="0">
                <a:solidFill>
                  <a:schemeClr val="bg1"/>
                </a:solidFill>
              </a:rPr>
              <a:t>Отрицательный вывод из двух утвердительных посылок получить, разумеется, нельзя, но если допустить недопустимое, а именно: </a:t>
            </a:r>
            <a:br>
              <a:rPr lang="ru-RU" sz="1600" b="1" dirty="0" smtClean="0">
                <a:solidFill>
                  <a:schemeClr val="bg1"/>
                </a:solidFill>
              </a:rPr>
            </a:br>
            <a:r>
              <a:rPr lang="ru-RU" sz="1600" b="1" dirty="0" smtClean="0">
                <a:solidFill>
                  <a:schemeClr val="bg1"/>
                </a:solidFill>
              </a:rPr>
              <a:t>что обе посылки – суждения </a:t>
            </a:r>
            <a:r>
              <a:rPr lang="ru-RU" sz="1600" b="1" dirty="0" smtClean="0">
                <a:solidFill>
                  <a:srgbClr val="00FF00"/>
                </a:solidFill>
              </a:rPr>
              <a:t>утвердительные</a:t>
            </a:r>
            <a:r>
              <a:rPr lang="ru-RU" sz="1600" b="1" dirty="0" smtClean="0">
                <a:solidFill>
                  <a:schemeClr val="bg1"/>
                </a:solidFill>
              </a:rPr>
              <a:t>, а вывод – </a:t>
            </a:r>
            <a:r>
              <a:rPr lang="ru-RU" sz="1600" b="1" dirty="0" smtClean="0">
                <a:solidFill>
                  <a:srgbClr val="FF66FF"/>
                </a:solidFill>
              </a:rPr>
              <a:t>отрицательное</a:t>
            </a:r>
            <a:r>
              <a:rPr lang="ru-RU" sz="1600" b="1" dirty="0" smtClean="0">
                <a:solidFill>
                  <a:schemeClr val="bg1"/>
                </a:solidFill>
              </a:rPr>
              <a:t>, –  </a:t>
            </a:r>
            <a:r>
              <a:rPr lang="ru-RU" sz="1600" b="1" dirty="0" smtClean="0">
                <a:solidFill>
                  <a:schemeClr val="bg1"/>
                </a:solidFill>
              </a:rPr>
              <a:t>придётся заключить, что обе посылки должны быть в этом случае </a:t>
            </a:r>
            <a:br>
              <a:rPr lang="ru-RU" sz="1600" b="1" dirty="0" smtClean="0">
                <a:solidFill>
                  <a:schemeClr val="bg1"/>
                </a:solidFill>
              </a:rPr>
            </a:br>
            <a:r>
              <a:rPr lang="ru-RU" sz="1600" b="1" dirty="0" smtClean="0">
                <a:solidFill>
                  <a:schemeClr val="bg1"/>
                </a:solidFill>
              </a:rPr>
              <a:t>не просто </a:t>
            </a:r>
            <a:r>
              <a:rPr lang="ru-RU" sz="1600" b="1" dirty="0" smtClean="0">
                <a:solidFill>
                  <a:srgbClr val="00FF00"/>
                </a:solidFill>
              </a:rPr>
              <a:t>утвердительными</a:t>
            </a:r>
            <a:r>
              <a:rPr lang="ru-RU" sz="1600" b="1" dirty="0" smtClean="0">
                <a:solidFill>
                  <a:schemeClr val="bg1"/>
                </a:solidFill>
              </a:rPr>
              <a:t>, а </a:t>
            </a:r>
            <a:r>
              <a:rPr lang="ru-RU" sz="1600" b="1" dirty="0" smtClean="0">
                <a:solidFill>
                  <a:srgbClr val="00FF00"/>
                </a:solidFill>
              </a:rPr>
              <a:t>общеутвердительными </a:t>
            </a:r>
            <a:r>
              <a:rPr lang="ru-RU" sz="1600" b="1" dirty="0" smtClean="0">
                <a:solidFill>
                  <a:schemeClr val="bg1"/>
                </a:solidFill>
              </a:rPr>
              <a:t>суждениями.</a:t>
            </a:r>
          </a:p>
          <a:p>
            <a:pPr marL="342900" lvl="1" indent="-342900" eaLnBrk="1" hangingPunct="1">
              <a:buFont typeface="Arial" pitchFamily="34" charset="0"/>
              <a:buChar char="•"/>
              <a:defRPr/>
            </a:pPr>
            <a:r>
              <a:rPr lang="ru-RU" sz="1600" b="1" dirty="0" smtClean="0">
                <a:solidFill>
                  <a:schemeClr val="bg1"/>
                </a:solidFill>
              </a:rPr>
              <a:t>Меньшая посылка также должна быть </a:t>
            </a:r>
            <a:r>
              <a:rPr lang="ru-RU" sz="1600" b="1" dirty="0" smtClean="0">
                <a:solidFill>
                  <a:srgbClr val="00FF00"/>
                </a:solidFill>
              </a:rPr>
              <a:t>общим суждением</a:t>
            </a:r>
            <a:r>
              <a:rPr lang="ru-RU" sz="1600" b="1" dirty="0" smtClean="0">
                <a:solidFill>
                  <a:schemeClr val="bg1"/>
                </a:solidFill>
              </a:rPr>
              <a:t>. </a:t>
            </a:r>
          </a:p>
          <a:p>
            <a:pPr marL="742950" lvl="2" indent="-342900" eaLnBrk="1" hangingPunct="1">
              <a:buFont typeface="Wingdings" pitchFamily="2" charset="2"/>
              <a:buChar char="§"/>
              <a:defRPr/>
            </a:pPr>
            <a:r>
              <a:rPr lang="ru-RU" sz="1600" b="1" dirty="0" smtClean="0">
                <a:solidFill>
                  <a:schemeClr val="bg1"/>
                </a:solidFill>
              </a:rPr>
              <a:t>Поскольку </a:t>
            </a:r>
            <a:r>
              <a:rPr lang="ru-RU" sz="1600" b="1" dirty="0" smtClean="0">
                <a:solidFill>
                  <a:srgbClr val="00FF00"/>
                </a:solidFill>
              </a:rPr>
              <a:t>субъектом</a:t>
            </a:r>
            <a:r>
              <a:rPr lang="ru-RU" sz="1600" b="1" dirty="0" smtClean="0">
                <a:solidFill>
                  <a:schemeClr val="bg1"/>
                </a:solidFill>
              </a:rPr>
              <a:t> б</a:t>
            </a:r>
            <a:r>
              <a:rPr lang="en-US" sz="1600" b="1" dirty="0" smtClean="0">
                <a:solidFill>
                  <a:schemeClr val="bg1"/>
                </a:solidFill>
                <a:cs typeface="Arial" charset="0"/>
              </a:rPr>
              <a:t>ó</a:t>
            </a:r>
            <a:r>
              <a:rPr lang="ru-RU" sz="1600" b="1" dirty="0" smtClean="0">
                <a:solidFill>
                  <a:schemeClr val="bg1"/>
                </a:solidFill>
              </a:rPr>
              <a:t>льшей посылки является б</a:t>
            </a:r>
            <a:r>
              <a:rPr lang="en-US" sz="1600" b="1" dirty="0" smtClean="0">
                <a:solidFill>
                  <a:schemeClr val="bg1"/>
                </a:solidFill>
                <a:cs typeface="Arial" charset="0"/>
              </a:rPr>
              <a:t>ó</a:t>
            </a:r>
            <a:r>
              <a:rPr lang="ru-RU" sz="1600" b="1" dirty="0" smtClean="0">
                <a:solidFill>
                  <a:schemeClr val="bg1"/>
                </a:solidFill>
              </a:rPr>
              <a:t>льший термин, средний термин оказывается </a:t>
            </a:r>
            <a:r>
              <a:rPr lang="ru-RU" sz="1600" b="1" dirty="0" smtClean="0">
                <a:solidFill>
                  <a:srgbClr val="00FF00"/>
                </a:solidFill>
              </a:rPr>
              <a:t>предикатом</a:t>
            </a:r>
            <a:r>
              <a:rPr lang="ru-RU" sz="1600" b="1" dirty="0" smtClean="0">
                <a:solidFill>
                  <a:schemeClr val="bg1"/>
                </a:solidFill>
              </a:rPr>
              <a:t> и, стало быть, не распределён; в таком случае он должен быть (</a:t>
            </a:r>
            <a:r>
              <a:rPr lang="ru-RU" sz="1600" b="1" dirty="0" smtClean="0">
                <a:solidFill>
                  <a:srgbClr val="FFFF00"/>
                </a:solidFill>
              </a:rPr>
              <a:t>по правилу среднего термина</a:t>
            </a:r>
            <a:r>
              <a:rPr lang="ru-RU" sz="1600" b="1" dirty="0" smtClean="0">
                <a:solidFill>
                  <a:schemeClr val="bg1"/>
                </a:solidFill>
              </a:rPr>
              <a:t>) распределён в меньшей посылке. </a:t>
            </a:r>
          </a:p>
          <a:p>
            <a:pPr marL="742950" lvl="2" indent="-342900" eaLnBrk="1" hangingPunct="1">
              <a:buFont typeface="Wingdings" pitchFamily="2" charset="2"/>
              <a:buChar char="§"/>
              <a:defRPr/>
            </a:pPr>
            <a:r>
              <a:rPr lang="ru-RU" sz="1600" b="1" dirty="0" smtClean="0">
                <a:solidFill>
                  <a:schemeClr val="bg1"/>
                </a:solidFill>
              </a:rPr>
              <a:t>Но в меньшей посылке он не может быть </a:t>
            </a:r>
            <a:r>
              <a:rPr lang="ru-RU" sz="1600" b="1" dirty="0" smtClean="0">
                <a:solidFill>
                  <a:srgbClr val="00FF00"/>
                </a:solidFill>
              </a:rPr>
              <a:t>предикатом</a:t>
            </a:r>
            <a:r>
              <a:rPr lang="ru-RU" sz="1600" b="1" dirty="0" smtClean="0">
                <a:solidFill>
                  <a:schemeClr val="bg1"/>
                </a:solidFill>
              </a:rPr>
              <a:t> (тогда посылка была бы </a:t>
            </a:r>
            <a:r>
              <a:rPr lang="ru-RU" sz="1600" b="1" dirty="0" smtClean="0">
                <a:solidFill>
                  <a:srgbClr val="FF66FF"/>
                </a:solidFill>
              </a:rPr>
              <a:t>отрицательной</a:t>
            </a:r>
            <a:r>
              <a:rPr lang="ru-RU" sz="1600" b="1" dirty="0" smtClean="0">
                <a:solidFill>
                  <a:schemeClr val="bg1"/>
                </a:solidFill>
              </a:rPr>
              <a:t>, что противоречило бы исходному допущению) и, значит, является</a:t>
            </a:r>
            <a:r>
              <a:rPr lang="ru-RU" sz="1600" b="1" dirty="0" smtClean="0">
                <a:solidFill>
                  <a:srgbClr val="00FF00"/>
                </a:solidFill>
              </a:rPr>
              <a:t> субъектом</a:t>
            </a:r>
            <a:r>
              <a:rPr lang="ru-RU" sz="1600" b="1" dirty="0" smtClean="0">
                <a:solidFill>
                  <a:schemeClr val="bg1"/>
                </a:solidFill>
              </a:rPr>
              <a:t>. </a:t>
            </a:r>
          </a:p>
          <a:p>
            <a:pPr marL="742950" lvl="2" indent="-342900" eaLnBrk="1" hangingPunct="1">
              <a:buFont typeface="Wingdings" pitchFamily="2" charset="2"/>
              <a:buChar char="§"/>
              <a:defRPr/>
            </a:pPr>
            <a:r>
              <a:rPr lang="ru-RU" sz="1600" b="1" dirty="0" smtClean="0">
                <a:solidFill>
                  <a:schemeClr val="bg1"/>
                </a:solidFill>
              </a:rPr>
              <a:t>Суждение же, субъект которого распределён, по определению </a:t>
            </a:r>
            <a:r>
              <a:rPr lang="ru-RU" sz="1600" b="1" dirty="0" smtClean="0">
                <a:solidFill>
                  <a:srgbClr val="00FF00"/>
                </a:solidFill>
              </a:rPr>
              <a:t>общее</a:t>
            </a:r>
            <a:r>
              <a:rPr lang="ru-RU" sz="1600" b="1" dirty="0" smtClean="0">
                <a:solidFill>
                  <a:schemeClr val="bg1"/>
                </a:solidFill>
              </a:rPr>
              <a:t>.</a:t>
            </a:r>
          </a:p>
          <a:p>
            <a:pPr marL="342900" lvl="1" indent="-342900" eaLnBrk="1" hangingPunct="1">
              <a:buFont typeface="Wingdings" pitchFamily="2" charset="2"/>
              <a:buChar char="§"/>
              <a:defRPr/>
            </a:pPr>
            <a:r>
              <a:rPr lang="ru-RU" sz="1600" b="1" dirty="0" smtClean="0">
                <a:solidFill>
                  <a:schemeClr val="bg1"/>
                </a:solidFill>
              </a:rPr>
              <a:t>Фигура, в которой средний термин является предикатом б</a:t>
            </a:r>
            <a:r>
              <a:rPr lang="fr-FR" sz="1600" b="1" dirty="0" smtClean="0">
                <a:solidFill>
                  <a:schemeClr val="bg1"/>
                </a:solidFill>
                <a:cs typeface="Times New Roman"/>
              </a:rPr>
              <a:t>ó</a:t>
            </a:r>
            <a:r>
              <a:rPr lang="ru-RU" sz="1600" b="1" dirty="0" smtClean="0">
                <a:solidFill>
                  <a:schemeClr val="bg1"/>
                </a:solidFill>
              </a:rPr>
              <a:t>льшей </a:t>
            </a:r>
            <a:br>
              <a:rPr lang="ru-RU" sz="1600" b="1" dirty="0" smtClean="0">
                <a:solidFill>
                  <a:schemeClr val="bg1"/>
                </a:solidFill>
              </a:rPr>
            </a:br>
            <a:r>
              <a:rPr lang="ru-RU" sz="1600" b="1" dirty="0" smtClean="0">
                <a:solidFill>
                  <a:schemeClr val="bg1"/>
                </a:solidFill>
              </a:rPr>
              <a:t>и субъектом меньшей посылки, считается </a:t>
            </a:r>
            <a:r>
              <a:rPr lang="ru-RU" sz="1600" b="1" dirty="0" smtClean="0">
                <a:solidFill>
                  <a:srgbClr val="00FFFF"/>
                </a:solidFill>
              </a:rPr>
              <a:t>четвёртой</a:t>
            </a:r>
            <a:r>
              <a:rPr lang="ru-RU" sz="1600" b="1" dirty="0" smtClean="0">
                <a:solidFill>
                  <a:schemeClr val="bg1"/>
                </a:solidFill>
              </a:rPr>
              <a:t>. </a:t>
            </a:r>
          </a:p>
          <a:p>
            <a:endParaRPr lang="ru-RU" sz="1600" b="1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3600"/>
            <a:ext cx="9144000" cy="1143000"/>
          </a:xfrm>
          <a:noFill/>
        </p:spPr>
        <p:txBody>
          <a:bodyPr lIns="36000" rIns="36000"/>
          <a:lstStyle/>
          <a:p>
            <a:pPr lvl="1" eaLnBrk="1" hangingPunct="1"/>
            <a:r>
              <a:rPr lang="ru-RU" sz="3200" b="1" dirty="0" smtClean="0">
                <a:solidFill>
                  <a:schemeClr val="bg1"/>
                </a:solidFill>
                <a:cs typeface="Arial" charset="0"/>
              </a:rPr>
              <a:t>«Не следует» </a:t>
            </a:r>
            <a:r>
              <a:rPr lang="ru-RU" sz="3200" b="1" dirty="0" smtClean="0">
                <a:solidFill>
                  <a:schemeClr val="bg1"/>
                </a:solidFill>
              </a:rPr>
              <a:t/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Ошибка неправомерного отрицательного вывода</a:t>
            </a:r>
            <a:endParaRPr lang="ru-RU" sz="2800" b="1" spc="-10" dirty="0" smtClean="0">
              <a:solidFill>
                <a:schemeClr val="bg1"/>
              </a:solidFill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864000" y="1512000"/>
            <a:ext cx="7416000" cy="900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dirty="0" smtClean="0">
                <a:solidFill>
                  <a:srgbClr val="FFFF00"/>
                </a:solidFill>
              </a:rPr>
              <a:t>Ошибка неправомерного отрицательного вывода</a:t>
            </a:r>
            <a:r>
              <a:rPr lang="ru-RU" dirty="0" smtClean="0"/>
              <a:t> – 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 формальная логическая ошибка в силлогистике, заключающаяся в получении </a:t>
            </a:r>
            <a:r>
              <a:rPr lang="ru-RU" sz="1600" dirty="0" smtClean="0">
                <a:solidFill>
                  <a:srgbClr val="FF66FF"/>
                </a:solidFill>
              </a:rPr>
              <a:t>отрицательного</a:t>
            </a:r>
            <a:r>
              <a:rPr lang="ru-RU" sz="1600" dirty="0" smtClean="0"/>
              <a:t> вывода из двух </a:t>
            </a:r>
            <a:r>
              <a:rPr lang="ru-RU" sz="1600" dirty="0" smtClean="0">
                <a:solidFill>
                  <a:srgbClr val="00FF00"/>
                </a:solidFill>
              </a:rPr>
              <a:t>утвердительных</a:t>
            </a:r>
            <a:r>
              <a:rPr lang="ru-RU" sz="1600" dirty="0" smtClean="0"/>
              <a:t> посылок. </a:t>
            </a:r>
            <a:endParaRPr lang="ru-RU" sz="1600" dirty="0">
              <a:solidFill>
                <a:srgbClr val="00FF00"/>
              </a:solidFill>
            </a:endParaRPr>
          </a:p>
        </p:txBody>
      </p:sp>
      <p:sp>
        <p:nvSpPr>
          <p:cNvPr id="9" name="Содержимое 2"/>
          <p:cNvSpPr>
            <a:spLocks noGrp="1"/>
          </p:cNvSpPr>
          <p:nvPr>
            <p:ph idx="1"/>
          </p:nvPr>
        </p:nvSpPr>
        <p:spPr>
          <a:xfrm>
            <a:off x="252000" y="2520000"/>
            <a:ext cx="8568000" cy="4248000"/>
          </a:xfrm>
        </p:spPr>
        <p:txBody>
          <a:bodyPr/>
          <a:lstStyle/>
          <a:p>
            <a:r>
              <a:rPr lang="ru-RU" sz="1600" b="1" dirty="0" smtClean="0">
                <a:solidFill>
                  <a:schemeClr val="bg1"/>
                </a:solidFill>
              </a:rPr>
              <a:t>Отрицательный вывод из двух утвердительных посылок получить, разумеется, нельзя, но если допустить недопустимое, а именно: </a:t>
            </a:r>
            <a:br>
              <a:rPr lang="ru-RU" sz="1600" b="1" dirty="0" smtClean="0">
                <a:solidFill>
                  <a:schemeClr val="bg1"/>
                </a:solidFill>
              </a:rPr>
            </a:br>
            <a:r>
              <a:rPr lang="ru-RU" sz="1600" b="1" dirty="0" smtClean="0">
                <a:solidFill>
                  <a:schemeClr val="bg1"/>
                </a:solidFill>
              </a:rPr>
              <a:t>что обе посылки – суждения </a:t>
            </a:r>
            <a:r>
              <a:rPr lang="ru-RU" sz="1600" b="1" dirty="0" smtClean="0">
                <a:solidFill>
                  <a:srgbClr val="00FF00"/>
                </a:solidFill>
              </a:rPr>
              <a:t>утвердительные</a:t>
            </a:r>
            <a:r>
              <a:rPr lang="ru-RU" sz="1600" b="1" dirty="0" smtClean="0">
                <a:solidFill>
                  <a:schemeClr val="bg1"/>
                </a:solidFill>
              </a:rPr>
              <a:t>, а вывод – </a:t>
            </a:r>
            <a:r>
              <a:rPr lang="ru-RU" sz="1600" b="1" dirty="0" smtClean="0">
                <a:solidFill>
                  <a:srgbClr val="FF66FF"/>
                </a:solidFill>
              </a:rPr>
              <a:t>отрицательное</a:t>
            </a:r>
            <a:r>
              <a:rPr lang="ru-RU" sz="1600" b="1" dirty="0" smtClean="0">
                <a:solidFill>
                  <a:schemeClr val="bg1"/>
                </a:solidFill>
              </a:rPr>
              <a:t>, –  </a:t>
            </a:r>
            <a:r>
              <a:rPr lang="ru-RU" sz="1600" b="1" dirty="0" smtClean="0">
                <a:solidFill>
                  <a:schemeClr val="bg1"/>
                </a:solidFill>
              </a:rPr>
              <a:t>придётся заключить, что обе посылки должны быть в этом случае </a:t>
            </a:r>
            <a:br>
              <a:rPr lang="ru-RU" sz="1600" b="1" dirty="0" smtClean="0">
                <a:solidFill>
                  <a:schemeClr val="bg1"/>
                </a:solidFill>
              </a:rPr>
            </a:br>
            <a:r>
              <a:rPr lang="ru-RU" sz="1600" b="1" dirty="0" smtClean="0">
                <a:solidFill>
                  <a:schemeClr val="bg1"/>
                </a:solidFill>
              </a:rPr>
              <a:t>не просто </a:t>
            </a:r>
            <a:r>
              <a:rPr lang="ru-RU" sz="1600" b="1" dirty="0" smtClean="0">
                <a:solidFill>
                  <a:srgbClr val="00FF00"/>
                </a:solidFill>
              </a:rPr>
              <a:t>утвердительными</a:t>
            </a:r>
            <a:r>
              <a:rPr lang="ru-RU" sz="1600" b="1" dirty="0" smtClean="0">
                <a:solidFill>
                  <a:schemeClr val="bg1"/>
                </a:solidFill>
              </a:rPr>
              <a:t>, а </a:t>
            </a:r>
            <a:r>
              <a:rPr lang="ru-RU" sz="1600" b="1" dirty="0" smtClean="0">
                <a:solidFill>
                  <a:srgbClr val="00FF00"/>
                </a:solidFill>
              </a:rPr>
              <a:t>общеутвердительными </a:t>
            </a:r>
            <a:r>
              <a:rPr lang="ru-RU" sz="1600" b="1" dirty="0" smtClean="0">
                <a:solidFill>
                  <a:schemeClr val="bg1"/>
                </a:solidFill>
              </a:rPr>
              <a:t>суждениями.</a:t>
            </a:r>
          </a:p>
          <a:p>
            <a:pPr marL="342900" lvl="1" indent="-342900" eaLnBrk="1" hangingPunct="1">
              <a:buClr>
                <a:schemeClr val="bg1"/>
              </a:buClr>
              <a:buFont typeface="Arial" pitchFamily="34" charset="0"/>
              <a:buChar char="•"/>
              <a:defRPr/>
            </a:pPr>
            <a:r>
              <a:rPr lang="ru-RU" sz="1600" b="1" dirty="0" smtClean="0">
                <a:solidFill>
                  <a:schemeClr val="bg1"/>
                </a:solidFill>
              </a:rPr>
              <a:t>Вывод в таком случае будет </a:t>
            </a:r>
            <a:r>
              <a:rPr lang="ru-RU" sz="1600" b="1" dirty="0" smtClean="0">
                <a:solidFill>
                  <a:srgbClr val="FF66FF"/>
                </a:solidFill>
              </a:rPr>
              <a:t>частноотрицательным</a:t>
            </a:r>
            <a:r>
              <a:rPr lang="ru-RU" sz="1600" b="1" dirty="0" smtClean="0">
                <a:solidFill>
                  <a:schemeClr val="bg1"/>
                </a:solidFill>
              </a:rPr>
              <a:t> суждением:</a:t>
            </a:r>
            <a:r>
              <a:rPr lang="ru-RU" sz="1600" b="1" dirty="0" smtClean="0">
                <a:solidFill>
                  <a:srgbClr val="00FF00"/>
                </a:solidFill>
              </a:rPr>
              <a:t> </a:t>
            </a:r>
          </a:p>
          <a:p>
            <a:pPr marL="742950" lvl="2" indent="-342900" eaLnBrk="1" hangingPunct="1">
              <a:buClr>
                <a:schemeClr val="bg1"/>
              </a:buClr>
              <a:buFont typeface="Wingdings" pitchFamily="2" charset="2"/>
              <a:buChar char="§"/>
              <a:defRPr/>
            </a:pPr>
            <a:r>
              <a:rPr lang="ru-RU" sz="1600" b="1" dirty="0" smtClean="0">
                <a:solidFill>
                  <a:srgbClr val="FF66FF"/>
                </a:solidFill>
              </a:rPr>
              <a:t>отрицательным</a:t>
            </a:r>
            <a:r>
              <a:rPr lang="ru-RU" sz="1600" b="1" dirty="0" smtClean="0">
                <a:solidFill>
                  <a:schemeClr val="bg1"/>
                </a:solidFill>
              </a:rPr>
              <a:t> – </a:t>
            </a:r>
            <a:r>
              <a:rPr lang="ru-RU" sz="1600" b="1" dirty="0" smtClean="0">
                <a:solidFill>
                  <a:srgbClr val="FFFF00"/>
                </a:solidFill>
              </a:rPr>
              <a:t>по исходному допущению</a:t>
            </a:r>
            <a:r>
              <a:rPr lang="ru-RU" sz="1600" b="1" dirty="0" smtClean="0">
                <a:solidFill>
                  <a:schemeClr val="bg1"/>
                </a:solidFill>
              </a:rPr>
              <a:t>,</a:t>
            </a:r>
          </a:p>
          <a:p>
            <a:pPr marL="742950" lvl="2" indent="-342900" eaLnBrk="1" hangingPunct="1">
              <a:buClr>
                <a:schemeClr val="bg1"/>
              </a:buClr>
              <a:buFont typeface="Wingdings" pitchFamily="2" charset="2"/>
              <a:buChar char="§"/>
              <a:defRPr/>
            </a:pPr>
            <a:r>
              <a:rPr lang="ru-RU" sz="1600" b="1" dirty="0" smtClean="0">
                <a:solidFill>
                  <a:srgbClr val="00FFFF"/>
                </a:solidFill>
              </a:rPr>
              <a:t>частным</a:t>
            </a:r>
            <a:r>
              <a:rPr lang="ru-RU" sz="1600" b="1" dirty="0" smtClean="0">
                <a:solidFill>
                  <a:schemeClr val="bg1"/>
                </a:solidFill>
              </a:rPr>
              <a:t> – потому, что меньший термин, будучи предикатом </a:t>
            </a:r>
            <a:br>
              <a:rPr lang="ru-RU" sz="1600" b="1" dirty="0" smtClean="0">
                <a:solidFill>
                  <a:schemeClr val="bg1"/>
                </a:solidFill>
              </a:rPr>
            </a:br>
            <a:r>
              <a:rPr lang="ru-RU" sz="1600" b="1" dirty="0" smtClean="0">
                <a:solidFill>
                  <a:schemeClr val="bg1"/>
                </a:solidFill>
              </a:rPr>
              <a:t>(субъектом, как установлено, является средний термин) </a:t>
            </a:r>
            <a:br>
              <a:rPr lang="ru-RU" sz="1600" b="1" dirty="0" smtClean="0">
                <a:solidFill>
                  <a:schemeClr val="bg1"/>
                </a:solidFill>
              </a:rPr>
            </a:br>
            <a:r>
              <a:rPr lang="ru-RU" sz="1600" b="1" dirty="0" smtClean="0">
                <a:solidFill>
                  <a:srgbClr val="00FF00"/>
                </a:solidFill>
              </a:rPr>
              <a:t>утвердительной</a:t>
            </a:r>
            <a:r>
              <a:rPr lang="ru-RU" sz="1600" b="1" dirty="0" smtClean="0">
                <a:solidFill>
                  <a:schemeClr val="bg1"/>
                </a:solidFill>
              </a:rPr>
              <a:t> (</a:t>
            </a:r>
            <a:r>
              <a:rPr lang="ru-RU" sz="1600" b="1" dirty="0" smtClean="0">
                <a:solidFill>
                  <a:srgbClr val="FFFF00"/>
                </a:solidFill>
              </a:rPr>
              <a:t>по допущению</a:t>
            </a:r>
            <a:r>
              <a:rPr lang="ru-RU" sz="1600" b="1" dirty="0" smtClean="0">
                <a:solidFill>
                  <a:schemeClr val="bg1"/>
                </a:solidFill>
              </a:rPr>
              <a:t>) меньшей посылки, </a:t>
            </a:r>
            <a:br>
              <a:rPr lang="ru-RU" sz="1600" b="1" dirty="0" smtClean="0">
                <a:solidFill>
                  <a:schemeClr val="bg1"/>
                </a:solidFill>
              </a:rPr>
            </a:br>
            <a:r>
              <a:rPr lang="ru-RU" sz="1600" b="1" dirty="0" smtClean="0">
                <a:solidFill>
                  <a:schemeClr val="bg1"/>
                </a:solidFill>
              </a:rPr>
              <a:t>в посылке не распределён и, стало быть, не распределён и в выводе. </a:t>
            </a:r>
          </a:p>
          <a:p>
            <a:pPr marL="742950" lvl="2" indent="-342900" eaLnBrk="1" hangingPunct="1">
              <a:buClr>
                <a:schemeClr val="bg1"/>
              </a:buClr>
              <a:buFont typeface="Wingdings" pitchFamily="2" charset="2"/>
              <a:buChar char="§"/>
              <a:defRPr/>
            </a:pPr>
            <a:r>
              <a:rPr lang="ru-RU" sz="1600" b="1" dirty="0" smtClean="0">
                <a:solidFill>
                  <a:schemeClr val="bg1"/>
                </a:solidFill>
              </a:rPr>
              <a:t>Суждение, субъект которого не распределён, </a:t>
            </a:r>
            <a:r>
              <a:rPr lang="ru-RU" sz="1600" b="1" dirty="0" smtClean="0">
                <a:solidFill>
                  <a:srgbClr val="00FFFF"/>
                </a:solidFill>
              </a:rPr>
              <a:t>частное</a:t>
            </a:r>
            <a:r>
              <a:rPr lang="ru-RU" sz="1600" b="1" dirty="0" smtClean="0">
                <a:solidFill>
                  <a:schemeClr val="bg1"/>
                </a:solidFill>
              </a:rPr>
              <a:t>. </a:t>
            </a:r>
          </a:p>
          <a:p>
            <a:pPr marL="342900" lvl="1" indent="-342900" eaLnBrk="1" hangingPunct="1">
              <a:buClr>
                <a:schemeClr val="bg1"/>
              </a:buClr>
              <a:buFont typeface="Arial" pitchFamily="34" charset="0"/>
              <a:buChar char="•"/>
              <a:defRPr/>
            </a:pPr>
            <a:r>
              <a:rPr lang="ru-RU" sz="1600" b="1" dirty="0" smtClean="0">
                <a:solidFill>
                  <a:schemeClr val="bg1"/>
                </a:solidFill>
              </a:rPr>
              <a:t>Но каким образом получается </a:t>
            </a:r>
            <a:r>
              <a:rPr lang="ru-RU" sz="1600" b="1" dirty="0" smtClean="0">
                <a:solidFill>
                  <a:srgbClr val="FF66FF"/>
                </a:solidFill>
              </a:rPr>
              <a:t>неправомерный отрицательный вывод</a:t>
            </a:r>
            <a:r>
              <a:rPr lang="ru-RU" sz="1600" b="1" dirty="0" smtClean="0">
                <a:solidFill>
                  <a:schemeClr val="bg1"/>
                </a:solidFill>
              </a:rPr>
              <a:t> из двух </a:t>
            </a:r>
            <a:r>
              <a:rPr lang="ru-RU" sz="1600" b="1" dirty="0" smtClean="0">
                <a:solidFill>
                  <a:srgbClr val="00FF00"/>
                </a:solidFill>
              </a:rPr>
              <a:t>утвердительных</a:t>
            </a:r>
            <a:r>
              <a:rPr lang="ru-RU" sz="1600" b="1" dirty="0" smtClean="0">
                <a:solidFill>
                  <a:schemeClr val="bg1"/>
                </a:solidFill>
              </a:rPr>
              <a:t> посылок? Не по капризу же рассуждающего! Не по капризу, </a:t>
            </a:r>
            <a:r>
              <a:rPr lang="ru-RU" sz="1600" b="1" dirty="0" smtClean="0">
                <a:solidFill>
                  <a:srgbClr val="FF66FF"/>
                </a:solidFill>
              </a:rPr>
              <a:t>по недоразумению</a:t>
            </a:r>
            <a:r>
              <a:rPr lang="ru-RU" sz="1600" b="1" dirty="0" smtClean="0">
                <a:solidFill>
                  <a:schemeClr val="bg1"/>
                </a:solidFill>
              </a:rPr>
              <a:t> – вследствие другой формальной логической ошибки, </a:t>
            </a:r>
            <a:br>
              <a:rPr lang="ru-RU" sz="1600" b="1" dirty="0" smtClean="0">
                <a:solidFill>
                  <a:schemeClr val="bg1"/>
                </a:solidFill>
              </a:rPr>
            </a:br>
            <a:r>
              <a:rPr lang="ru-RU" sz="1600" b="1" dirty="0" smtClean="0">
                <a:solidFill>
                  <a:schemeClr val="bg1"/>
                </a:solidFill>
              </a:rPr>
              <a:t>но не в силлогистике, а в </a:t>
            </a:r>
            <a:r>
              <a:rPr lang="ru-RU" sz="1600" b="1" dirty="0" smtClean="0">
                <a:solidFill>
                  <a:srgbClr val="00FFFF"/>
                </a:solidFill>
              </a:rPr>
              <a:t>умозаключении субконтрарности</a:t>
            </a:r>
            <a:r>
              <a:rPr lang="ru-RU" sz="1600" b="1" dirty="0" smtClean="0">
                <a:solidFill>
                  <a:schemeClr val="bg1"/>
                </a:solidFill>
              </a:rPr>
              <a:t>. </a:t>
            </a:r>
          </a:p>
          <a:p>
            <a:endParaRPr lang="ru-RU" sz="1600" b="1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uiExpand="1" build="p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3600"/>
            <a:ext cx="9144000" cy="1143000"/>
          </a:xfrm>
          <a:noFill/>
        </p:spPr>
        <p:txBody>
          <a:bodyPr lIns="36000" rIns="36000"/>
          <a:lstStyle/>
          <a:p>
            <a:pPr lvl="1" eaLnBrk="1" hangingPunct="1"/>
            <a:r>
              <a:rPr lang="ru-RU" sz="3200" b="1" dirty="0" smtClean="0">
                <a:solidFill>
                  <a:schemeClr val="bg1"/>
                </a:solidFill>
                <a:cs typeface="Arial" charset="0"/>
              </a:rPr>
              <a:t>«Не следует» </a:t>
            </a:r>
            <a:r>
              <a:rPr lang="ru-RU" sz="3200" b="1" dirty="0" smtClean="0">
                <a:solidFill>
                  <a:schemeClr val="bg1"/>
                </a:solidFill>
              </a:rPr>
              <a:t/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Ошибка неправомерного отрицательного вывода</a:t>
            </a:r>
            <a:endParaRPr lang="ru-RU" sz="2800" b="1" spc="-10" dirty="0" smtClean="0">
              <a:solidFill>
                <a:schemeClr val="bg1"/>
              </a:solidFill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864000" y="1512000"/>
            <a:ext cx="7416000" cy="900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dirty="0" smtClean="0">
                <a:solidFill>
                  <a:srgbClr val="FFFF00"/>
                </a:solidFill>
              </a:rPr>
              <a:t>Ошибка неправомерного отрицательного вывода</a:t>
            </a:r>
            <a:r>
              <a:rPr lang="ru-RU" dirty="0" smtClean="0"/>
              <a:t> – 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 формальная логическая ошибка в силлогистике, заключающаяся в получении </a:t>
            </a:r>
            <a:r>
              <a:rPr lang="ru-RU" sz="1600" dirty="0" smtClean="0">
                <a:solidFill>
                  <a:srgbClr val="FF66FF"/>
                </a:solidFill>
              </a:rPr>
              <a:t>отрицательного</a:t>
            </a:r>
            <a:r>
              <a:rPr lang="ru-RU" sz="1600" dirty="0" smtClean="0"/>
              <a:t> вывода из двух </a:t>
            </a:r>
            <a:r>
              <a:rPr lang="ru-RU" sz="1600" dirty="0" smtClean="0">
                <a:solidFill>
                  <a:srgbClr val="00FF00"/>
                </a:solidFill>
              </a:rPr>
              <a:t>утвердительных</a:t>
            </a:r>
            <a:r>
              <a:rPr lang="ru-RU" sz="1600" dirty="0" smtClean="0"/>
              <a:t> посылок. </a:t>
            </a:r>
            <a:endParaRPr lang="ru-RU" sz="1600" dirty="0">
              <a:solidFill>
                <a:srgbClr val="00FF00"/>
              </a:solidFill>
            </a:endParaRPr>
          </a:p>
        </p:txBody>
      </p:sp>
      <p:sp>
        <p:nvSpPr>
          <p:cNvPr id="9" name="Содержимое 2"/>
          <p:cNvSpPr>
            <a:spLocks noGrp="1"/>
          </p:cNvSpPr>
          <p:nvPr>
            <p:ph idx="1"/>
          </p:nvPr>
        </p:nvSpPr>
        <p:spPr>
          <a:xfrm>
            <a:off x="252000" y="2520000"/>
            <a:ext cx="8568000" cy="4248000"/>
          </a:xfrm>
        </p:spPr>
        <p:txBody>
          <a:bodyPr/>
          <a:lstStyle/>
          <a:p>
            <a:r>
              <a:rPr lang="ru-RU" sz="1600" b="1" dirty="0" smtClean="0">
                <a:solidFill>
                  <a:schemeClr val="bg1"/>
                </a:solidFill>
              </a:rPr>
              <a:t> </a:t>
            </a:r>
          </a:p>
          <a:p>
            <a:endParaRPr lang="ru-RU" sz="1600" b="1" dirty="0" smtClean="0">
              <a:solidFill>
                <a:schemeClr val="bg1"/>
              </a:solidFill>
            </a:endParaRPr>
          </a:p>
        </p:txBody>
      </p:sp>
      <p:sp>
        <p:nvSpPr>
          <p:cNvPr id="6" name="Содержимое 2"/>
          <p:cNvSpPr txBox="1">
            <a:spLocks/>
          </p:cNvSpPr>
          <p:nvPr/>
        </p:nvSpPr>
        <p:spPr bwMode="auto">
          <a:xfrm>
            <a:off x="252000" y="2520000"/>
            <a:ext cx="85680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</a:rPr>
              <a:t>Правильным выводом из силлогизма четвёртой фигуры с двумя 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+mn-lt"/>
              </a:rPr>
              <a:t>общеутвердительными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</a:rPr>
              <a:t> посылками был бы 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+mn-lt"/>
              </a:rPr>
              <a:t>частноутвердительный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</a:rPr>
              <a:t> вывод </a:t>
            </a:r>
            <a:b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</a:rPr>
              <a:t>по</a:t>
            </a:r>
            <a:r>
              <a:rPr kumimoji="0" lang="ru-RU" sz="1600" b="1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</a:rPr>
              <a:t> 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</a:rPr>
              <a:t>модусу </a:t>
            </a: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n-lt"/>
              </a:rPr>
              <a:t>Bramantip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ru-RU" sz="16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</a:endParaRPr>
          </a:p>
          <a:p>
            <a:pPr marL="342900" lvl="1" indent="-342900" algn="l">
              <a:spcBef>
                <a:spcPct val="20000"/>
              </a:spcBef>
              <a:buClr>
                <a:schemeClr val="bg1"/>
              </a:buClr>
              <a:buFont typeface="Arial" pitchFamily="34" charset="0"/>
              <a:buChar char="•"/>
              <a:defRPr/>
            </a:pP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</a:rPr>
              <a:t>Ч</a:t>
            </a:r>
            <a:r>
              <a:rPr kumimoji="0" lang="ru-RU" sz="1600" b="1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</a:rPr>
              <a:t>астное суждение конвенционально – по умолчанию – считается </a:t>
            </a:r>
            <a:r>
              <a:rPr kumimoji="0" lang="ru-RU" sz="1600" b="1" i="0" u="none" strike="noStrike" kern="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</a:rPr>
              <a:t>неопределённым частным суждением</a:t>
            </a:r>
            <a:r>
              <a:rPr kumimoji="0" lang="ru-RU" sz="1600" b="1" i="0" u="none" strike="noStrike" kern="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</a:rPr>
              <a:t>:</a:t>
            </a:r>
            <a:r>
              <a:rPr kumimoji="0" lang="ru-RU" sz="1600" b="1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</a:rPr>
              <a:t> </a:t>
            </a:r>
            <a:r>
              <a:rPr kumimoji="0" lang="ru-RU" sz="1600" b="1" i="0" u="none" strike="noStrike" kern="0" cap="none" spc="0" normalizeH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n-lt"/>
              </a:rPr>
              <a:t>по</a:t>
            </a:r>
            <a:r>
              <a:rPr lang="ru-RU" sz="1600" dirty="0" smtClean="0">
                <a:solidFill>
                  <a:srgbClr val="00FFFF"/>
                </a:solidFill>
              </a:rPr>
              <a:t> крайней мере некоторые, </a:t>
            </a:r>
            <a:br>
              <a:rPr lang="ru-RU" sz="1600" dirty="0" smtClean="0">
                <a:solidFill>
                  <a:srgbClr val="00FFFF"/>
                </a:solidFill>
              </a:rPr>
            </a:br>
            <a:r>
              <a:rPr lang="ru-RU" sz="1600" dirty="0" smtClean="0">
                <a:solidFill>
                  <a:srgbClr val="00FFFF"/>
                </a:solidFill>
              </a:rPr>
              <a:t>но, может быть, и все</a:t>
            </a:r>
            <a:r>
              <a:rPr lang="ru-RU" sz="1600" dirty="0" smtClean="0">
                <a:solidFill>
                  <a:schemeClr val="accent3"/>
                </a:solidFill>
              </a:rPr>
              <a:t> </a:t>
            </a:r>
            <a:r>
              <a:rPr lang="en-US" sz="1600" dirty="0" smtClean="0">
                <a:solidFill>
                  <a:srgbClr val="FFC000"/>
                </a:solidFill>
              </a:rPr>
              <a:t>S</a:t>
            </a:r>
            <a:r>
              <a:rPr lang="ru-RU" sz="1600" dirty="0" smtClean="0">
                <a:solidFill>
                  <a:srgbClr val="FFC000"/>
                </a:solidFill>
              </a:rPr>
              <a:t> суть (не суть) </a:t>
            </a:r>
            <a:r>
              <a:rPr lang="en-US" sz="1600" dirty="0" smtClean="0">
                <a:solidFill>
                  <a:srgbClr val="FFC000"/>
                </a:solidFill>
              </a:rPr>
              <a:t>P</a:t>
            </a:r>
            <a:r>
              <a:rPr lang="ru-RU" sz="1600" dirty="0"/>
              <a:t>.</a:t>
            </a:r>
            <a:r>
              <a:rPr lang="ru-RU" sz="1600" dirty="0" smtClean="0">
                <a:solidFill>
                  <a:srgbClr val="00FFFF"/>
                </a:solidFill>
              </a:rPr>
              <a:t> </a:t>
            </a:r>
            <a:r>
              <a:rPr lang="ru-RU" sz="1600" dirty="0" smtClean="0">
                <a:solidFill>
                  <a:schemeClr val="accent3"/>
                </a:solidFill>
              </a:rPr>
              <a:t>Однако оно может пониматься </a:t>
            </a:r>
            <a:br>
              <a:rPr lang="ru-RU" sz="1600" dirty="0" smtClean="0">
                <a:solidFill>
                  <a:schemeClr val="accent3"/>
                </a:solidFill>
              </a:rPr>
            </a:br>
            <a:r>
              <a:rPr lang="ru-RU" sz="1600" dirty="0" smtClean="0">
                <a:solidFill>
                  <a:schemeClr val="accent3"/>
                </a:solidFill>
              </a:rPr>
              <a:t>и как </a:t>
            </a:r>
            <a:r>
              <a:rPr lang="ru-RU" sz="1600" dirty="0" smtClean="0">
                <a:solidFill>
                  <a:srgbClr val="FFFF00"/>
                </a:solidFill>
              </a:rPr>
              <a:t>определённое частное суждение</a:t>
            </a:r>
            <a:r>
              <a:rPr lang="ru-RU" sz="1600" dirty="0" smtClean="0"/>
              <a:t>:</a:t>
            </a:r>
            <a:r>
              <a:rPr lang="ru-RU" sz="1600" dirty="0" smtClean="0">
                <a:solidFill>
                  <a:srgbClr val="00FFFF"/>
                </a:solidFill>
              </a:rPr>
              <a:t> только некоторые</a:t>
            </a:r>
            <a:r>
              <a:rPr lang="ru-RU" sz="1600" dirty="0" smtClean="0"/>
              <a:t>,</a:t>
            </a:r>
            <a:r>
              <a:rPr lang="ru-RU" sz="1600" dirty="0" smtClean="0">
                <a:solidFill>
                  <a:srgbClr val="00FFFF"/>
                </a:solidFill>
              </a:rPr>
              <a:t> </a:t>
            </a:r>
            <a:r>
              <a:rPr lang="ru-RU" sz="1600" dirty="0" smtClean="0"/>
              <a:t>т. е.</a:t>
            </a:r>
            <a:r>
              <a:rPr lang="ru-RU" sz="1600" dirty="0" smtClean="0">
                <a:solidFill>
                  <a:srgbClr val="00FFFF"/>
                </a:solidFill>
              </a:rPr>
              <a:t> не все</a:t>
            </a:r>
            <a:r>
              <a:rPr lang="ru-RU" sz="1600" dirty="0" smtClean="0">
                <a:solidFill>
                  <a:schemeClr val="accent3"/>
                </a:solidFill>
              </a:rPr>
              <a:t> </a:t>
            </a:r>
            <a:br>
              <a:rPr lang="ru-RU" sz="1600" dirty="0" smtClean="0">
                <a:solidFill>
                  <a:schemeClr val="accent3"/>
                </a:solidFill>
              </a:rPr>
            </a:br>
            <a:r>
              <a:rPr lang="en-US" sz="1600" dirty="0" smtClean="0">
                <a:solidFill>
                  <a:srgbClr val="FFC000"/>
                </a:solidFill>
              </a:rPr>
              <a:t>S</a:t>
            </a:r>
            <a:r>
              <a:rPr lang="ru-RU" sz="1600" dirty="0" smtClean="0">
                <a:solidFill>
                  <a:srgbClr val="FFC000"/>
                </a:solidFill>
              </a:rPr>
              <a:t> суть (не суть) </a:t>
            </a:r>
            <a:r>
              <a:rPr lang="en-US" sz="1600" dirty="0" smtClean="0">
                <a:solidFill>
                  <a:srgbClr val="FFC000"/>
                </a:solidFill>
              </a:rPr>
              <a:t>P</a:t>
            </a:r>
            <a:r>
              <a:rPr lang="ru-RU" sz="1600" dirty="0" smtClean="0"/>
              <a:t>. П</a:t>
            </a:r>
            <a:r>
              <a:rPr lang="ru-RU" sz="1600" dirty="0" smtClean="0">
                <a:solidFill>
                  <a:schemeClr val="accent3"/>
                </a:solidFill>
              </a:rPr>
              <a:t>оследнее логически равнозначно частному суждению противоположного качества: </a:t>
            </a:r>
            <a:r>
              <a:rPr lang="ru-RU" sz="1600" kern="0" dirty="0" smtClean="0">
                <a:solidFill>
                  <a:srgbClr val="00FFFF"/>
                </a:solidFill>
              </a:rPr>
              <a:t>по</a:t>
            </a:r>
            <a:r>
              <a:rPr lang="ru-RU" sz="1600" dirty="0" smtClean="0">
                <a:solidFill>
                  <a:srgbClr val="00FFFF"/>
                </a:solidFill>
              </a:rPr>
              <a:t> крайней мере некоторые, но может быть, </a:t>
            </a:r>
            <a:br>
              <a:rPr lang="ru-RU" sz="1600" dirty="0" smtClean="0">
                <a:solidFill>
                  <a:srgbClr val="00FFFF"/>
                </a:solidFill>
              </a:rPr>
            </a:br>
            <a:r>
              <a:rPr lang="ru-RU" sz="1600" dirty="0" smtClean="0">
                <a:solidFill>
                  <a:srgbClr val="00FFFF"/>
                </a:solidFill>
              </a:rPr>
              <a:t>и все</a:t>
            </a:r>
            <a:r>
              <a:rPr lang="ru-RU" sz="1600" dirty="0" smtClean="0">
                <a:solidFill>
                  <a:schemeClr val="accent3"/>
                </a:solidFill>
              </a:rPr>
              <a:t> </a:t>
            </a:r>
            <a:r>
              <a:rPr lang="en-US" sz="1600" dirty="0" smtClean="0">
                <a:solidFill>
                  <a:srgbClr val="FFC000"/>
                </a:solidFill>
              </a:rPr>
              <a:t>S </a:t>
            </a:r>
            <a:r>
              <a:rPr lang="ru-RU" sz="1600" dirty="0" smtClean="0">
                <a:solidFill>
                  <a:srgbClr val="FFC000"/>
                </a:solidFill>
              </a:rPr>
              <a:t>не суть (суть) </a:t>
            </a:r>
            <a:r>
              <a:rPr lang="en-US" sz="1600" dirty="0" smtClean="0">
                <a:solidFill>
                  <a:srgbClr val="FFC000"/>
                </a:solidFill>
              </a:rPr>
              <a:t>P</a:t>
            </a:r>
            <a:r>
              <a:rPr lang="ru-RU" sz="1600" dirty="0" smtClean="0"/>
              <a:t>.</a:t>
            </a:r>
          </a:p>
          <a:p>
            <a:pPr marL="342900" lvl="1" indent="-342900" algn="l">
              <a:spcBef>
                <a:spcPct val="20000"/>
              </a:spcBef>
              <a:buClr>
                <a:schemeClr val="bg1"/>
              </a:buClr>
              <a:buFont typeface="Arial" pitchFamily="34" charset="0"/>
              <a:buChar char="•"/>
              <a:defRPr/>
            </a:pP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</a:rPr>
              <a:t>Именно во избежание двусмысленности и возможных недоразумений, собственно, и рекомендуется выражать свою</a:t>
            </a:r>
            <a:r>
              <a:rPr kumimoji="0" lang="ru-RU" sz="1600" b="1" i="0" u="none" strike="noStrike" kern="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</a:rPr>
              <a:t> мысль не в форме </a:t>
            </a:r>
            <a:r>
              <a:rPr kumimoji="0" lang="ru-RU" sz="1600" b="1" i="0" u="none" strike="noStrike" kern="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</a:rPr>
              <a:t>определённого частного суждения</a:t>
            </a:r>
            <a:r>
              <a:rPr kumimoji="0" lang="ru-RU" sz="1600" b="1" i="0" u="none" strike="noStrike" kern="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</a:rPr>
              <a:t>, а использовать </a:t>
            </a:r>
            <a:r>
              <a:rPr kumimoji="0" lang="ru-RU" sz="1600" b="1" i="0" u="none" strike="noStrike" kern="0" cap="none" spc="0" normalizeH="0" noProof="0" dirty="0" smtClean="0">
                <a:ln>
                  <a:noFill/>
                </a:ln>
                <a:solidFill>
                  <a:srgbClr val="FF66FF"/>
                </a:solidFill>
                <a:effectLst/>
                <a:uLnTx/>
                <a:uFillTx/>
                <a:latin typeface="+mn-lt"/>
              </a:rPr>
              <a:t>противоположное</a:t>
            </a:r>
            <a:r>
              <a:rPr kumimoji="0" lang="ru-RU" sz="1600" b="1" i="0" u="none" strike="noStrike" kern="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</a:rPr>
              <a:t> </a:t>
            </a:r>
            <a:br>
              <a:rPr kumimoji="0" lang="ru-RU" sz="1600" b="1" i="0" u="none" strike="noStrike" kern="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</a:rPr>
            </a:br>
            <a:r>
              <a:rPr kumimoji="0" lang="ru-RU" sz="1600" b="1" i="0" u="none" strike="noStrike" kern="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</a:rPr>
              <a:t>по качеству </a:t>
            </a:r>
            <a:r>
              <a:rPr kumimoji="0" lang="ru-RU" sz="1600" b="1" i="0" u="none" strike="noStrike" kern="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</a:rPr>
              <a:t>неопределённое частное суждение</a:t>
            </a:r>
            <a:r>
              <a:rPr kumimoji="0" lang="ru-RU" sz="1600" b="1" i="0" u="none" strike="noStrike" kern="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</a:rPr>
              <a:t> – с тем чтобы кванторный оператор </a:t>
            </a:r>
            <a:r>
              <a:rPr kumimoji="0" lang="ru-RU" sz="1600" b="1" i="0" u="none" strike="noStrike" kern="0" cap="none" spc="0" normalizeH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n-lt"/>
              </a:rPr>
              <a:t>«некоторые</a:t>
            </a:r>
            <a:r>
              <a:rPr lang="ru-RU" sz="1600" kern="0" dirty="0" smtClean="0">
                <a:solidFill>
                  <a:srgbClr val="00FFFF"/>
                </a:solidFill>
                <a:latin typeface="+mn-lt"/>
              </a:rPr>
              <a:t>»</a:t>
            </a:r>
            <a:r>
              <a:rPr kumimoji="0" lang="ru-RU" sz="1600" b="1" i="0" u="none" strike="noStrike" kern="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</a:rPr>
              <a:t> </a:t>
            </a:r>
            <a:r>
              <a:rPr lang="ru-RU" sz="1600" kern="0" dirty="0" smtClean="0"/>
              <a:t>можно было трактовать </a:t>
            </a:r>
            <a:r>
              <a:rPr lang="ru-RU" sz="1600" kern="0" dirty="0" smtClean="0">
                <a:solidFill>
                  <a:srgbClr val="00FF00"/>
                </a:solidFill>
              </a:rPr>
              <a:t>однозначно</a:t>
            </a:r>
            <a:r>
              <a:rPr lang="ru-RU" sz="1600" kern="0" dirty="0" smtClean="0"/>
              <a:t> (по умолчанию) как </a:t>
            </a:r>
            <a:r>
              <a:rPr lang="ru-RU" sz="1600" kern="0" dirty="0" smtClean="0">
                <a:solidFill>
                  <a:srgbClr val="00FFFF"/>
                </a:solidFill>
              </a:rPr>
              <a:t>«по</a:t>
            </a:r>
            <a:r>
              <a:rPr lang="ru-RU" sz="1600" dirty="0" smtClean="0">
                <a:solidFill>
                  <a:srgbClr val="00FFFF"/>
                </a:solidFill>
              </a:rPr>
              <a:t> крайней мере некоторые, но, может быть, и все»</a:t>
            </a:r>
            <a:r>
              <a:rPr lang="ru-RU" sz="1600" dirty="0" smtClean="0"/>
              <a:t>.</a:t>
            </a:r>
            <a:r>
              <a:rPr kumimoji="0" lang="ru-RU" sz="1600" b="1" i="0" u="none" strike="noStrike" kern="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</a:rPr>
              <a:t> </a:t>
            </a:r>
            <a:endParaRPr kumimoji="0" lang="ru-RU" sz="1600" b="1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AutoShape 4"/>
          <p:cNvSpPr>
            <a:spLocks noChangeArrowheads="1"/>
          </p:cNvSpPr>
          <p:nvPr/>
        </p:nvSpPr>
        <p:spPr bwMode="auto">
          <a:xfrm>
            <a:off x="6084000" y="6156000"/>
            <a:ext cx="1476000" cy="432000"/>
          </a:xfrm>
          <a:prstGeom prst="rightArrow">
            <a:avLst>
              <a:gd name="adj1" fmla="val 50000"/>
              <a:gd name="adj2" fmla="val 61921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36000" anchor="ctr" anchorCtr="1"/>
          <a:lstStyle/>
          <a:p>
            <a:pPr algn="ctr"/>
            <a:r>
              <a:rPr lang="ru-RU" sz="1400" dirty="0" smtClean="0">
                <a:solidFill>
                  <a:srgbClr val="FF0000"/>
                </a:solidFill>
              </a:rPr>
              <a:t>не суть</a:t>
            </a:r>
            <a:endParaRPr lang="ru-RU" sz="1400" dirty="0">
              <a:solidFill>
                <a:srgbClr val="FF0000"/>
              </a:solidFill>
            </a:endParaRPr>
          </a:p>
        </p:txBody>
      </p:sp>
      <p:sp>
        <p:nvSpPr>
          <p:cNvPr id="447492" name="AutoShape 4"/>
          <p:cNvSpPr>
            <a:spLocks noChangeArrowheads="1"/>
          </p:cNvSpPr>
          <p:nvPr/>
        </p:nvSpPr>
        <p:spPr bwMode="auto">
          <a:xfrm>
            <a:off x="6084000" y="4932000"/>
            <a:ext cx="1476000" cy="432000"/>
          </a:xfrm>
          <a:prstGeom prst="rightArrow">
            <a:avLst>
              <a:gd name="adj1" fmla="val 50000"/>
              <a:gd name="adj2" fmla="val 61921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36000" anchor="ctr" anchorCtr="1"/>
          <a:lstStyle/>
          <a:p>
            <a:pPr algn="ctr"/>
            <a:r>
              <a:rPr lang="ru-RU" sz="1400" dirty="0" smtClean="0">
                <a:solidFill>
                  <a:srgbClr val="0000FF"/>
                </a:solidFill>
              </a:rPr>
              <a:t>суть</a:t>
            </a:r>
            <a:endParaRPr lang="ru-RU" sz="1400" dirty="0">
              <a:solidFill>
                <a:srgbClr val="0000FF"/>
              </a:solidFill>
            </a:endParaRPr>
          </a:p>
        </p:txBody>
      </p:sp>
      <p:sp>
        <p:nvSpPr>
          <p:cNvPr id="447490" name="AutoShape 2"/>
          <p:cNvSpPr>
            <a:spLocks noChangeArrowheads="1"/>
          </p:cNvSpPr>
          <p:nvPr/>
        </p:nvSpPr>
        <p:spPr bwMode="auto">
          <a:xfrm>
            <a:off x="6084000" y="3708000"/>
            <a:ext cx="1476000" cy="432000"/>
          </a:xfrm>
          <a:prstGeom prst="rightArrow">
            <a:avLst>
              <a:gd name="adj1" fmla="val 50000"/>
              <a:gd name="adj2" fmla="val 61920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36000" anchor="ctr" anchorCtr="1"/>
          <a:lstStyle/>
          <a:p>
            <a:pPr algn="ctr"/>
            <a:r>
              <a:rPr lang="ru-RU" sz="1400" dirty="0" smtClean="0">
                <a:solidFill>
                  <a:srgbClr val="0000FF"/>
                </a:solidFill>
              </a:rPr>
              <a:t>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47493" name="Rectangle 5"/>
          <p:cNvSpPr>
            <a:spLocks noChangeArrowheads="1"/>
          </p:cNvSpPr>
          <p:nvPr/>
        </p:nvSpPr>
        <p:spPr bwMode="auto">
          <a:xfrm rot="-1320000">
            <a:off x="5976000" y="3348000"/>
            <a:ext cx="1728000" cy="216000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400" dirty="0" smtClean="0">
                <a:solidFill>
                  <a:schemeClr val="accent1"/>
                </a:solidFill>
              </a:rPr>
              <a:t>есть</a:t>
            </a:r>
            <a:endParaRPr lang="ru-RU" sz="1400" dirty="0">
              <a:solidFill>
                <a:schemeClr val="accent1"/>
              </a:solidFill>
            </a:endParaRPr>
          </a:p>
        </p:txBody>
      </p:sp>
      <p:sp>
        <p:nvSpPr>
          <p:cNvPr id="447495" name="Oval 7"/>
          <p:cNvSpPr>
            <a:spLocks noChangeAspect="1" noChangeArrowheads="1"/>
          </p:cNvSpPr>
          <p:nvPr/>
        </p:nvSpPr>
        <p:spPr bwMode="auto">
          <a:xfrm>
            <a:off x="5256000" y="4716000"/>
            <a:ext cx="864000" cy="864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90000"/>
              </a:lnSpc>
            </a:pPr>
            <a:r>
              <a:rPr lang="ru-RU" sz="1200" spc="-30" dirty="0" smtClean="0">
                <a:solidFill>
                  <a:srgbClr val="0000FF"/>
                </a:solidFill>
              </a:rPr>
              <a:t>некоторые</a:t>
            </a:r>
            <a:br>
              <a:rPr lang="ru-RU" sz="1200" spc="-30" dirty="0" smtClean="0">
                <a:solidFill>
                  <a:srgbClr val="0000FF"/>
                </a:solidFill>
              </a:rPr>
            </a:br>
            <a:r>
              <a:rPr lang="ru-RU" sz="1400" spc="-90" dirty="0" smtClean="0">
                <a:solidFill>
                  <a:srgbClr val="0000FF"/>
                </a:solidFill>
              </a:rPr>
              <a:t>смертные</a:t>
            </a:r>
            <a:endParaRPr lang="ru-RU" sz="1400" spc="-90" dirty="0">
              <a:solidFill>
                <a:srgbClr val="0000FF"/>
              </a:solidFill>
            </a:endParaRPr>
          </a:p>
        </p:txBody>
      </p:sp>
      <p:sp>
        <p:nvSpPr>
          <p:cNvPr id="447496" name="Oval 8"/>
          <p:cNvSpPr>
            <a:spLocks noChangeAspect="1" noChangeArrowheads="1"/>
          </p:cNvSpPr>
          <p:nvPr/>
        </p:nvSpPr>
        <p:spPr bwMode="auto">
          <a:xfrm>
            <a:off x="7560000" y="4716000"/>
            <a:ext cx="864000" cy="864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1600" dirty="0" smtClean="0">
                <a:solidFill>
                  <a:srgbClr val="0000FF"/>
                </a:solidFill>
              </a:rPr>
              <a:t>греки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47497" name="Rectangle 9"/>
          <p:cNvSpPr>
            <a:spLocks noChangeArrowheads="1"/>
          </p:cNvSpPr>
          <p:nvPr/>
        </p:nvSpPr>
        <p:spPr bwMode="auto">
          <a:xfrm>
            <a:off x="5256000" y="4428000"/>
            <a:ext cx="3168000" cy="216000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0" anchor="b" anchorCtr="0"/>
          <a:lstStyle/>
          <a:p>
            <a:pPr algn="ctr"/>
            <a:r>
              <a:rPr lang="ru-RU" sz="1400" dirty="0">
                <a:solidFill>
                  <a:srgbClr val="0000FF"/>
                </a:solidFill>
              </a:rPr>
              <a:t>Следовательно</a:t>
            </a:r>
            <a:r>
              <a:rPr lang="ru-RU" dirty="0">
                <a:solidFill>
                  <a:srgbClr val="0000FF"/>
                </a:solidFill>
              </a:rPr>
              <a:t>,</a:t>
            </a:r>
          </a:p>
        </p:txBody>
      </p:sp>
      <p:sp>
        <p:nvSpPr>
          <p:cNvPr id="447498" name="Rectangle 10"/>
          <p:cNvSpPr>
            <a:spLocks noChangeArrowheads="1"/>
          </p:cNvSpPr>
          <p:nvPr/>
        </p:nvSpPr>
        <p:spPr bwMode="auto">
          <a:xfrm rot="20280000">
            <a:off x="5976000" y="3348000"/>
            <a:ext cx="1728000" cy="216000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400" dirty="0" smtClean="0">
                <a:solidFill>
                  <a:srgbClr val="0000FF"/>
                </a:solidFill>
              </a:rPr>
              <a:t>средний </a:t>
            </a:r>
            <a:r>
              <a:rPr lang="ru-RU" sz="1400" dirty="0">
                <a:solidFill>
                  <a:srgbClr val="0000FF"/>
                </a:solidFill>
              </a:rPr>
              <a:t>термин</a:t>
            </a:r>
          </a:p>
        </p:txBody>
      </p:sp>
      <p:sp>
        <p:nvSpPr>
          <p:cNvPr id="447501" name="Oval 13"/>
          <p:cNvSpPr>
            <a:spLocks noChangeAspect="1" noChangeArrowheads="1"/>
          </p:cNvSpPr>
          <p:nvPr/>
        </p:nvSpPr>
        <p:spPr bwMode="auto">
          <a:xfrm>
            <a:off x="7560000" y="2556000"/>
            <a:ext cx="864001" cy="864000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600" dirty="0" smtClean="0">
                <a:solidFill>
                  <a:srgbClr val="0000FF"/>
                </a:solidFill>
              </a:rPr>
              <a:t>человек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47503" name="Oval 15"/>
          <p:cNvSpPr>
            <a:spLocks noChangeAspect="1" noChangeArrowheads="1"/>
          </p:cNvSpPr>
          <p:nvPr/>
        </p:nvSpPr>
        <p:spPr bwMode="auto">
          <a:xfrm>
            <a:off x="7560000" y="3492000"/>
            <a:ext cx="864000" cy="863999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90000"/>
              </a:lnSpc>
            </a:pPr>
            <a:r>
              <a:rPr lang="ru-RU" sz="1400" spc="-60" dirty="0" smtClean="0">
                <a:solidFill>
                  <a:srgbClr val="0000FF"/>
                </a:solidFill>
              </a:rPr>
              <a:t>смертный</a:t>
            </a:r>
            <a:endParaRPr lang="ru-RU" sz="1400" spc="-60" dirty="0">
              <a:solidFill>
                <a:srgbClr val="0000FF"/>
              </a:solidFill>
            </a:endParaRPr>
          </a:p>
        </p:txBody>
      </p:sp>
      <p:sp>
        <p:nvSpPr>
          <p:cNvPr id="447502" name="Oval 14"/>
          <p:cNvSpPr>
            <a:spLocks noChangeAspect="1" noChangeArrowheads="1"/>
          </p:cNvSpPr>
          <p:nvPr/>
        </p:nvSpPr>
        <p:spPr bwMode="auto">
          <a:xfrm>
            <a:off x="5256000" y="3492000"/>
            <a:ext cx="864001" cy="864000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90000"/>
              </a:lnSpc>
            </a:pPr>
            <a:r>
              <a:rPr lang="ru-RU" sz="1400" dirty="0" smtClean="0">
                <a:solidFill>
                  <a:srgbClr val="0000FF"/>
                </a:solidFill>
              </a:rPr>
              <a:t>Всякий</a:t>
            </a:r>
            <a:r>
              <a:rPr lang="ru-RU" dirty="0" smtClean="0">
                <a:solidFill>
                  <a:srgbClr val="0000FF"/>
                </a:solidFill>
              </a:rPr>
              <a:t/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1600" spc="-20" dirty="0" smtClean="0">
                <a:solidFill>
                  <a:srgbClr val="0000FF"/>
                </a:solidFill>
              </a:rPr>
              <a:t>человек</a:t>
            </a:r>
            <a:endParaRPr lang="ru-RU" spc="-20" dirty="0">
              <a:solidFill>
                <a:srgbClr val="0000FF"/>
              </a:solidFill>
            </a:endParaRPr>
          </a:p>
        </p:txBody>
      </p:sp>
      <p:sp>
        <p:nvSpPr>
          <p:cNvPr id="20" name="Rectangle 9"/>
          <p:cNvSpPr>
            <a:spLocks noChangeArrowheads="1"/>
          </p:cNvSpPr>
          <p:nvPr/>
        </p:nvSpPr>
        <p:spPr bwMode="auto">
          <a:xfrm>
            <a:off x="5688000" y="5652000"/>
            <a:ext cx="2304000" cy="216000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36000" anchor="ctr" anchorCtr="1"/>
          <a:lstStyle/>
          <a:p>
            <a:pPr algn="ctr"/>
            <a:r>
              <a:rPr lang="ru-RU" sz="1400" dirty="0" smtClean="0">
                <a:solidFill>
                  <a:srgbClr val="FF0000"/>
                </a:solidFill>
              </a:rPr>
              <a:t>Не следует, что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2" name="Oval 8"/>
          <p:cNvSpPr>
            <a:spLocks noChangeAspect="1" noChangeArrowheads="1"/>
          </p:cNvSpPr>
          <p:nvPr/>
        </p:nvSpPr>
        <p:spPr bwMode="auto">
          <a:xfrm>
            <a:off x="7560000" y="5940000"/>
            <a:ext cx="864000" cy="864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1600" dirty="0" smtClean="0">
                <a:solidFill>
                  <a:srgbClr val="0000FF"/>
                </a:solidFill>
              </a:rPr>
              <a:t>греки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26" name="Rectangle 16"/>
          <p:cNvSpPr txBox="1">
            <a:spLocks noChangeArrowheads="1"/>
          </p:cNvSpPr>
          <p:nvPr/>
        </p:nvSpPr>
        <p:spPr bwMode="auto">
          <a:xfrm>
            <a:off x="720000" y="2484000"/>
            <a:ext cx="3744000" cy="14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0"/>
          <a:lstStyle/>
          <a:p>
            <a:pPr marL="342000" indent="-252000" algn="l">
              <a:spcBef>
                <a:spcPts val="384"/>
              </a:spcBef>
              <a:buClr>
                <a:schemeClr val="bg1"/>
              </a:buClr>
              <a:buFontTx/>
              <a:buChar char="•"/>
              <a:defRPr/>
            </a:pPr>
            <a:r>
              <a:rPr lang="ru-RU" sz="1600" b="1" kern="0" dirty="0" smtClean="0">
                <a:latin typeface="+mn-lt"/>
              </a:rPr>
              <a:t>Вид умозаключения</a:t>
            </a:r>
            <a:r>
              <a:rPr lang="en-US" sz="1600" b="1" kern="0" dirty="0" smtClean="0">
                <a:latin typeface="+mn-lt"/>
              </a:rPr>
              <a:t>:</a:t>
            </a:r>
            <a:r>
              <a:rPr lang="ru-RU" sz="1600" kern="0" dirty="0" smtClean="0">
                <a:latin typeface="+mn-lt"/>
              </a:rPr>
              <a:t> </a:t>
            </a:r>
            <a:r>
              <a:rPr lang="ru-RU" sz="1600" b="1" kern="0" dirty="0" smtClean="0">
                <a:solidFill>
                  <a:srgbClr val="00FFFF"/>
                </a:solidFill>
                <a:latin typeface="+mn-lt"/>
              </a:rPr>
              <a:t>простой категорический силлогизм</a:t>
            </a:r>
            <a:endParaRPr lang="en-US" sz="1600" b="1" kern="0" dirty="0" smtClean="0">
              <a:solidFill>
                <a:srgbClr val="00FFFF"/>
              </a:solidFill>
              <a:latin typeface="+mn-lt"/>
            </a:endParaRPr>
          </a:p>
          <a:p>
            <a:pPr marL="342000" indent="-252000" algn="l">
              <a:spcBef>
                <a:spcPts val="384"/>
              </a:spcBef>
              <a:buClr>
                <a:schemeClr val="bg1"/>
              </a:buClr>
              <a:buFontTx/>
              <a:buChar char="•"/>
              <a:defRPr/>
            </a:pPr>
            <a:r>
              <a:rPr lang="ru-RU" sz="1600" b="1" kern="0" dirty="0" smtClean="0">
                <a:latin typeface="+mn-lt"/>
              </a:rPr>
              <a:t>Фигура</a:t>
            </a:r>
            <a:r>
              <a:rPr lang="en-US" sz="1600" b="1" kern="0" dirty="0" smtClean="0">
                <a:latin typeface="+mn-lt"/>
              </a:rPr>
              <a:t>: </a:t>
            </a:r>
            <a:r>
              <a:rPr lang="ru-RU" sz="1600" b="1" kern="0" dirty="0" smtClean="0">
                <a:solidFill>
                  <a:srgbClr val="00FFFF"/>
                </a:solidFill>
                <a:latin typeface="+mn-lt"/>
              </a:rPr>
              <a:t>четвёртая</a:t>
            </a:r>
            <a:endParaRPr lang="en-US" sz="1600" b="1" kern="0" dirty="0" smtClean="0">
              <a:solidFill>
                <a:srgbClr val="00FFFF"/>
              </a:solidFill>
              <a:latin typeface="+mn-lt"/>
            </a:endParaRPr>
          </a:p>
          <a:p>
            <a:pPr marL="342000" indent="-252000" algn="l">
              <a:spcBef>
                <a:spcPts val="384"/>
              </a:spcBef>
              <a:buClr>
                <a:schemeClr val="bg1"/>
              </a:buClr>
              <a:buFontTx/>
              <a:buChar char="•"/>
              <a:defRPr/>
            </a:pPr>
            <a:r>
              <a:rPr lang="ru-RU" sz="1600" b="1" kern="0" dirty="0" smtClean="0">
                <a:latin typeface="+mn-lt"/>
              </a:rPr>
              <a:t>Правильный модус: </a:t>
            </a:r>
            <a:r>
              <a:rPr lang="en-US" sz="1600" b="1" kern="0" dirty="0" smtClean="0">
                <a:solidFill>
                  <a:srgbClr val="00FFFF"/>
                </a:solidFill>
                <a:latin typeface="+mn-lt"/>
              </a:rPr>
              <a:t>Bramantip</a:t>
            </a: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720000" y="5796000"/>
            <a:ext cx="3816000" cy="900000"/>
          </a:xfrm>
          <a:prstGeom prst="roundRect">
            <a:avLst/>
          </a:prstGeom>
          <a:noFill/>
          <a:ln w="9525" cmpd="thickThin">
            <a:solidFill>
              <a:schemeClr val="bg1"/>
            </a:solidFill>
            <a:miter lim="800000"/>
            <a:headEnd/>
            <a:tailEnd/>
          </a:ln>
        </p:spPr>
        <p:txBody>
          <a:bodyPr wrap="square" lIns="36000" rIns="36000" anchor="ctr" anchorCtr="1"/>
          <a:lstStyle/>
          <a:p>
            <a:pPr algn="ctr"/>
            <a:r>
              <a:rPr lang="ru-RU" sz="1600" dirty="0" smtClean="0"/>
              <a:t>Отсутствие противоречия </a:t>
            </a:r>
            <a:br>
              <a:rPr lang="ru-RU" sz="1600" dirty="0" smtClean="0"/>
            </a:br>
            <a:r>
              <a:rPr lang="ru-RU" sz="1600" dirty="0" smtClean="0"/>
              <a:t>между выводом и посылками </a:t>
            </a:r>
            <a:br>
              <a:rPr lang="ru-RU" sz="1600" dirty="0" smtClean="0"/>
            </a:br>
            <a:r>
              <a:rPr lang="ru-RU" sz="1600" dirty="0" smtClean="0">
                <a:solidFill>
                  <a:srgbClr val="FF66FF"/>
                </a:solidFill>
              </a:rPr>
              <a:t>не доказывает</a:t>
            </a:r>
            <a:r>
              <a:rPr lang="ru-RU" sz="1600" dirty="0" smtClean="0"/>
              <a:t> </a:t>
            </a:r>
            <a:r>
              <a:rPr lang="ru-RU" sz="1600" dirty="0" smtClean="0">
                <a:solidFill>
                  <a:srgbClr val="00FF00"/>
                </a:solidFill>
              </a:rPr>
              <a:t>истинности </a:t>
            </a:r>
            <a:r>
              <a:rPr lang="ru-RU" sz="1600" dirty="0" smtClean="0"/>
              <a:t>вывода.</a:t>
            </a:r>
            <a:endParaRPr lang="ru-RU" sz="1600" dirty="0">
              <a:solidFill>
                <a:srgbClr val="00FFFF"/>
              </a:solidFill>
            </a:endParaRP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720000" y="3924000"/>
            <a:ext cx="3816000" cy="1692000"/>
          </a:xfrm>
          <a:prstGeom prst="roundRect">
            <a:avLst/>
          </a:prstGeom>
          <a:noFill/>
          <a:ln w="9525" cmpd="thickThin">
            <a:solidFill>
              <a:schemeClr val="bg1"/>
            </a:solidFill>
            <a:miter lim="800000"/>
            <a:headEnd/>
            <a:tailEnd/>
          </a:ln>
        </p:spPr>
        <p:txBody>
          <a:bodyPr wrap="square" lIns="36000" rIns="36000" anchor="ctr" anchorCtr="1"/>
          <a:lstStyle/>
          <a:p>
            <a:r>
              <a:rPr lang="ru-RU" sz="1600" dirty="0" smtClean="0">
                <a:solidFill>
                  <a:srgbClr val="FFFF00"/>
                </a:solidFill>
              </a:rPr>
              <a:t>Корректное умозаключение </a:t>
            </a:r>
            <a:r>
              <a:rPr lang="ru-RU" sz="1600" dirty="0" smtClean="0">
                <a:solidFill>
                  <a:srgbClr val="00FFFF"/>
                </a:solidFill>
              </a:rPr>
              <a:t/>
            </a:r>
            <a:br>
              <a:rPr lang="ru-RU" sz="1600" dirty="0" smtClean="0">
                <a:solidFill>
                  <a:srgbClr val="00FFFF"/>
                </a:solidFill>
              </a:rPr>
            </a:br>
            <a:r>
              <a:rPr lang="ru-RU" sz="1600" dirty="0" smtClean="0"/>
              <a:t>есть построение такого суждения из материи других суждений, замена которого </a:t>
            </a:r>
            <a:r>
              <a:rPr lang="ru-RU" sz="1600" dirty="0" smtClean="0">
                <a:solidFill>
                  <a:srgbClr val="FF66FF"/>
                </a:solidFill>
              </a:rPr>
              <a:t>противоречащим</a:t>
            </a:r>
            <a:r>
              <a:rPr lang="ru-RU" sz="1600" dirty="0" smtClean="0"/>
              <a:t> </a:t>
            </a:r>
            <a:br>
              <a:rPr lang="ru-RU" sz="1600" dirty="0" smtClean="0"/>
            </a:br>
            <a:r>
              <a:rPr lang="ru-RU" sz="1600" dirty="0" smtClean="0"/>
              <a:t>ему суждением приводит </a:t>
            </a:r>
            <a:br>
              <a:rPr lang="ru-RU" sz="1600" dirty="0" smtClean="0"/>
            </a:br>
            <a:r>
              <a:rPr lang="ru-RU" sz="1600" dirty="0" smtClean="0"/>
              <a:t>к </a:t>
            </a:r>
            <a:r>
              <a:rPr lang="ru-RU" sz="1600" dirty="0" smtClean="0">
                <a:solidFill>
                  <a:srgbClr val="FF66FF"/>
                </a:solidFill>
              </a:rPr>
              <a:t>противоречию</a:t>
            </a:r>
            <a:r>
              <a:rPr lang="ru-RU" sz="1600" dirty="0" smtClean="0"/>
              <a:t> с посылками.</a:t>
            </a:r>
          </a:p>
        </p:txBody>
      </p:sp>
      <p:sp>
        <p:nvSpPr>
          <p:cNvPr id="447491" name="AutoShape 3"/>
          <p:cNvSpPr>
            <a:spLocks noChangeArrowheads="1"/>
          </p:cNvSpPr>
          <p:nvPr/>
        </p:nvSpPr>
        <p:spPr bwMode="auto">
          <a:xfrm>
            <a:off x="6084000" y="2772000"/>
            <a:ext cx="1476000" cy="432000"/>
          </a:xfrm>
          <a:prstGeom prst="rightArrow">
            <a:avLst>
              <a:gd name="adj1" fmla="val 50000"/>
              <a:gd name="adj2" fmla="val 61920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18000" anchor="b" anchorCtr="1"/>
          <a:lstStyle/>
          <a:p>
            <a:r>
              <a:rPr lang="ru-RU" sz="1400" dirty="0" smtClean="0">
                <a:solidFill>
                  <a:srgbClr val="0000FF"/>
                </a:solidFill>
              </a:rPr>
              <a:t>есть</a:t>
            </a:r>
            <a:endParaRPr lang="ru-RU" sz="1400" dirty="0">
              <a:solidFill>
                <a:srgbClr val="0000FF"/>
              </a:solidFill>
            </a:endParaRPr>
          </a:p>
        </p:txBody>
      </p:sp>
      <p:sp>
        <p:nvSpPr>
          <p:cNvPr id="447500" name="Oval 12"/>
          <p:cNvSpPr>
            <a:spLocks noChangeAspect="1" noChangeArrowheads="1"/>
          </p:cNvSpPr>
          <p:nvPr/>
        </p:nvSpPr>
        <p:spPr bwMode="auto">
          <a:xfrm>
            <a:off x="5256000" y="2556000"/>
            <a:ext cx="864000" cy="863999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90000"/>
              </a:lnSpc>
            </a:pPr>
            <a:r>
              <a:rPr lang="ru-RU" sz="1400" dirty="0" smtClean="0">
                <a:solidFill>
                  <a:srgbClr val="0000FF"/>
                </a:solidFill>
              </a:rPr>
              <a:t>Всякий</a:t>
            </a:r>
            <a:r>
              <a:rPr lang="ru-RU" sz="1600" dirty="0" smtClean="0">
                <a:solidFill>
                  <a:srgbClr val="0000FF"/>
                </a:solidFill>
              </a:rPr>
              <a:t/>
            </a:r>
            <a:br>
              <a:rPr lang="ru-RU" sz="1600" dirty="0" smtClean="0">
                <a:solidFill>
                  <a:srgbClr val="0000FF"/>
                </a:solidFill>
              </a:rPr>
            </a:br>
            <a:r>
              <a:rPr lang="ru-RU" sz="1600" dirty="0" smtClean="0">
                <a:solidFill>
                  <a:srgbClr val="0000FF"/>
                </a:solidFill>
              </a:rPr>
              <a:t>грек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21" name="Oval 7"/>
          <p:cNvSpPr>
            <a:spLocks noChangeAspect="1" noChangeArrowheads="1"/>
          </p:cNvSpPr>
          <p:nvPr/>
        </p:nvSpPr>
        <p:spPr bwMode="auto">
          <a:xfrm>
            <a:off x="5256000" y="5940000"/>
            <a:ext cx="864000" cy="864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90000"/>
              </a:lnSpc>
            </a:pPr>
            <a:r>
              <a:rPr lang="ru-RU" sz="1200" spc="-30" dirty="0" smtClean="0">
                <a:solidFill>
                  <a:srgbClr val="0000FF"/>
                </a:solidFill>
              </a:rPr>
              <a:t>некоторые</a:t>
            </a:r>
            <a:br>
              <a:rPr lang="ru-RU" sz="1200" spc="-30" dirty="0" smtClean="0">
                <a:solidFill>
                  <a:srgbClr val="0000FF"/>
                </a:solidFill>
              </a:rPr>
            </a:br>
            <a:r>
              <a:rPr lang="ru-RU" sz="1400" spc="-90" dirty="0" smtClean="0">
                <a:solidFill>
                  <a:srgbClr val="0000FF"/>
                </a:solidFill>
              </a:rPr>
              <a:t>смертные</a:t>
            </a:r>
            <a:endParaRPr lang="ru-RU" sz="1400" spc="-90" dirty="0">
              <a:solidFill>
                <a:srgbClr val="0000FF"/>
              </a:solidFill>
            </a:endParaRPr>
          </a:p>
        </p:txBody>
      </p:sp>
      <p:sp>
        <p:nvSpPr>
          <p:cNvPr id="30" name="Text Box 5"/>
          <p:cNvSpPr txBox="1">
            <a:spLocks noChangeArrowheads="1"/>
          </p:cNvSpPr>
          <p:nvPr/>
        </p:nvSpPr>
        <p:spPr bwMode="auto">
          <a:xfrm>
            <a:off x="864000" y="1512000"/>
            <a:ext cx="7416000" cy="900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dirty="0" smtClean="0">
                <a:solidFill>
                  <a:srgbClr val="FFFF00"/>
                </a:solidFill>
              </a:rPr>
              <a:t>Ошибка неправомерного отрицательного вывода</a:t>
            </a:r>
            <a:r>
              <a:rPr lang="ru-RU" dirty="0" smtClean="0"/>
              <a:t> – 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 формальная логическая ошибка в силлогистике, заключающаяся в получении </a:t>
            </a:r>
            <a:r>
              <a:rPr lang="ru-RU" sz="1600" dirty="0" smtClean="0">
                <a:solidFill>
                  <a:srgbClr val="FF66FF"/>
                </a:solidFill>
              </a:rPr>
              <a:t>отрицательного</a:t>
            </a:r>
            <a:r>
              <a:rPr lang="ru-RU" sz="1600" dirty="0" smtClean="0"/>
              <a:t> вывода из двух </a:t>
            </a:r>
            <a:r>
              <a:rPr lang="ru-RU" sz="1600" dirty="0" smtClean="0">
                <a:solidFill>
                  <a:srgbClr val="00FF00"/>
                </a:solidFill>
              </a:rPr>
              <a:t>утвердительных</a:t>
            </a:r>
            <a:r>
              <a:rPr lang="ru-RU" sz="1600" dirty="0" smtClean="0"/>
              <a:t> посылок. </a:t>
            </a:r>
            <a:endParaRPr lang="ru-RU" sz="1600" dirty="0">
              <a:solidFill>
                <a:srgbClr val="00FF00"/>
              </a:solidFill>
            </a:endParaRPr>
          </a:p>
        </p:txBody>
      </p:sp>
      <p:sp>
        <p:nvSpPr>
          <p:cNvPr id="31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3600"/>
            <a:ext cx="9144000" cy="1143000"/>
          </a:xfrm>
          <a:noFill/>
        </p:spPr>
        <p:txBody>
          <a:bodyPr lIns="36000" rIns="36000"/>
          <a:lstStyle/>
          <a:p>
            <a:pPr lvl="1" eaLnBrk="1" hangingPunct="1"/>
            <a:r>
              <a:rPr lang="ru-RU" sz="3200" b="1" dirty="0" smtClean="0">
                <a:solidFill>
                  <a:schemeClr val="bg1"/>
                </a:solidFill>
                <a:cs typeface="Arial" charset="0"/>
              </a:rPr>
              <a:t>«Не следует» </a:t>
            </a:r>
            <a:r>
              <a:rPr lang="ru-RU" sz="3200" b="1" dirty="0" smtClean="0">
                <a:solidFill>
                  <a:schemeClr val="bg1"/>
                </a:solidFill>
              </a:rPr>
              <a:t/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Ошибка неправомерного отрицательного вывода</a:t>
            </a:r>
            <a:endParaRPr lang="ru-RU" sz="2800" b="1" spc="-10" dirty="0" smtClean="0">
              <a:solidFill>
                <a:schemeClr val="bg1"/>
              </a:solidFill>
            </a:endParaRPr>
          </a:p>
        </p:txBody>
      </p:sp>
      <p:cxnSp>
        <p:nvCxnSpPr>
          <p:cNvPr id="32" name="Прямая соединительная линия 31"/>
          <p:cNvCxnSpPr>
            <a:cxnSpLocks noChangeShapeType="1"/>
          </p:cNvCxnSpPr>
          <p:nvPr/>
        </p:nvCxnSpPr>
        <p:spPr bwMode="auto">
          <a:xfrm>
            <a:off x="5256000" y="4716000"/>
            <a:ext cx="3168000" cy="2088000"/>
          </a:xfrm>
          <a:prstGeom prst="lin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33" name="Прямая соединительная линия 32"/>
          <p:cNvCxnSpPr>
            <a:cxnSpLocks noChangeShapeType="1"/>
          </p:cNvCxnSpPr>
          <p:nvPr/>
        </p:nvCxnSpPr>
        <p:spPr bwMode="auto">
          <a:xfrm rot="-3960000">
            <a:off x="5256000" y="4716000"/>
            <a:ext cx="3168000" cy="2088000"/>
          </a:xfrm>
          <a:prstGeom prst="lin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1000"/>
                                        <p:tgtEl>
                                          <p:spTgt spid="447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474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474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474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47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6" dur="1000"/>
                                        <p:tgtEl>
                                          <p:spTgt spid="447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1" dur="1000"/>
                                        <p:tgtEl>
                                          <p:spTgt spid="447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47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47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474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47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2" dur="1000"/>
                                        <p:tgtEl>
                                          <p:spTgt spid="447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7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474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474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700000">
                                      <p:cBhvr>
                                        <p:cTn id="67" dur="1000" fill="hold"/>
                                        <p:tgtEl>
                                          <p:spTgt spid="4474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0" dur="1000" fill="hold"/>
                                        <p:tgtEl>
                                          <p:spTgt spid="44749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474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474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0" dur="1000"/>
                                        <p:tgtEl>
                                          <p:spTgt spid="447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500"/>
                            </p:stCondLst>
                            <p:childTnLst>
                              <p:par>
                                <p:cTn id="8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474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474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474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47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000"/>
                            </p:stCondLst>
                            <p:childTnLst>
                              <p:par>
                                <p:cTn id="8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1" dur="1000"/>
                                        <p:tgtEl>
                                          <p:spTgt spid="447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"/>
                            </p:stCondLst>
                            <p:childTnLst>
                              <p:par>
                                <p:cTn id="9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500"/>
                            </p:stCondLst>
                            <p:childTnLst>
                              <p:par>
                                <p:cTn id="10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2000"/>
                            </p:stCondLst>
                            <p:childTnLst>
                              <p:par>
                                <p:cTn id="11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447492" grpId="0" animBg="1"/>
      <p:bldP spid="447490" grpId="0" animBg="1"/>
      <p:bldP spid="447493" grpId="0" animBg="1"/>
      <p:bldP spid="447493" grpId="1" animBg="1"/>
      <p:bldP spid="447493" grpId="2" animBg="1"/>
      <p:bldP spid="447495" grpId="0" animBg="1"/>
      <p:bldP spid="447496" grpId="0" animBg="1"/>
      <p:bldP spid="447497" grpId="0" animBg="1"/>
      <p:bldP spid="447498" grpId="0" animBg="1"/>
      <p:bldP spid="447498" grpId="1" animBg="1"/>
      <p:bldP spid="447501" grpId="0" animBg="1"/>
      <p:bldP spid="447503" grpId="0" animBg="1"/>
      <p:bldP spid="447502" grpId="0" animBg="1"/>
      <p:bldP spid="20" grpId="0" animBg="1"/>
      <p:bldP spid="22" grpId="0" animBg="1"/>
      <p:bldP spid="26" grpId="0" build="p"/>
      <p:bldP spid="27" grpId="0" animBg="1"/>
      <p:bldP spid="28" grpId="0" animBg="1"/>
      <p:bldP spid="447491" grpId="0" animBg="1"/>
      <p:bldP spid="447500" grpId="0" animBg="1"/>
      <p:bldP spid="21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3600"/>
            <a:ext cx="9144000" cy="1143000"/>
          </a:xfrm>
          <a:noFill/>
        </p:spPr>
        <p:txBody>
          <a:bodyPr lIns="36000" rIns="36000"/>
          <a:lstStyle/>
          <a:p>
            <a:pPr lvl="1" eaLnBrk="1" hangingPunct="1"/>
            <a:r>
              <a:rPr lang="ru-RU" sz="3200" b="1" dirty="0" smtClean="0">
                <a:solidFill>
                  <a:schemeClr val="bg1"/>
                </a:solidFill>
                <a:cs typeface="Arial" charset="0"/>
              </a:rPr>
              <a:t>«Не следует» </a:t>
            </a:r>
            <a:r>
              <a:rPr lang="ru-RU" sz="3200" b="1" dirty="0" smtClean="0">
                <a:solidFill>
                  <a:schemeClr val="bg1"/>
                </a:solidFill>
              </a:rPr>
              <a:t/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Ошибка неправомерного отрицательного вывода</a:t>
            </a:r>
            <a:endParaRPr lang="ru-RU" sz="2800" b="1" spc="-10" dirty="0" smtClean="0">
              <a:solidFill>
                <a:schemeClr val="bg1"/>
              </a:solidFill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864000" y="1512000"/>
            <a:ext cx="7416000" cy="900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dirty="0" smtClean="0">
                <a:solidFill>
                  <a:srgbClr val="FFFF00"/>
                </a:solidFill>
              </a:rPr>
              <a:t>Ошибка неправомерного отрицательного вывода</a:t>
            </a:r>
            <a:r>
              <a:rPr lang="ru-RU" dirty="0" smtClean="0"/>
              <a:t> – 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 формальная логическая ошибка в силлогистике, заключающаяся в получении </a:t>
            </a:r>
            <a:r>
              <a:rPr lang="ru-RU" sz="1600" dirty="0" smtClean="0">
                <a:solidFill>
                  <a:srgbClr val="FF66FF"/>
                </a:solidFill>
              </a:rPr>
              <a:t>отрицательного</a:t>
            </a:r>
            <a:r>
              <a:rPr lang="ru-RU" sz="1600" dirty="0" smtClean="0"/>
              <a:t> вывода из двух </a:t>
            </a:r>
            <a:r>
              <a:rPr lang="ru-RU" sz="1600" dirty="0" smtClean="0">
                <a:solidFill>
                  <a:srgbClr val="00FF00"/>
                </a:solidFill>
              </a:rPr>
              <a:t>утвердительных</a:t>
            </a:r>
            <a:r>
              <a:rPr lang="ru-RU" sz="1600" dirty="0" smtClean="0"/>
              <a:t> посылок. </a:t>
            </a:r>
            <a:endParaRPr lang="ru-RU" sz="1600" dirty="0">
              <a:solidFill>
                <a:srgbClr val="00FF00"/>
              </a:solidFill>
            </a:endParaRPr>
          </a:p>
        </p:txBody>
      </p:sp>
      <p:sp>
        <p:nvSpPr>
          <p:cNvPr id="10" name="Содержимое 2"/>
          <p:cNvSpPr txBox="1">
            <a:spLocks/>
          </p:cNvSpPr>
          <p:nvPr/>
        </p:nvSpPr>
        <p:spPr bwMode="auto">
          <a:xfrm>
            <a:off x="252000" y="2412000"/>
            <a:ext cx="8568000" cy="442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342900" lvl="1" indent="-342900" algn="l">
              <a:spcBef>
                <a:spcPct val="20000"/>
              </a:spcBef>
              <a:buClr>
                <a:schemeClr val="bg1"/>
              </a:buClr>
              <a:buFont typeface="Arial" pitchFamily="34" charset="0"/>
              <a:buChar char="•"/>
              <a:defRPr/>
            </a:pP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</a:rPr>
              <a:t>Ошибка в 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n-lt"/>
              </a:rPr>
              <a:t>умозаключении субконтрарности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</a:rPr>
              <a:t> определяется тем, что 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</a:rPr>
              <a:t>субконтрарные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</a:rPr>
              <a:t> суждения </a:t>
            </a:r>
            <a:r>
              <a:rPr lang="ru-RU" sz="1600" kern="0" dirty="0" smtClean="0">
                <a:latin typeface="+mn-lt"/>
              </a:rPr>
              <a:t>могут быть оба </a:t>
            </a:r>
            <a:r>
              <a:rPr lang="ru-RU" sz="1600" kern="0" dirty="0" smtClean="0">
                <a:solidFill>
                  <a:srgbClr val="00FF00"/>
                </a:solidFill>
                <a:latin typeface="+mn-lt"/>
              </a:rPr>
              <a:t>истинными</a:t>
            </a:r>
            <a:r>
              <a:rPr lang="ru-RU" sz="1600" kern="0" dirty="0" smtClean="0">
                <a:latin typeface="+mn-lt"/>
              </a:rPr>
              <a:t>, но не могут быть оба </a:t>
            </a:r>
            <a:r>
              <a:rPr lang="ru-RU" sz="1600" kern="0" dirty="0" smtClean="0">
                <a:solidFill>
                  <a:srgbClr val="FF66FF"/>
                </a:solidFill>
                <a:latin typeface="+mn-lt"/>
              </a:rPr>
              <a:t>ложными </a:t>
            </a:r>
            <a:r>
              <a:rPr lang="ru-RU" sz="1600" kern="0" dirty="0" smtClean="0"/>
              <a:t>(по определению отношения субконтраности).</a:t>
            </a:r>
            <a:r>
              <a:rPr lang="ru-RU" sz="1600" kern="0" dirty="0" smtClean="0">
                <a:latin typeface="+mn-lt"/>
              </a:rPr>
              <a:t> Из </a:t>
            </a:r>
            <a:r>
              <a:rPr lang="ru-RU" sz="1600" kern="0" dirty="0" smtClean="0">
                <a:solidFill>
                  <a:srgbClr val="FF66FF"/>
                </a:solidFill>
                <a:latin typeface="+mn-lt"/>
              </a:rPr>
              <a:t>ложности</a:t>
            </a:r>
            <a:r>
              <a:rPr lang="ru-RU" sz="1600" kern="0" dirty="0" smtClean="0">
                <a:latin typeface="+mn-lt"/>
              </a:rPr>
              <a:t> одного из субконтрарных суждений </a:t>
            </a:r>
            <a:r>
              <a:rPr lang="ru-RU" sz="1600" kern="0" dirty="0" smtClean="0">
                <a:solidFill>
                  <a:srgbClr val="00FFFF"/>
                </a:solidFill>
                <a:latin typeface="+mn-lt"/>
              </a:rPr>
              <a:t>следует</a:t>
            </a:r>
            <a:r>
              <a:rPr lang="ru-RU" sz="1600" kern="0" dirty="0" smtClean="0">
                <a:latin typeface="+mn-lt"/>
              </a:rPr>
              <a:t> </a:t>
            </a:r>
            <a:r>
              <a:rPr lang="ru-RU" sz="1600" kern="0" dirty="0" smtClean="0"/>
              <a:t>поэтому </a:t>
            </a:r>
            <a:r>
              <a:rPr lang="ru-RU" sz="1600" kern="0" dirty="0" smtClean="0">
                <a:solidFill>
                  <a:srgbClr val="00FF00"/>
                </a:solidFill>
                <a:latin typeface="+mn-lt"/>
              </a:rPr>
              <a:t>истинность</a:t>
            </a:r>
            <a:r>
              <a:rPr lang="ru-RU" sz="1600" kern="0" dirty="0" smtClean="0">
                <a:latin typeface="+mn-lt"/>
              </a:rPr>
              <a:t> другого, </a:t>
            </a:r>
            <a:br>
              <a:rPr lang="ru-RU" sz="1600" kern="0" dirty="0" smtClean="0">
                <a:latin typeface="+mn-lt"/>
              </a:rPr>
            </a:br>
            <a:r>
              <a:rPr lang="ru-RU" sz="1600" kern="0" dirty="0" smtClean="0">
                <a:latin typeface="+mn-lt"/>
              </a:rPr>
              <a:t>из </a:t>
            </a:r>
            <a:r>
              <a:rPr lang="ru-RU" sz="1600" kern="0" dirty="0" smtClean="0">
                <a:solidFill>
                  <a:srgbClr val="00FF00"/>
                </a:solidFill>
                <a:latin typeface="+mn-lt"/>
              </a:rPr>
              <a:t>истинности</a:t>
            </a:r>
            <a:r>
              <a:rPr lang="ru-RU" sz="1600" kern="0" dirty="0" smtClean="0">
                <a:latin typeface="+mn-lt"/>
              </a:rPr>
              <a:t> же одного ни </a:t>
            </a:r>
            <a:r>
              <a:rPr lang="ru-RU" sz="1600" kern="0" dirty="0" smtClean="0">
                <a:solidFill>
                  <a:srgbClr val="FF66FF"/>
                </a:solidFill>
                <a:latin typeface="+mn-lt"/>
              </a:rPr>
              <a:t>ложность</a:t>
            </a:r>
            <a:r>
              <a:rPr lang="ru-RU" sz="1600" kern="0" dirty="0" smtClean="0">
                <a:latin typeface="+mn-lt"/>
              </a:rPr>
              <a:t>, ни </a:t>
            </a:r>
            <a:r>
              <a:rPr lang="ru-RU" sz="1600" kern="0" dirty="0" smtClean="0">
                <a:solidFill>
                  <a:srgbClr val="00FF00"/>
                </a:solidFill>
                <a:latin typeface="+mn-lt"/>
              </a:rPr>
              <a:t>истинность</a:t>
            </a:r>
            <a:r>
              <a:rPr lang="ru-RU" sz="1600" kern="0" dirty="0" smtClean="0">
                <a:latin typeface="+mn-lt"/>
              </a:rPr>
              <a:t> другого</a:t>
            </a:r>
            <a:r>
              <a:rPr lang="ru-RU" sz="1600" kern="0" dirty="0" smtClean="0"/>
              <a:t> </a:t>
            </a:r>
            <a:r>
              <a:rPr lang="ru-RU" sz="1600" kern="0" dirty="0" smtClean="0">
                <a:solidFill>
                  <a:srgbClr val="00FFFF"/>
                </a:solidFill>
              </a:rPr>
              <a:t>не следуют</a:t>
            </a:r>
            <a:r>
              <a:rPr lang="ru-RU" sz="1600" kern="0" dirty="0" smtClean="0"/>
              <a:t>. </a:t>
            </a:r>
          </a:p>
          <a:p>
            <a:pPr marL="342900" lvl="1" indent="-342900" algn="l">
              <a:spcBef>
                <a:spcPct val="20000"/>
              </a:spcBef>
              <a:buClr>
                <a:schemeClr val="bg1"/>
              </a:buClr>
              <a:buFont typeface="Arial" pitchFamily="34" charset="0"/>
              <a:buChar char="•"/>
              <a:defRPr/>
            </a:pP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</a:rPr>
              <a:t>Ошибка возникает вследствие того, что хотя из 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+mn-lt"/>
              </a:rPr>
              <a:t>истинности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</a:rPr>
              <a:t> одного 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</a:rPr>
              <a:t>субконтрарного 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</a:rPr>
              <a:t>суждения 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+mn-lt"/>
              </a:rPr>
              <a:t>истинность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</a:rPr>
              <a:t> другого, в том числе 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FF66FF"/>
                </a:solidFill>
                <a:effectLst/>
                <a:uLnTx/>
                <a:uFillTx/>
                <a:latin typeface="+mn-lt"/>
              </a:rPr>
              <a:t>противоположного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</a:rPr>
              <a:t> по качеству, 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n-lt"/>
              </a:rPr>
              <a:t>не следует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</a:rPr>
              <a:t>,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n-lt"/>
              </a:rPr>
              <a:t> 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</a:rPr>
              <a:t>но 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+mn-lt"/>
              </a:rPr>
              <a:t>истинности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</a:rPr>
              <a:t> 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</a:rPr>
              <a:t>первого 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</a:rPr>
              <a:t>и 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FF66FF"/>
                </a:solidFill>
                <a:effectLst/>
                <a:uLnTx/>
                <a:uFillTx/>
                <a:latin typeface="+mn-lt"/>
              </a:rPr>
              <a:t>не противоречит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</a:rPr>
              <a:t>.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</a:rPr>
              <a:t> </a:t>
            </a:r>
          </a:p>
          <a:p>
            <a:pPr marL="342900" lvl="1" indent="-342900" algn="l">
              <a:spcBef>
                <a:spcPct val="20000"/>
              </a:spcBef>
              <a:buClr>
                <a:schemeClr val="bg1"/>
              </a:buClr>
              <a:buFont typeface="Arial" pitchFamily="34" charset="0"/>
              <a:buChar char="•"/>
              <a:defRPr/>
            </a:pPr>
            <a:r>
              <a:rPr lang="ru-RU" sz="1600" kern="0" dirty="0" smtClean="0">
                <a:latin typeface="+mn-lt"/>
              </a:rPr>
              <a:t>Другие примеры</a:t>
            </a:r>
            <a:r>
              <a:rPr lang="ru-RU" sz="1600" dirty="0" smtClean="0">
                <a:solidFill>
                  <a:srgbClr val="FFFF00"/>
                </a:solidFill>
              </a:rPr>
              <a:t> ошибки неправомерного отрицательного вывода</a:t>
            </a:r>
            <a:r>
              <a:rPr lang="ru-RU" sz="1600" dirty="0" smtClean="0"/>
              <a:t> из двух </a:t>
            </a:r>
            <a:r>
              <a:rPr lang="ru-RU" sz="1600" dirty="0" smtClean="0">
                <a:solidFill>
                  <a:srgbClr val="00FF00"/>
                </a:solidFill>
              </a:rPr>
              <a:t>утвердительных</a:t>
            </a:r>
            <a:r>
              <a:rPr lang="ru-RU" sz="1600" dirty="0" smtClean="0"/>
              <a:t> посылок (на основе модусов </a:t>
            </a:r>
            <a:r>
              <a:rPr lang="en-US" sz="1600" dirty="0" smtClean="0"/>
              <a:t>Darii </a:t>
            </a:r>
            <a:r>
              <a:rPr lang="ru-RU" sz="1600" dirty="0" smtClean="0"/>
              <a:t>1-й фигуры, </a:t>
            </a:r>
            <a:r>
              <a:rPr lang="en-US" sz="1600" dirty="0" smtClean="0"/>
              <a:t>Darapri, Disamis </a:t>
            </a:r>
            <a:r>
              <a:rPr lang="ru-RU" sz="1600" dirty="0" smtClean="0"/>
              <a:t>и </a:t>
            </a:r>
            <a:r>
              <a:rPr lang="en-US" sz="1600" dirty="0" smtClean="0"/>
              <a:t>Datisi</a:t>
            </a:r>
            <a:r>
              <a:rPr lang="ru-RU" sz="1600" dirty="0" smtClean="0"/>
              <a:t> 3-й фигуры</a:t>
            </a:r>
            <a:r>
              <a:rPr lang="en-US" sz="1600" dirty="0" smtClean="0"/>
              <a:t>, Dimaris </a:t>
            </a:r>
            <a:r>
              <a:rPr lang="ru-RU" sz="1600" dirty="0" smtClean="0"/>
              <a:t>4-й фигуры, а также умозаключений по 2-й фигуре, но без отрицательной посылки) рассматриваться здесь не будут, </a:t>
            </a:r>
            <a:br>
              <a:rPr lang="ru-RU" sz="1600" dirty="0" smtClean="0"/>
            </a:br>
            <a:r>
              <a:rPr lang="ru-RU" sz="1600" dirty="0" smtClean="0"/>
              <a:t>так как в этих случаях </a:t>
            </a:r>
            <a:r>
              <a:rPr lang="ru-RU" sz="1600" dirty="0" smtClean="0">
                <a:solidFill>
                  <a:srgbClr val="FFFF00"/>
                </a:solidFill>
              </a:rPr>
              <a:t>ошибка неправомерного отрицательного вывода </a:t>
            </a:r>
            <a:r>
              <a:rPr lang="ru-RU" sz="1600" dirty="0" smtClean="0"/>
              <a:t>будет следствием не единственной ошибки умозаключения </a:t>
            </a:r>
            <a:r>
              <a:rPr lang="ru-RU" sz="1600" dirty="0" smtClean="0">
                <a:solidFill>
                  <a:srgbClr val="FF66FF"/>
                </a:solidFill>
              </a:rPr>
              <a:t>от истинности одного субконтрарного суждения к истинности другого</a:t>
            </a:r>
            <a:r>
              <a:rPr lang="ru-RU" sz="1600" dirty="0" smtClean="0"/>
              <a:t>, но и дополнительных ошибок</a:t>
            </a:r>
            <a:r>
              <a:rPr lang="ru-RU" sz="1600" spc="-40" dirty="0" smtClean="0">
                <a:solidFill>
                  <a:srgbClr val="FF66FF"/>
                </a:solidFill>
              </a:rPr>
              <a:t> недозволительного расширения б</a:t>
            </a:r>
            <a:r>
              <a:rPr lang="fr-FR" sz="1600" spc="-40" dirty="0" smtClean="0">
                <a:solidFill>
                  <a:srgbClr val="FF66FF"/>
                </a:solidFill>
              </a:rPr>
              <a:t>ó</a:t>
            </a:r>
            <a:r>
              <a:rPr lang="ru-RU" sz="1600" spc="-40" dirty="0" smtClean="0">
                <a:solidFill>
                  <a:srgbClr val="FF66FF"/>
                </a:solidFill>
              </a:rPr>
              <a:t>льшего термина </a:t>
            </a:r>
            <a:r>
              <a:rPr lang="ru-RU" sz="1600" spc="-40" dirty="0" smtClean="0"/>
              <a:t>– на основе модусов 1-й и 3-й фигур, </a:t>
            </a:r>
            <a:r>
              <a:rPr lang="ru-RU" sz="1600" dirty="0" smtClean="0">
                <a:solidFill>
                  <a:srgbClr val="FF66FF"/>
                </a:solidFill>
              </a:rPr>
              <a:t>нераспределённого среднего термина</a:t>
            </a:r>
            <a:r>
              <a:rPr lang="ru-RU" sz="1600" spc="-40" dirty="0" smtClean="0">
                <a:solidFill>
                  <a:srgbClr val="FF66FF"/>
                </a:solidFill>
              </a:rPr>
              <a:t> </a:t>
            </a:r>
            <a:r>
              <a:rPr lang="ru-RU" sz="1600" spc="-40" dirty="0" smtClean="0"/>
              <a:t>– модусов 2-й и 4-й </a:t>
            </a:r>
            <a:r>
              <a:rPr lang="ru-RU" sz="1600" dirty="0" smtClean="0"/>
              <a:t>фигур.</a:t>
            </a:r>
            <a:endParaRPr kumimoji="0" lang="ru-RU" sz="1600" b="1" i="0" u="none" strike="noStrike" kern="0" cap="none" spc="0" normalizeH="0" baseline="0" noProof="0" dirty="0" smtClean="0">
              <a:ln>
                <a:noFill/>
              </a:ln>
              <a:solidFill>
                <a:srgbClr val="FF66FF"/>
              </a:solidFill>
              <a:effectLst/>
              <a:uLnTx/>
              <a:uFillTx/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3600"/>
            <a:ext cx="9144000" cy="1143000"/>
          </a:xfrm>
          <a:noFill/>
        </p:spPr>
        <p:txBody>
          <a:bodyPr lIns="36000" rIns="36000"/>
          <a:lstStyle/>
          <a:p>
            <a:pPr lvl="1" eaLnBrk="1" hangingPunct="1"/>
            <a:r>
              <a:rPr lang="ru-RU" sz="3200" b="1" dirty="0" smtClean="0">
                <a:solidFill>
                  <a:schemeClr val="bg1"/>
                </a:solidFill>
                <a:cs typeface="Arial" charset="0"/>
              </a:rPr>
              <a:t>«Не следует» </a:t>
            </a:r>
            <a:r>
              <a:rPr lang="ru-RU" sz="3200" b="1" dirty="0" smtClean="0">
                <a:solidFill>
                  <a:schemeClr val="bg1"/>
                </a:solidFill>
              </a:rPr>
              <a:t/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spc="-10" dirty="0" smtClean="0">
                <a:solidFill>
                  <a:schemeClr val="bg1"/>
                </a:solidFill>
              </a:rPr>
              <a:t>Ошибка неправомерного утвердительного вывода</a:t>
            </a: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612000" y="1512000"/>
            <a:ext cx="7920000" cy="900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dirty="0" smtClean="0">
                <a:solidFill>
                  <a:srgbClr val="FFFF00"/>
                </a:solidFill>
              </a:rPr>
              <a:t>Ошибка неправомерного утвердительного вывода</a:t>
            </a:r>
            <a:r>
              <a:rPr lang="ru-RU" dirty="0" smtClean="0"/>
              <a:t> – 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 формальная логическая ошибка в силлогистике, заключающаяся в получении </a:t>
            </a:r>
            <a:r>
              <a:rPr lang="ru-RU" sz="1600" dirty="0" smtClean="0">
                <a:solidFill>
                  <a:srgbClr val="FF66FF"/>
                </a:solidFill>
              </a:rPr>
              <a:t>утвердительного</a:t>
            </a:r>
            <a:r>
              <a:rPr lang="ru-RU" sz="1600" dirty="0" smtClean="0"/>
              <a:t> вывода при наличии </a:t>
            </a:r>
            <a:r>
              <a:rPr lang="ru-RU" sz="1600" dirty="0" smtClean="0">
                <a:solidFill>
                  <a:srgbClr val="00FF00"/>
                </a:solidFill>
              </a:rPr>
              <a:t>отрицательной</a:t>
            </a:r>
            <a:r>
              <a:rPr lang="ru-RU" sz="1600" dirty="0" smtClean="0"/>
              <a:t> посылки. </a:t>
            </a:r>
            <a:endParaRPr lang="ru-RU" sz="1600" dirty="0">
              <a:solidFill>
                <a:srgbClr val="00FF00"/>
              </a:solidFill>
            </a:endParaRPr>
          </a:p>
        </p:txBody>
      </p:sp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252000" y="2520000"/>
            <a:ext cx="8568000" cy="4248000"/>
          </a:xfrm>
        </p:spPr>
        <p:txBody>
          <a:bodyPr/>
          <a:lstStyle/>
          <a:p>
            <a:pPr marL="342900" lvl="1" indent="-342900" eaLnBrk="1" hangingPunct="1">
              <a:buClr>
                <a:schemeClr val="bg1"/>
              </a:buClr>
              <a:buFont typeface="Arial" pitchFamily="34" charset="0"/>
              <a:buChar char="•"/>
              <a:defRPr/>
            </a:pPr>
            <a:r>
              <a:rPr lang="ru-RU" sz="1600" b="1" dirty="0" smtClean="0">
                <a:solidFill>
                  <a:schemeClr val="bg1"/>
                </a:solidFill>
              </a:rPr>
              <a:t>Ошибка </a:t>
            </a:r>
            <a:r>
              <a:rPr lang="ru-RU" sz="1600" b="1" dirty="0" smtClean="0">
                <a:solidFill>
                  <a:srgbClr val="FF66FF"/>
                </a:solidFill>
              </a:rPr>
              <a:t>неправомерного утвердительного вывода</a:t>
            </a:r>
            <a:r>
              <a:rPr lang="ru-RU" sz="1600" b="1" dirty="0" smtClean="0">
                <a:solidFill>
                  <a:schemeClr val="bg1"/>
                </a:solidFill>
              </a:rPr>
              <a:t> из посылок, </a:t>
            </a:r>
            <a:br>
              <a:rPr lang="ru-RU" sz="1600" b="1" dirty="0" smtClean="0">
                <a:solidFill>
                  <a:schemeClr val="bg1"/>
                </a:solidFill>
              </a:rPr>
            </a:br>
            <a:r>
              <a:rPr lang="ru-RU" sz="1600" b="1" dirty="0" smtClean="0">
                <a:solidFill>
                  <a:schemeClr val="bg1"/>
                </a:solidFill>
              </a:rPr>
              <a:t>одна из которых </a:t>
            </a:r>
            <a:r>
              <a:rPr lang="ru-RU" sz="1600" b="1" dirty="0" smtClean="0">
                <a:solidFill>
                  <a:srgbClr val="00FF00"/>
                </a:solidFill>
              </a:rPr>
              <a:t>отрицательная</a:t>
            </a:r>
            <a:r>
              <a:rPr lang="ru-RU" sz="1600" b="1" dirty="0" smtClean="0">
                <a:solidFill>
                  <a:schemeClr val="bg1"/>
                </a:solidFill>
              </a:rPr>
              <a:t>, получается вследствие того же неконвенционального понимания частного суждения как </a:t>
            </a:r>
            <a:r>
              <a:rPr lang="ru-RU" sz="1600" b="1" dirty="0" smtClean="0">
                <a:solidFill>
                  <a:srgbClr val="FFFF00"/>
                </a:solidFill>
              </a:rPr>
              <a:t>определённого частного суждения</a:t>
            </a:r>
            <a:r>
              <a:rPr lang="ru-RU" sz="1600" b="1" dirty="0" smtClean="0">
                <a:solidFill>
                  <a:schemeClr val="bg1"/>
                </a:solidFill>
              </a:rPr>
              <a:t> с соответствующей интерпретацией квантора </a:t>
            </a:r>
            <a:r>
              <a:rPr lang="ru-RU" sz="1600" b="1" dirty="0" smtClean="0">
                <a:solidFill>
                  <a:srgbClr val="00FFFF"/>
                </a:solidFill>
              </a:rPr>
              <a:t>«некоторые»</a:t>
            </a:r>
            <a:r>
              <a:rPr lang="ru-RU" sz="1600" b="1" dirty="0" smtClean="0">
                <a:solidFill>
                  <a:schemeClr val="bg1"/>
                </a:solidFill>
              </a:rPr>
              <a:t> не в принятом в силлогистике смысле </a:t>
            </a:r>
            <a:r>
              <a:rPr lang="ru-RU" sz="1600" b="1" dirty="0" smtClean="0">
                <a:solidFill>
                  <a:srgbClr val="00FFFF"/>
                </a:solidFill>
              </a:rPr>
              <a:t>«по крайней мере некоторые, но, может быть, и все»</a:t>
            </a:r>
            <a:r>
              <a:rPr lang="ru-RU" sz="1600" b="1" dirty="0" smtClean="0">
                <a:solidFill>
                  <a:schemeClr val="bg1"/>
                </a:solidFill>
              </a:rPr>
              <a:t>,</a:t>
            </a:r>
            <a:r>
              <a:rPr lang="ru-RU" sz="1600" b="1" dirty="0" smtClean="0">
                <a:solidFill>
                  <a:srgbClr val="00FFFF"/>
                </a:solidFill>
              </a:rPr>
              <a:t> </a:t>
            </a:r>
            <a:r>
              <a:rPr lang="ru-RU" sz="1600" b="1" dirty="0" smtClean="0">
                <a:solidFill>
                  <a:schemeClr val="bg1"/>
                </a:solidFill>
              </a:rPr>
              <a:t>а как </a:t>
            </a:r>
            <a:r>
              <a:rPr lang="ru-RU" sz="1600" b="1" dirty="0" smtClean="0">
                <a:solidFill>
                  <a:srgbClr val="00FFFF"/>
                </a:solidFill>
              </a:rPr>
              <a:t>«только некоторые» </a:t>
            </a:r>
            <a:r>
              <a:rPr lang="ru-RU" sz="1600" b="1" dirty="0" smtClean="0">
                <a:solidFill>
                  <a:schemeClr val="bg1"/>
                </a:solidFill>
              </a:rPr>
              <a:t>(т. е.</a:t>
            </a:r>
            <a:r>
              <a:rPr lang="ru-RU" sz="1600" b="1" dirty="0" smtClean="0">
                <a:solidFill>
                  <a:srgbClr val="00FFFF"/>
                </a:solidFill>
              </a:rPr>
              <a:t> «не все»</a:t>
            </a:r>
            <a:r>
              <a:rPr lang="ru-RU" sz="1600" b="1" dirty="0" smtClean="0">
                <a:solidFill>
                  <a:schemeClr val="bg1"/>
                </a:solidFill>
              </a:rPr>
              <a:t>)</a:t>
            </a:r>
            <a:r>
              <a:rPr lang="ru-RU" sz="1600" b="1" dirty="0" smtClean="0">
                <a:solidFill>
                  <a:srgbClr val="00FFFF"/>
                </a:solidFill>
              </a:rPr>
              <a:t/>
            </a:r>
            <a:br>
              <a:rPr lang="ru-RU" sz="1600" b="1" dirty="0" smtClean="0">
                <a:solidFill>
                  <a:srgbClr val="00FFFF"/>
                </a:solidFill>
              </a:rPr>
            </a:br>
            <a:r>
              <a:rPr lang="ru-RU" sz="1600" b="1" dirty="0" smtClean="0">
                <a:solidFill>
                  <a:schemeClr val="bg1"/>
                </a:solidFill>
              </a:rPr>
              <a:t>и последующего </a:t>
            </a:r>
            <a:r>
              <a:rPr lang="ru-RU" sz="1600" b="1" dirty="0" smtClean="0">
                <a:solidFill>
                  <a:srgbClr val="FF66FF"/>
                </a:solidFill>
              </a:rPr>
              <a:t>некорректного</a:t>
            </a:r>
            <a:r>
              <a:rPr lang="ru-RU" sz="1600" b="1" dirty="0" smtClean="0">
                <a:solidFill>
                  <a:schemeClr val="bg1"/>
                </a:solidFill>
              </a:rPr>
              <a:t> умозаключения </a:t>
            </a:r>
            <a:r>
              <a:rPr lang="ru-RU" sz="1600" b="1" dirty="0" smtClean="0">
                <a:solidFill>
                  <a:srgbClr val="FF66FF"/>
                </a:solidFill>
              </a:rPr>
              <a:t>от истинности одного субконтрарного суждения к истинности другого</a:t>
            </a:r>
            <a:r>
              <a:rPr lang="ru-RU" sz="1600" b="1" dirty="0" smtClean="0">
                <a:solidFill>
                  <a:schemeClr val="bg1"/>
                </a:solidFill>
              </a:rPr>
              <a:t>. </a:t>
            </a:r>
          </a:p>
          <a:p>
            <a:pPr marL="342900" lvl="1" indent="-342900">
              <a:buClr>
                <a:schemeClr val="bg1"/>
              </a:buClr>
              <a:buFont typeface="Arial" pitchFamily="34" charset="0"/>
              <a:buChar char="•"/>
              <a:defRPr/>
            </a:pPr>
            <a:r>
              <a:rPr lang="ru-RU" sz="1600" b="1" dirty="0" smtClean="0">
                <a:solidFill>
                  <a:schemeClr val="bg1"/>
                </a:solidFill>
              </a:rPr>
              <a:t>Рассуждающий может не осознать некорректность такого умозаключения вследствие того, что </a:t>
            </a:r>
            <a:r>
              <a:rPr lang="ru-RU" sz="1600" b="1" dirty="0" smtClean="0">
                <a:solidFill>
                  <a:srgbClr val="00FF00"/>
                </a:solidFill>
              </a:rPr>
              <a:t>истинность</a:t>
            </a:r>
            <a:r>
              <a:rPr lang="ru-RU" sz="1600" b="1" dirty="0" smtClean="0">
                <a:solidFill>
                  <a:schemeClr val="bg1"/>
                </a:solidFill>
              </a:rPr>
              <a:t> одного субконтрарного суждения, хотя и </a:t>
            </a:r>
            <a:br>
              <a:rPr lang="ru-RU" sz="1600" b="1" dirty="0" smtClean="0">
                <a:solidFill>
                  <a:schemeClr val="bg1"/>
                </a:solidFill>
              </a:rPr>
            </a:br>
            <a:r>
              <a:rPr lang="ru-RU" sz="1600" b="1" dirty="0" smtClean="0">
                <a:solidFill>
                  <a:srgbClr val="00FFFF"/>
                </a:solidFill>
              </a:rPr>
              <a:t>не следует </a:t>
            </a:r>
            <a:r>
              <a:rPr lang="ru-RU" sz="1600" b="1" dirty="0" smtClean="0">
                <a:solidFill>
                  <a:schemeClr val="bg1"/>
                </a:solidFill>
              </a:rPr>
              <a:t>из </a:t>
            </a:r>
            <a:r>
              <a:rPr lang="ru-RU" sz="1600" b="1" dirty="0" smtClean="0">
                <a:solidFill>
                  <a:srgbClr val="00FF00"/>
                </a:solidFill>
              </a:rPr>
              <a:t>истинности</a:t>
            </a:r>
            <a:r>
              <a:rPr lang="ru-RU" sz="1600" b="1" dirty="0" smtClean="0">
                <a:solidFill>
                  <a:schemeClr val="bg1"/>
                </a:solidFill>
              </a:rPr>
              <a:t> другого, </a:t>
            </a:r>
            <a:r>
              <a:rPr lang="ru-RU" sz="1600" b="1" dirty="0" smtClean="0">
                <a:solidFill>
                  <a:srgbClr val="00FF00"/>
                </a:solidFill>
              </a:rPr>
              <a:t>истинности</a:t>
            </a:r>
            <a:r>
              <a:rPr lang="ru-RU" sz="1600" b="1" dirty="0" smtClean="0">
                <a:solidFill>
                  <a:schemeClr val="bg1"/>
                </a:solidFill>
              </a:rPr>
              <a:t> этого другого </a:t>
            </a:r>
            <a:r>
              <a:rPr lang="ru-RU" sz="1600" b="1" dirty="0" smtClean="0">
                <a:solidFill>
                  <a:srgbClr val="FF66FF"/>
                </a:solidFill>
              </a:rPr>
              <a:t>не противоречит</a:t>
            </a:r>
            <a:r>
              <a:rPr lang="ru-RU" sz="1600" b="1" dirty="0" smtClean="0">
                <a:solidFill>
                  <a:schemeClr val="bg1"/>
                </a:solidFill>
              </a:rPr>
              <a:t>,</a:t>
            </a:r>
            <a:r>
              <a:rPr lang="ru-RU" sz="1600" b="1" dirty="0" smtClean="0">
                <a:solidFill>
                  <a:srgbClr val="FF66FF"/>
                </a:solidFill>
              </a:rPr>
              <a:t> </a:t>
            </a:r>
            <a:r>
              <a:rPr lang="ru-RU" sz="1600" b="1" dirty="0" smtClean="0">
                <a:solidFill>
                  <a:schemeClr val="bg1"/>
                </a:solidFill>
              </a:rPr>
              <a:t>даже если другое будет той же материи, но </a:t>
            </a:r>
            <a:r>
              <a:rPr lang="ru-RU" sz="1600" b="1" dirty="0" smtClean="0">
                <a:solidFill>
                  <a:srgbClr val="FF66FF"/>
                </a:solidFill>
              </a:rPr>
              <a:t>противоположным</a:t>
            </a:r>
            <a:r>
              <a:rPr lang="ru-RU" sz="1600" b="1" dirty="0" smtClean="0">
                <a:solidFill>
                  <a:schemeClr val="bg1"/>
                </a:solidFill>
              </a:rPr>
              <a:t> по качеству. </a:t>
            </a:r>
          </a:p>
          <a:p>
            <a:pPr marL="342900" lvl="1" indent="-342900" eaLnBrk="1" hangingPunct="1">
              <a:buClr>
                <a:schemeClr val="bg1"/>
              </a:buClr>
              <a:buFont typeface="Arial" pitchFamily="34" charset="0"/>
              <a:buChar char="•"/>
              <a:defRPr/>
            </a:pPr>
            <a:endParaRPr lang="ru-RU" sz="1600" b="1" dirty="0" smtClean="0">
              <a:solidFill>
                <a:schemeClr val="bg1"/>
              </a:solidFill>
            </a:endParaRPr>
          </a:p>
          <a:p>
            <a:pPr marL="342900" lvl="1" indent="-342900" eaLnBrk="1" hangingPunct="1">
              <a:buClr>
                <a:schemeClr val="bg1"/>
              </a:buClr>
              <a:buFont typeface="Arial" pitchFamily="34" charset="0"/>
              <a:buChar char="•"/>
              <a:defRPr/>
            </a:pPr>
            <a:endParaRPr lang="ru-RU" sz="1600" b="1" dirty="0" smtClean="0">
              <a:solidFill>
                <a:schemeClr val="bg1"/>
              </a:solidFill>
            </a:endParaRPr>
          </a:p>
          <a:p>
            <a:endParaRPr lang="ru-RU" sz="1600" b="1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build="p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16"/>
          <p:cNvSpPr txBox="1">
            <a:spLocks noChangeArrowheads="1"/>
          </p:cNvSpPr>
          <p:nvPr/>
        </p:nvSpPr>
        <p:spPr bwMode="auto">
          <a:xfrm>
            <a:off x="720000" y="2484000"/>
            <a:ext cx="3744000" cy="14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0"/>
          <a:lstStyle/>
          <a:p>
            <a:pPr marL="342000" indent="-252000" algn="l">
              <a:spcBef>
                <a:spcPts val="384"/>
              </a:spcBef>
              <a:buClr>
                <a:schemeClr val="bg1"/>
              </a:buClr>
              <a:buFontTx/>
              <a:buChar char="•"/>
              <a:defRPr/>
            </a:pPr>
            <a:r>
              <a:rPr lang="ru-RU" sz="1600" b="1" kern="0" dirty="0" smtClean="0">
                <a:latin typeface="+mn-lt"/>
              </a:rPr>
              <a:t>Вид умозаключения</a:t>
            </a:r>
            <a:r>
              <a:rPr lang="en-US" sz="1600" b="1" kern="0" dirty="0" smtClean="0">
                <a:latin typeface="+mn-lt"/>
              </a:rPr>
              <a:t>:</a:t>
            </a:r>
            <a:r>
              <a:rPr lang="ru-RU" sz="1600" kern="0" dirty="0" smtClean="0">
                <a:latin typeface="+mn-lt"/>
              </a:rPr>
              <a:t> </a:t>
            </a:r>
            <a:r>
              <a:rPr lang="ru-RU" sz="1600" b="1" kern="0" dirty="0" smtClean="0">
                <a:solidFill>
                  <a:srgbClr val="00FFFF"/>
                </a:solidFill>
                <a:latin typeface="+mn-lt"/>
              </a:rPr>
              <a:t>простой категорический силлогизм</a:t>
            </a:r>
            <a:endParaRPr lang="en-US" sz="1600" b="1" kern="0" dirty="0" smtClean="0">
              <a:solidFill>
                <a:srgbClr val="00FFFF"/>
              </a:solidFill>
              <a:latin typeface="+mn-lt"/>
            </a:endParaRPr>
          </a:p>
          <a:p>
            <a:pPr marL="342000" indent="-252000" algn="l">
              <a:spcBef>
                <a:spcPts val="384"/>
              </a:spcBef>
              <a:buClr>
                <a:schemeClr val="bg1"/>
              </a:buClr>
              <a:buFontTx/>
              <a:buChar char="•"/>
              <a:defRPr/>
            </a:pPr>
            <a:r>
              <a:rPr lang="ru-RU" sz="1600" b="1" kern="0" dirty="0" smtClean="0">
                <a:latin typeface="+mn-lt"/>
              </a:rPr>
              <a:t>Фигура</a:t>
            </a:r>
            <a:r>
              <a:rPr lang="en-US" sz="1600" b="1" kern="0" dirty="0" smtClean="0">
                <a:latin typeface="+mn-lt"/>
              </a:rPr>
              <a:t>: </a:t>
            </a:r>
            <a:r>
              <a:rPr lang="ru-RU" sz="1600" kern="0" dirty="0" smtClean="0">
                <a:solidFill>
                  <a:srgbClr val="00FFFF"/>
                </a:solidFill>
                <a:latin typeface="+mn-lt"/>
              </a:rPr>
              <a:t>перва</a:t>
            </a:r>
            <a:r>
              <a:rPr lang="ru-RU" sz="1600" b="1" kern="0" dirty="0" smtClean="0">
                <a:solidFill>
                  <a:srgbClr val="00FFFF"/>
                </a:solidFill>
                <a:latin typeface="+mn-lt"/>
              </a:rPr>
              <a:t>я</a:t>
            </a:r>
            <a:endParaRPr lang="en-US" sz="1600" b="1" kern="0" dirty="0" smtClean="0">
              <a:solidFill>
                <a:srgbClr val="00FFFF"/>
              </a:solidFill>
              <a:latin typeface="+mn-lt"/>
            </a:endParaRPr>
          </a:p>
          <a:p>
            <a:pPr marL="342000" indent="-252000" algn="l">
              <a:spcBef>
                <a:spcPts val="384"/>
              </a:spcBef>
              <a:buClr>
                <a:schemeClr val="bg1"/>
              </a:buClr>
              <a:buFontTx/>
              <a:buChar char="•"/>
              <a:defRPr/>
            </a:pPr>
            <a:r>
              <a:rPr lang="ru-RU" sz="1600" b="1" kern="0" dirty="0" smtClean="0">
                <a:latin typeface="+mn-lt"/>
              </a:rPr>
              <a:t>Правильный модус: </a:t>
            </a:r>
            <a:r>
              <a:rPr lang="en-US" sz="1600" b="1" kern="0" dirty="0" smtClean="0">
                <a:solidFill>
                  <a:srgbClr val="00FFFF"/>
                </a:solidFill>
                <a:latin typeface="+mn-lt"/>
              </a:rPr>
              <a:t>Fe</a:t>
            </a:r>
            <a:r>
              <a:rPr lang="en-US" sz="1600" kern="0" dirty="0" smtClean="0">
                <a:solidFill>
                  <a:srgbClr val="00FFFF"/>
                </a:solidFill>
                <a:latin typeface="+mn-lt"/>
              </a:rPr>
              <a:t>ri</a:t>
            </a:r>
            <a:r>
              <a:rPr lang="en-US" sz="1600" b="1" kern="0" dirty="0" smtClean="0">
                <a:solidFill>
                  <a:srgbClr val="00FFFF"/>
                </a:solidFill>
                <a:latin typeface="+mn-lt"/>
              </a:rPr>
              <a:t>o</a:t>
            </a:r>
          </a:p>
        </p:txBody>
      </p:sp>
      <p:sp>
        <p:nvSpPr>
          <p:cNvPr id="447490" name="AutoShape 2"/>
          <p:cNvSpPr>
            <a:spLocks noChangeArrowheads="1"/>
          </p:cNvSpPr>
          <p:nvPr/>
        </p:nvSpPr>
        <p:spPr bwMode="auto">
          <a:xfrm>
            <a:off x="6084000" y="3708000"/>
            <a:ext cx="1476000" cy="432000"/>
          </a:xfrm>
          <a:prstGeom prst="rightArrow">
            <a:avLst>
              <a:gd name="adj1" fmla="val 50000"/>
              <a:gd name="adj2" fmla="val 61920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36000" anchor="ctr" anchorCtr="1"/>
          <a:lstStyle/>
          <a:p>
            <a:pPr algn="ctr"/>
            <a:r>
              <a:rPr lang="ru-RU" sz="1400" dirty="0" smtClean="0">
                <a:solidFill>
                  <a:srgbClr val="0000FF"/>
                </a:solidFill>
              </a:rPr>
              <a:t>суть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47492" name="AutoShape 4"/>
          <p:cNvSpPr>
            <a:spLocks noChangeArrowheads="1"/>
          </p:cNvSpPr>
          <p:nvPr/>
        </p:nvSpPr>
        <p:spPr bwMode="auto">
          <a:xfrm>
            <a:off x="6084000" y="4932000"/>
            <a:ext cx="1476000" cy="432000"/>
          </a:xfrm>
          <a:prstGeom prst="rightArrow">
            <a:avLst>
              <a:gd name="adj1" fmla="val 50000"/>
              <a:gd name="adj2" fmla="val 61921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36000" anchor="ctr" anchorCtr="1"/>
          <a:lstStyle/>
          <a:p>
            <a:r>
              <a:rPr lang="ru-RU" sz="1400" dirty="0" smtClean="0">
                <a:solidFill>
                  <a:srgbClr val="0000FF"/>
                </a:solidFill>
              </a:rPr>
              <a:t>не суть</a:t>
            </a:r>
            <a:endParaRPr lang="ru-RU" sz="1400" dirty="0">
              <a:solidFill>
                <a:srgbClr val="0000FF"/>
              </a:solidFill>
            </a:endParaRPr>
          </a:p>
        </p:txBody>
      </p:sp>
      <p:sp>
        <p:nvSpPr>
          <p:cNvPr id="447493" name="Rectangle 5"/>
          <p:cNvSpPr>
            <a:spLocks noChangeArrowheads="1"/>
          </p:cNvSpPr>
          <p:nvPr/>
        </p:nvSpPr>
        <p:spPr bwMode="auto">
          <a:xfrm rot="1320000">
            <a:off x="5976000" y="3348000"/>
            <a:ext cx="1728000" cy="216000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400" dirty="0" smtClean="0">
                <a:solidFill>
                  <a:schemeClr val="accent1"/>
                </a:solidFill>
              </a:rPr>
              <a:t>не суть</a:t>
            </a:r>
            <a:endParaRPr lang="ru-RU" sz="1400" dirty="0">
              <a:solidFill>
                <a:schemeClr val="accent1"/>
              </a:solidFill>
            </a:endParaRPr>
          </a:p>
        </p:txBody>
      </p:sp>
      <p:sp>
        <p:nvSpPr>
          <p:cNvPr id="447495" name="Oval 7"/>
          <p:cNvSpPr>
            <a:spLocks noChangeAspect="1" noChangeArrowheads="1"/>
          </p:cNvSpPr>
          <p:nvPr/>
        </p:nvSpPr>
        <p:spPr bwMode="auto">
          <a:xfrm>
            <a:off x="5256000" y="4716000"/>
            <a:ext cx="864000" cy="864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lnSpc>
                <a:spcPct val="90000"/>
              </a:lnSpc>
            </a:pPr>
            <a:r>
              <a:rPr lang="ru-RU" sz="1200" spc="-30" dirty="0" smtClean="0">
                <a:solidFill>
                  <a:srgbClr val="0000FF"/>
                </a:solidFill>
              </a:rPr>
              <a:t>некоторые</a:t>
            </a:r>
            <a:br>
              <a:rPr lang="ru-RU" sz="1200" spc="-30" dirty="0" smtClean="0">
                <a:solidFill>
                  <a:srgbClr val="0000FF"/>
                </a:solidFill>
              </a:rPr>
            </a:br>
            <a:r>
              <a:rPr lang="ru-RU" sz="1600" dirty="0" smtClean="0">
                <a:solidFill>
                  <a:srgbClr val="0000FF"/>
                </a:solidFill>
              </a:rPr>
              <a:t>поэты</a:t>
            </a:r>
            <a:endParaRPr lang="ru-RU" sz="1400" dirty="0">
              <a:solidFill>
                <a:srgbClr val="0000FF"/>
              </a:solidFill>
            </a:endParaRPr>
          </a:p>
        </p:txBody>
      </p:sp>
      <p:sp>
        <p:nvSpPr>
          <p:cNvPr id="447496" name="Oval 8"/>
          <p:cNvSpPr>
            <a:spLocks noChangeAspect="1" noChangeArrowheads="1"/>
          </p:cNvSpPr>
          <p:nvPr/>
        </p:nvSpPr>
        <p:spPr bwMode="auto">
          <a:xfrm>
            <a:off x="7560000" y="4716000"/>
            <a:ext cx="864000" cy="864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1600" dirty="0" smtClean="0">
                <a:solidFill>
                  <a:srgbClr val="0000FF"/>
                </a:solidFill>
              </a:rPr>
              <a:t>немцы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47497" name="Rectangle 9"/>
          <p:cNvSpPr>
            <a:spLocks noChangeArrowheads="1"/>
          </p:cNvSpPr>
          <p:nvPr/>
        </p:nvSpPr>
        <p:spPr bwMode="auto">
          <a:xfrm>
            <a:off x="5256000" y="4428000"/>
            <a:ext cx="3168000" cy="216000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0" anchor="b" anchorCtr="0"/>
          <a:lstStyle/>
          <a:p>
            <a:pPr algn="ctr"/>
            <a:r>
              <a:rPr lang="ru-RU" sz="1400" dirty="0">
                <a:solidFill>
                  <a:srgbClr val="0000FF"/>
                </a:solidFill>
              </a:rPr>
              <a:t>Следовательно</a:t>
            </a:r>
            <a:r>
              <a:rPr lang="ru-RU" dirty="0">
                <a:solidFill>
                  <a:srgbClr val="0000FF"/>
                </a:solidFill>
              </a:rPr>
              <a:t>,</a:t>
            </a:r>
          </a:p>
        </p:txBody>
      </p:sp>
      <p:sp>
        <p:nvSpPr>
          <p:cNvPr id="447498" name="Rectangle 10"/>
          <p:cNvSpPr>
            <a:spLocks noChangeArrowheads="1"/>
          </p:cNvSpPr>
          <p:nvPr/>
        </p:nvSpPr>
        <p:spPr bwMode="auto">
          <a:xfrm rot="1320000">
            <a:off x="5976000" y="3348000"/>
            <a:ext cx="1728000" cy="216000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400" dirty="0" smtClean="0">
                <a:solidFill>
                  <a:srgbClr val="0000FF"/>
                </a:solidFill>
              </a:rPr>
              <a:t>средний </a:t>
            </a:r>
            <a:r>
              <a:rPr lang="ru-RU" sz="1400" dirty="0">
                <a:solidFill>
                  <a:srgbClr val="0000FF"/>
                </a:solidFill>
              </a:rPr>
              <a:t>термин</a:t>
            </a:r>
          </a:p>
        </p:txBody>
      </p:sp>
      <p:sp>
        <p:nvSpPr>
          <p:cNvPr id="447501" name="Oval 13"/>
          <p:cNvSpPr>
            <a:spLocks noChangeAspect="1" noChangeArrowheads="1"/>
          </p:cNvSpPr>
          <p:nvPr/>
        </p:nvSpPr>
        <p:spPr bwMode="auto">
          <a:xfrm>
            <a:off x="7560000" y="2556000"/>
            <a:ext cx="864001" cy="864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r>
              <a:rPr lang="ru-RU" sz="1600" dirty="0" smtClean="0">
                <a:solidFill>
                  <a:srgbClr val="0000FF"/>
                </a:solidFill>
              </a:rPr>
              <a:t>немец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47503" name="Oval 15"/>
          <p:cNvSpPr>
            <a:spLocks noChangeAspect="1" noChangeArrowheads="1"/>
          </p:cNvSpPr>
          <p:nvPr/>
        </p:nvSpPr>
        <p:spPr bwMode="auto">
          <a:xfrm>
            <a:off x="7560000" y="3492000"/>
            <a:ext cx="864000" cy="863999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r>
              <a:rPr lang="ru-RU" sz="1600" dirty="0" smtClean="0">
                <a:solidFill>
                  <a:srgbClr val="0000FF"/>
                </a:solidFill>
              </a:rPr>
              <a:t>греки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47502" name="Oval 14"/>
          <p:cNvSpPr>
            <a:spLocks noChangeAspect="1" noChangeArrowheads="1"/>
          </p:cNvSpPr>
          <p:nvPr/>
        </p:nvSpPr>
        <p:spPr bwMode="auto">
          <a:xfrm>
            <a:off x="5256000" y="3492000"/>
            <a:ext cx="864001" cy="864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>
              <a:lnSpc>
                <a:spcPct val="90000"/>
              </a:lnSpc>
            </a:pPr>
            <a:r>
              <a:rPr lang="ru-RU" sz="1200" spc="-40" dirty="0" smtClean="0">
                <a:solidFill>
                  <a:srgbClr val="0000FF"/>
                </a:solidFill>
              </a:rPr>
              <a:t>Некоторые</a:t>
            </a:r>
            <a:br>
              <a:rPr lang="ru-RU" sz="1200" spc="-40" dirty="0" smtClean="0">
                <a:solidFill>
                  <a:srgbClr val="0000FF"/>
                </a:solidFill>
              </a:rPr>
            </a:br>
            <a:r>
              <a:rPr lang="ru-RU" sz="1600" dirty="0" smtClean="0">
                <a:solidFill>
                  <a:srgbClr val="0000FF"/>
                </a:solidFill>
              </a:rPr>
              <a:t>поэты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20" name="Rectangle 9"/>
          <p:cNvSpPr>
            <a:spLocks noChangeArrowheads="1"/>
          </p:cNvSpPr>
          <p:nvPr/>
        </p:nvSpPr>
        <p:spPr bwMode="auto">
          <a:xfrm>
            <a:off x="5688000" y="5652000"/>
            <a:ext cx="2304000" cy="216000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36000" anchor="ctr" anchorCtr="1"/>
          <a:lstStyle/>
          <a:p>
            <a:pPr algn="ctr"/>
            <a:r>
              <a:rPr lang="ru-RU" sz="1400" dirty="0" smtClean="0">
                <a:solidFill>
                  <a:srgbClr val="FF0000"/>
                </a:solidFill>
              </a:rPr>
              <a:t>Не следует, что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2" name="Oval 8"/>
          <p:cNvSpPr>
            <a:spLocks noChangeAspect="1" noChangeArrowheads="1"/>
          </p:cNvSpPr>
          <p:nvPr/>
        </p:nvSpPr>
        <p:spPr bwMode="auto">
          <a:xfrm>
            <a:off x="7560000" y="5940000"/>
            <a:ext cx="864000" cy="864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1600" dirty="0" smtClean="0">
                <a:solidFill>
                  <a:srgbClr val="0000FF"/>
                </a:solidFill>
              </a:rPr>
              <a:t>немцы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720000" y="5796000"/>
            <a:ext cx="3816000" cy="900000"/>
          </a:xfrm>
          <a:prstGeom prst="roundRect">
            <a:avLst/>
          </a:prstGeom>
          <a:noFill/>
          <a:ln w="9525" cmpd="thickThin">
            <a:solidFill>
              <a:schemeClr val="bg1"/>
            </a:solidFill>
            <a:miter lim="800000"/>
            <a:headEnd/>
            <a:tailEnd/>
          </a:ln>
        </p:spPr>
        <p:txBody>
          <a:bodyPr wrap="square" lIns="36000" rIns="36000" anchor="ctr" anchorCtr="1"/>
          <a:lstStyle/>
          <a:p>
            <a:pPr algn="ctr"/>
            <a:r>
              <a:rPr lang="ru-RU" sz="1600" dirty="0" smtClean="0"/>
              <a:t>Отсутствие противоречия </a:t>
            </a:r>
            <a:br>
              <a:rPr lang="ru-RU" sz="1600" dirty="0" smtClean="0"/>
            </a:br>
            <a:r>
              <a:rPr lang="ru-RU" sz="1600" dirty="0" smtClean="0"/>
              <a:t>между выводом и посылками </a:t>
            </a:r>
            <a:br>
              <a:rPr lang="ru-RU" sz="1600" dirty="0" smtClean="0"/>
            </a:br>
            <a:r>
              <a:rPr lang="ru-RU" sz="1600" dirty="0" smtClean="0">
                <a:solidFill>
                  <a:srgbClr val="FF66FF"/>
                </a:solidFill>
              </a:rPr>
              <a:t>не доказывает</a:t>
            </a:r>
            <a:r>
              <a:rPr lang="ru-RU" sz="1600" dirty="0" smtClean="0"/>
              <a:t> </a:t>
            </a:r>
            <a:r>
              <a:rPr lang="ru-RU" sz="1600" dirty="0" smtClean="0">
                <a:solidFill>
                  <a:srgbClr val="00FF00"/>
                </a:solidFill>
              </a:rPr>
              <a:t>истинности </a:t>
            </a:r>
            <a:r>
              <a:rPr lang="ru-RU" sz="1600" dirty="0" smtClean="0"/>
              <a:t>вывода.</a:t>
            </a:r>
            <a:endParaRPr lang="ru-RU" sz="1600" dirty="0">
              <a:solidFill>
                <a:srgbClr val="00FFFF"/>
              </a:solidFill>
            </a:endParaRP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720000" y="3924000"/>
            <a:ext cx="3816000" cy="1692000"/>
          </a:xfrm>
          <a:prstGeom prst="roundRect">
            <a:avLst/>
          </a:prstGeom>
          <a:noFill/>
          <a:ln w="9525" cmpd="thickThin">
            <a:solidFill>
              <a:schemeClr val="bg1"/>
            </a:solidFill>
            <a:miter lim="800000"/>
            <a:headEnd/>
            <a:tailEnd/>
          </a:ln>
        </p:spPr>
        <p:txBody>
          <a:bodyPr wrap="square" lIns="36000" rIns="36000" anchor="ctr" anchorCtr="1"/>
          <a:lstStyle/>
          <a:p>
            <a:r>
              <a:rPr lang="ru-RU" sz="1600" dirty="0" smtClean="0">
                <a:solidFill>
                  <a:srgbClr val="FFFF00"/>
                </a:solidFill>
              </a:rPr>
              <a:t>Корректное умозаключение </a:t>
            </a:r>
            <a:r>
              <a:rPr lang="ru-RU" sz="1600" dirty="0" smtClean="0">
                <a:solidFill>
                  <a:srgbClr val="00FFFF"/>
                </a:solidFill>
              </a:rPr>
              <a:t/>
            </a:r>
            <a:br>
              <a:rPr lang="ru-RU" sz="1600" dirty="0" smtClean="0">
                <a:solidFill>
                  <a:srgbClr val="00FFFF"/>
                </a:solidFill>
              </a:rPr>
            </a:br>
            <a:r>
              <a:rPr lang="ru-RU" sz="1600" dirty="0" smtClean="0"/>
              <a:t>есть построение такого суждения из материи других суждений, замена которого </a:t>
            </a:r>
            <a:r>
              <a:rPr lang="ru-RU" sz="1600" dirty="0" smtClean="0">
                <a:solidFill>
                  <a:srgbClr val="FF66FF"/>
                </a:solidFill>
              </a:rPr>
              <a:t>противоречащим</a:t>
            </a:r>
            <a:r>
              <a:rPr lang="ru-RU" sz="1600" dirty="0" smtClean="0"/>
              <a:t> </a:t>
            </a:r>
            <a:br>
              <a:rPr lang="ru-RU" sz="1600" dirty="0" smtClean="0"/>
            </a:br>
            <a:r>
              <a:rPr lang="ru-RU" sz="1600" dirty="0" smtClean="0"/>
              <a:t>ему суждением приводит </a:t>
            </a:r>
            <a:br>
              <a:rPr lang="ru-RU" sz="1600" dirty="0" smtClean="0"/>
            </a:br>
            <a:r>
              <a:rPr lang="ru-RU" sz="1600" dirty="0" smtClean="0"/>
              <a:t>к </a:t>
            </a:r>
            <a:r>
              <a:rPr lang="ru-RU" sz="1600" dirty="0" smtClean="0">
                <a:solidFill>
                  <a:srgbClr val="FF66FF"/>
                </a:solidFill>
              </a:rPr>
              <a:t>противоречию</a:t>
            </a:r>
            <a:r>
              <a:rPr lang="ru-RU" sz="1600" dirty="0" smtClean="0"/>
              <a:t> с посылками.</a:t>
            </a:r>
          </a:p>
        </p:txBody>
      </p:sp>
      <p:sp>
        <p:nvSpPr>
          <p:cNvPr id="447491" name="AutoShape 3"/>
          <p:cNvSpPr>
            <a:spLocks noChangeArrowheads="1"/>
          </p:cNvSpPr>
          <p:nvPr/>
        </p:nvSpPr>
        <p:spPr bwMode="auto">
          <a:xfrm>
            <a:off x="6084000" y="2772000"/>
            <a:ext cx="1476000" cy="432000"/>
          </a:xfrm>
          <a:prstGeom prst="rightArrow">
            <a:avLst>
              <a:gd name="adj1" fmla="val 50000"/>
              <a:gd name="adj2" fmla="val 61920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18000" anchor="b" anchorCtr="1"/>
          <a:lstStyle/>
          <a:p>
            <a:r>
              <a:rPr lang="ru-RU" sz="1400" dirty="0" smtClean="0">
                <a:solidFill>
                  <a:srgbClr val="0000FF"/>
                </a:solidFill>
              </a:rPr>
              <a:t>не есть</a:t>
            </a:r>
            <a:endParaRPr lang="ru-RU" sz="1400" dirty="0">
              <a:solidFill>
                <a:srgbClr val="0000FF"/>
              </a:solidFill>
            </a:endParaRPr>
          </a:p>
        </p:txBody>
      </p:sp>
      <p:sp>
        <p:nvSpPr>
          <p:cNvPr id="447500" name="Oval 12"/>
          <p:cNvSpPr>
            <a:spLocks noChangeAspect="1" noChangeArrowheads="1"/>
          </p:cNvSpPr>
          <p:nvPr/>
        </p:nvSpPr>
        <p:spPr bwMode="auto">
          <a:xfrm>
            <a:off x="5256000" y="2556000"/>
            <a:ext cx="864000" cy="863999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90000"/>
              </a:lnSpc>
            </a:pPr>
            <a:r>
              <a:rPr lang="ru-RU" sz="1400" dirty="0" smtClean="0">
                <a:solidFill>
                  <a:srgbClr val="0000FF"/>
                </a:solidFill>
              </a:rPr>
              <a:t>Ни один</a:t>
            </a:r>
            <a:r>
              <a:rPr lang="ru-RU" dirty="0" smtClean="0">
                <a:solidFill>
                  <a:srgbClr val="0000FF"/>
                </a:solidFill>
              </a:rPr>
              <a:t/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1600" dirty="0" smtClean="0">
                <a:solidFill>
                  <a:srgbClr val="0000FF"/>
                </a:solidFill>
              </a:rPr>
              <a:t>грек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29" name="AutoShape 4"/>
          <p:cNvSpPr>
            <a:spLocks noChangeArrowheads="1"/>
          </p:cNvSpPr>
          <p:nvPr/>
        </p:nvSpPr>
        <p:spPr bwMode="auto">
          <a:xfrm>
            <a:off x="6084000" y="6156000"/>
            <a:ext cx="1476000" cy="432000"/>
          </a:xfrm>
          <a:prstGeom prst="rightArrow">
            <a:avLst>
              <a:gd name="adj1" fmla="val 50000"/>
              <a:gd name="adj2" fmla="val 61921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36000" anchor="ctr" anchorCtr="1"/>
          <a:lstStyle/>
          <a:p>
            <a:pPr algn="ctr"/>
            <a:r>
              <a:rPr lang="ru-RU" sz="1400" dirty="0" smtClean="0">
                <a:solidFill>
                  <a:srgbClr val="FF0000"/>
                </a:solidFill>
              </a:rPr>
              <a:t>суть</a:t>
            </a:r>
            <a:endParaRPr lang="ru-RU" sz="1400" dirty="0">
              <a:solidFill>
                <a:srgbClr val="FF0000"/>
              </a:solidFill>
            </a:endParaRPr>
          </a:p>
        </p:txBody>
      </p:sp>
      <p:sp>
        <p:nvSpPr>
          <p:cNvPr id="21" name="Oval 7"/>
          <p:cNvSpPr>
            <a:spLocks noChangeAspect="1" noChangeArrowheads="1"/>
          </p:cNvSpPr>
          <p:nvPr/>
        </p:nvSpPr>
        <p:spPr bwMode="auto">
          <a:xfrm>
            <a:off x="5256000" y="5940000"/>
            <a:ext cx="864000" cy="864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lnSpc>
                <a:spcPct val="90000"/>
              </a:lnSpc>
            </a:pPr>
            <a:r>
              <a:rPr lang="ru-RU" sz="1200" spc="-30" dirty="0" smtClean="0">
                <a:solidFill>
                  <a:srgbClr val="0000FF"/>
                </a:solidFill>
              </a:rPr>
              <a:t>некоторые</a:t>
            </a:r>
            <a:br>
              <a:rPr lang="ru-RU" sz="1200" spc="-30" dirty="0" smtClean="0">
                <a:solidFill>
                  <a:srgbClr val="0000FF"/>
                </a:solidFill>
              </a:rPr>
            </a:br>
            <a:r>
              <a:rPr lang="ru-RU" sz="1600" dirty="0" smtClean="0">
                <a:solidFill>
                  <a:srgbClr val="0000FF"/>
                </a:solidFill>
              </a:rPr>
              <a:t>поэты</a:t>
            </a:r>
            <a:endParaRPr lang="ru-RU" sz="1400" dirty="0">
              <a:solidFill>
                <a:srgbClr val="0000FF"/>
              </a:solidFill>
            </a:endParaRPr>
          </a:p>
        </p:txBody>
      </p:sp>
      <p:cxnSp>
        <p:nvCxnSpPr>
          <p:cNvPr id="32" name="Прямая соединительная линия 31"/>
          <p:cNvCxnSpPr>
            <a:cxnSpLocks noChangeShapeType="1"/>
          </p:cNvCxnSpPr>
          <p:nvPr/>
        </p:nvCxnSpPr>
        <p:spPr bwMode="auto">
          <a:xfrm>
            <a:off x="5256000" y="4716000"/>
            <a:ext cx="3168000" cy="2088000"/>
          </a:xfrm>
          <a:prstGeom prst="lin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33" name="Прямая соединительная линия 32"/>
          <p:cNvCxnSpPr>
            <a:cxnSpLocks noChangeShapeType="1"/>
          </p:cNvCxnSpPr>
          <p:nvPr/>
        </p:nvCxnSpPr>
        <p:spPr bwMode="auto">
          <a:xfrm rot="-3960000">
            <a:off x="5256000" y="4716000"/>
            <a:ext cx="3168000" cy="2088000"/>
          </a:xfrm>
          <a:prstGeom prst="lin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</p:spPr>
      </p:cxnSp>
      <p:sp>
        <p:nvSpPr>
          <p:cNvPr id="3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3600"/>
            <a:ext cx="9144000" cy="1143000"/>
          </a:xfrm>
          <a:noFill/>
        </p:spPr>
        <p:txBody>
          <a:bodyPr lIns="36000" rIns="36000"/>
          <a:lstStyle/>
          <a:p>
            <a:pPr lvl="1" eaLnBrk="1" hangingPunct="1"/>
            <a:r>
              <a:rPr lang="ru-RU" sz="3200" b="1" dirty="0" smtClean="0">
                <a:solidFill>
                  <a:schemeClr val="bg1"/>
                </a:solidFill>
                <a:cs typeface="Arial" charset="0"/>
              </a:rPr>
              <a:t>«Не следует» </a:t>
            </a:r>
            <a:r>
              <a:rPr lang="ru-RU" sz="3200" b="1" dirty="0" smtClean="0">
                <a:solidFill>
                  <a:schemeClr val="bg1"/>
                </a:solidFill>
              </a:rPr>
              <a:t/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spc="-10" dirty="0" smtClean="0">
                <a:solidFill>
                  <a:schemeClr val="bg1"/>
                </a:solidFill>
              </a:rPr>
              <a:t>Ошибка неправомерного утвердительного вывода</a:t>
            </a:r>
          </a:p>
        </p:txBody>
      </p:sp>
      <p:sp>
        <p:nvSpPr>
          <p:cNvPr id="35" name="Text Box 5"/>
          <p:cNvSpPr txBox="1">
            <a:spLocks noChangeArrowheads="1"/>
          </p:cNvSpPr>
          <p:nvPr/>
        </p:nvSpPr>
        <p:spPr bwMode="auto">
          <a:xfrm>
            <a:off x="612000" y="1512000"/>
            <a:ext cx="7920000" cy="900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dirty="0" smtClean="0">
                <a:solidFill>
                  <a:srgbClr val="FFFF00"/>
                </a:solidFill>
              </a:rPr>
              <a:t>Ошибка неправомерного утвердительного вывода</a:t>
            </a:r>
            <a:r>
              <a:rPr lang="ru-RU" dirty="0" smtClean="0"/>
              <a:t> – 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 формальная логическая ошибка в силлогистике, заключающаяся в получении </a:t>
            </a:r>
            <a:r>
              <a:rPr lang="ru-RU" sz="1600" dirty="0" smtClean="0">
                <a:solidFill>
                  <a:srgbClr val="FF66FF"/>
                </a:solidFill>
              </a:rPr>
              <a:t>утвердительного</a:t>
            </a:r>
            <a:r>
              <a:rPr lang="ru-RU" sz="1600" dirty="0" smtClean="0"/>
              <a:t> вывода при наличии </a:t>
            </a:r>
            <a:r>
              <a:rPr lang="ru-RU" sz="1600" dirty="0" smtClean="0">
                <a:solidFill>
                  <a:srgbClr val="00FF00"/>
                </a:solidFill>
              </a:rPr>
              <a:t>отрицательной</a:t>
            </a:r>
            <a:r>
              <a:rPr lang="ru-RU" sz="1600" dirty="0" smtClean="0"/>
              <a:t> посылки. </a:t>
            </a:r>
            <a:endParaRPr lang="ru-RU" sz="1600" dirty="0">
              <a:solidFill>
                <a:srgbClr val="00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1000"/>
                                        <p:tgtEl>
                                          <p:spTgt spid="447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474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474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474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47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6" dur="1000"/>
                                        <p:tgtEl>
                                          <p:spTgt spid="447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1" dur="1000"/>
                                        <p:tgtEl>
                                          <p:spTgt spid="447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47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47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474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47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2" dur="1000"/>
                                        <p:tgtEl>
                                          <p:spTgt spid="447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7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474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474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2700000">
                                      <p:cBhvr>
                                        <p:cTn id="67" dur="1000" fill="hold"/>
                                        <p:tgtEl>
                                          <p:spTgt spid="4474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0" dur="1000" fill="hold"/>
                                        <p:tgtEl>
                                          <p:spTgt spid="44749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474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474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0" dur="1000"/>
                                        <p:tgtEl>
                                          <p:spTgt spid="447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500"/>
                            </p:stCondLst>
                            <p:childTnLst>
                              <p:par>
                                <p:cTn id="8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474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474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474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47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000"/>
                            </p:stCondLst>
                            <p:childTnLst>
                              <p:par>
                                <p:cTn id="8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1" dur="1000"/>
                                        <p:tgtEl>
                                          <p:spTgt spid="447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"/>
                            </p:stCondLst>
                            <p:childTnLst>
                              <p:par>
                                <p:cTn id="9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500"/>
                            </p:stCondLst>
                            <p:childTnLst>
                              <p:par>
                                <p:cTn id="10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2000"/>
                            </p:stCondLst>
                            <p:childTnLst>
                              <p:par>
                                <p:cTn id="11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uild="p"/>
      <p:bldP spid="447490" grpId="0" animBg="1"/>
      <p:bldP spid="447492" grpId="0" animBg="1"/>
      <p:bldP spid="447493" grpId="0" animBg="1"/>
      <p:bldP spid="447493" grpId="1" animBg="1"/>
      <p:bldP spid="447493" grpId="2" animBg="1"/>
      <p:bldP spid="447495" grpId="0" animBg="1"/>
      <p:bldP spid="447496" grpId="0" animBg="1"/>
      <p:bldP spid="447497" grpId="0" animBg="1"/>
      <p:bldP spid="447498" grpId="0" animBg="1"/>
      <p:bldP spid="447498" grpId="1" animBg="1"/>
      <p:bldP spid="447501" grpId="0" animBg="1"/>
      <p:bldP spid="447503" grpId="0" animBg="1"/>
      <p:bldP spid="447502" grpId="0" animBg="1"/>
      <p:bldP spid="20" grpId="0" animBg="1"/>
      <p:bldP spid="22" grpId="0" animBg="1"/>
      <p:bldP spid="27" grpId="0" animBg="1"/>
      <p:bldP spid="28" grpId="0" animBg="1"/>
      <p:bldP spid="447491" grpId="0" animBg="1"/>
      <p:bldP spid="447500" grpId="0" animBg="1"/>
      <p:bldP spid="29" grpId="0" animBg="1"/>
      <p:bldP spid="21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492" name="AutoShape 4"/>
          <p:cNvSpPr>
            <a:spLocks noChangeArrowheads="1"/>
          </p:cNvSpPr>
          <p:nvPr/>
        </p:nvSpPr>
        <p:spPr bwMode="auto">
          <a:xfrm>
            <a:off x="6084000" y="4932000"/>
            <a:ext cx="1476000" cy="432000"/>
          </a:xfrm>
          <a:prstGeom prst="rightArrow">
            <a:avLst>
              <a:gd name="adj1" fmla="val 50000"/>
              <a:gd name="adj2" fmla="val 61921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36000" anchor="ctr" anchorCtr="1"/>
          <a:lstStyle/>
          <a:p>
            <a:pPr algn="ctr"/>
            <a:r>
              <a:rPr lang="ru-RU" sz="1400" dirty="0" smtClean="0">
                <a:solidFill>
                  <a:srgbClr val="0000FF"/>
                </a:solidFill>
              </a:rPr>
              <a:t>не суть</a:t>
            </a:r>
            <a:endParaRPr lang="ru-RU" sz="1400" dirty="0">
              <a:solidFill>
                <a:srgbClr val="0000FF"/>
              </a:solidFill>
            </a:endParaRPr>
          </a:p>
        </p:txBody>
      </p:sp>
      <p:sp>
        <p:nvSpPr>
          <p:cNvPr id="26" name="Rectangle 16"/>
          <p:cNvSpPr txBox="1">
            <a:spLocks noChangeArrowheads="1"/>
          </p:cNvSpPr>
          <p:nvPr/>
        </p:nvSpPr>
        <p:spPr bwMode="auto">
          <a:xfrm>
            <a:off x="720000" y="2484000"/>
            <a:ext cx="3744000" cy="14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0"/>
          <a:lstStyle/>
          <a:p>
            <a:pPr marL="342000" indent="-252000" algn="l">
              <a:spcBef>
                <a:spcPts val="384"/>
              </a:spcBef>
              <a:buClr>
                <a:schemeClr val="bg1"/>
              </a:buClr>
              <a:buFontTx/>
              <a:buChar char="•"/>
              <a:defRPr/>
            </a:pPr>
            <a:r>
              <a:rPr lang="ru-RU" sz="1600" b="1" kern="0" dirty="0" smtClean="0">
                <a:latin typeface="+mn-lt"/>
              </a:rPr>
              <a:t>Вид умозаключения</a:t>
            </a:r>
            <a:r>
              <a:rPr lang="en-US" sz="1600" b="1" kern="0" dirty="0" smtClean="0">
                <a:latin typeface="+mn-lt"/>
              </a:rPr>
              <a:t>:</a:t>
            </a:r>
            <a:r>
              <a:rPr lang="ru-RU" sz="1600" kern="0" dirty="0" smtClean="0">
                <a:latin typeface="+mn-lt"/>
              </a:rPr>
              <a:t> </a:t>
            </a:r>
            <a:r>
              <a:rPr lang="ru-RU" sz="1600" b="1" kern="0" dirty="0" smtClean="0">
                <a:solidFill>
                  <a:srgbClr val="00FFFF"/>
                </a:solidFill>
                <a:latin typeface="+mn-lt"/>
              </a:rPr>
              <a:t>простой категорический силлогизм</a:t>
            </a:r>
            <a:endParaRPr lang="en-US" sz="1600" b="1" kern="0" dirty="0" smtClean="0">
              <a:solidFill>
                <a:srgbClr val="00FFFF"/>
              </a:solidFill>
              <a:latin typeface="+mn-lt"/>
            </a:endParaRPr>
          </a:p>
          <a:p>
            <a:pPr marL="342000" indent="-252000" algn="l">
              <a:spcBef>
                <a:spcPts val="384"/>
              </a:spcBef>
              <a:buClr>
                <a:schemeClr val="bg1"/>
              </a:buClr>
              <a:buFontTx/>
              <a:buChar char="•"/>
              <a:defRPr/>
            </a:pPr>
            <a:r>
              <a:rPr lang="ru-RU" sz="1600" b="1" kern="0" dirty="0" smtClean="0">
                <a:latin typeface="+mn-lt"/>
              </a:rPr>
              <a:t>Фигура</a:t>
            </a:r>
            <a:r>
              <a:rPr lang="en-US" sz="1600" b="1" kern="0" dirty="0" smtClean="0">
                <a:latin typeface="+mn-lt"/>
              </a:rPr>
              <a:t>: </a:t>
            </a:r>
            <a:r>
              <a:rPr lang="ru-RU" sz="1600" b="1" kern="0" dirty="0" smtClean="0">
                <a:solidFill>
                  <a:srgbClr val="00FFFF"/>
                </a:solidFill>
                <a:latin typeface="+mn-lt"/>
              </a:rPr>
              <a:t>вторая</a:t>
            </a:r>
            <a:endParaRPr lang="en-US" sz="1600" b="1" kern="0" dirty="0" smtClean="0">
              <a:solidFill>
                <a:srgbClr val="00FFFF"/>
              </a:solidFill>
              <a:latin typeface="+mn-lt"/>
            </a:endParaRPr>
          </a:p>
          <a:p>
            <a:pPr marL="342000" indent="-252000" algn="l">
              <a:spcBef>
                <a:spcPts val="384"/>
              </a:spcBef>
              <a:buClr>
                <a:schemeClr val="bg1"/>
              </a:buClr>
              <a:buFontTx/>
              <a:buChar char="•"/>
              <a:defRPr/>
            </a:pPr>
            <a:r>
              <a:rPr lang="ru-RU" sz="1600" b="1" kern="0" dirty="0" smtClean="0">
                <a:latin typeface="+mn-lt"/>
              </a:rPr>
              <a:t>Правильный модус: </a:t>
            </a:r>
            <a:r>
              <a:rPr lang="en-US" sz="1600" b="1" kern="0" dirty="0" smtClean="0">
                <a:solidFill>
                  <a:srgbClr val="00FFFF"/>
                </a:solidFill>
                <a:latin typeface="+mn-lt"/>
              </a:rPr>
              <a:t>Festino</a:t>
            </a:r>
          </a:p>
        </p:txBody>
      </p:sp>
      <p:sp>
        <p:nvSpPr>
          <p:cNvPr id="447490" name="AutoShape 2"/>
          <p:cNvSpPr>
            <a:spLocks noChangeArrowheads="1"/>
          </p:cNvSpPr>
          <p:nvPr/>
        </p:nvSpPr>
        <p:spPr bwMode="auto">
          <a:xfrm>
            <a:off x="6084000" y="3708000"/>
            <a:ext cx="1476000" cy="432000"/>
          </a:xfrm>
          <a:prstGeom prst="rightArrow">
            <a:avLst>
              <a:gd name="adj1" fmla="val 50000"/>
              <a:gd name="adj2" fmla="val 61920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36000" anchor="ctr" anchorCtr="1"/>
          <a:lstStyle/>
          <a:p>
            <a:pPr algn="ctr"/>
            <a:r>
              <a:rPr lang="ru-RU" sz="1400" dirty="0" smtClean="0">
                <a:solidFill>
                  <a:srgbClr val="0000FF"/>
                </a:solidFill>
              </a:rPr>
              <a:t>суть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47495" name="Oval 7"/>
          <p:cNvSpPr>
            <a:spLocks noChangeAspect="1" noChangeArrowheads="1"/>
          </p:cNvSpPr>
          <p:nvPr/>
        </p:nvSpPr>
        <p:spPr bwMode="auto">
          <a:xfrm>
            <a:off x="5256000" y="4716000"/>
            <a:ext cx="864000" cy="864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90000"/>
              </a:lnSpc>
            </a:pPr>
            <a:r>
              <a:rPr lang="ru-RU" sz="1200" spc="-30" dirty="0" smtClean="0">
                <a:solidFill>
                  <a:srgbClr val="0000FF"/>
                </a:solidFill>
              </a:rPr>
              <a:t>некоторые</a:t>
            </a:r>
            <a:br>
              <a:rPr lang="ru-RU" sz="1200" spc="-30" dirty="0" smtClean="0">
                <a:solidFill>
                  <a:srgbClr val="0000FF"/>
                </a:solidFill>
              </a:rPr>
            </a:br>
            <a:r>
              <a:rPr lang="ru-RU" sz="1600" dirty="0" smtClean="0">
                <a:solidFill>
                  <a:srgbClr val="0000FF"/>
                </a:solidFill>
              </a:rPr>
              <a:t>поэты</a:t>
            </a:r>
            <a:endParaRPr lang="ru-RU" sz="1400" dirty="0">
              <a:solidFill>
                <a:srgbClr val="0000FF"/>
              </a:solidFill>
            </a:endParaRPr>
          </a:p>
        </p:txBody>
      </p:sp>
      <p:sp>
        <p:nvSpPr>
          <p:cNvPr id="447496" name="Oval 8"/>
          <p:cNvSpPr>
            <a:spLocks noChangeAspect="1" noChangeArrowheads="1"/>
          </p:cNvSpPr>
          <p:nvPr/>
        </p:nvSpPr>
        <p:spPr bwMode="auto">
          <a:xfrm>
            <a:off x="7560000" y="4716000"/>
            <a:ext cx="864000" cy="864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lnSpc>
                <a:spcPct val="90000"/>
              </a:lnSpc>
            </a:pPr>
            <a:r>
              <a:rPr lang="ru-RU" sz="1600" dirty="0" smtClean="0">
                <a:solidFill>
                  <a:srgbClr val="0000FF"/>
                </a:solidFill>
              </a:rPr>
              <a:t>греки</a:t>
            </a:r>
            <a:endParaRPr lang="ru-RU" sz="1200" dirty="0">
              <a:solidFill>
                <a:srgbClr val="0000FF"/>
              </a:solidFill>
            </a:endParaRPr>
          </a:p>
        </p:txBody>
      </p:sp>
      <p:sp>
        <p:nvSpPr>
          <p:cNvPr id="447497" name="Rectangle 9"/>
          <p:cNvSpPr>
            <a:spLocks noChangeArrowheads="1"/>
          </p:cNvSpPr>
          <p:nvPr/>
        </p:nvSpPr>
        <p:spPr bwMode="auto">
          <a:xfrm>
            <a:off x="5256000" y="4428000"/>
            <a:ext cx="3168000" cy="216000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0" anchor="b" anchorCtr="0"/>
          <a:lstStyle/>
          <a:p>
            <a:pPr algn="ctr"/>
            <a:r>
              <a:rPr lang="ru-RU" sz="1400" dirty="0">
                <a:solidFill>
                  <a:srgbClr val="0000FF"/>
                </a:solidFill>
              </a:rPr>
              <a:t>Следовательно</a:t>
            </a:r>
            <a:r>
              <a:rPr lang="ru-RU" dirty="0">
                <a:solidFill>
                  <a:srgbClr val="0000FF"/>
                </a:solidFill>
              </a:rPr>
              <a:t>,</a:t>
            </a:r>
          </a:p>
        </p:txBody>
      </p:sp>
      <p:sp>
        <p:nvSpPr>
          <p:cNvPr id="447501" name="Oval 13"/>
          <p:cNvSpPr>
            <a:spLocks noChangeAspect="1" noChangeArrowheads="1"/>
          </p:cNvSpPr>
          <p:nvPr/>
        </p:nvSpPr>
        <p:spPr bwMode="auto">
          <a:xfrm>
            <a:off x="7560000" y="2556000"/>
            <a:ext cx="864001" cy="864000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600" dirty="0" smtClean="0">
                <a:solidFill>
                  <a:srgbClr val="0000FF"/>
                </a:solidFill>
              </a:rPr>
              <a:t>немец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47503" name="Oval 15"/>
          <p:cNvSpPr>
            <a:spLocks noChangeAspect="1" noChangeArrowheads="1"/>
          </p:cNvSpPr>
          <p:nvPr/>
        </p:nvSpPr>
        <p:spPr bwMode="auto">
          <a:xfrm>
            <a:off x="7560000" y="3492000"/>
            <a:ext cx="864000" cy="863999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accent1"/>
            </a:solidFill>
            <a:round/>
            <a:headEnd/>
            <a:tailEnd/>
          </a:ln>
        </p:spPr>
        <p:txBody>
          <a:bodyPr wrap="none" anchor="ctr" anchorCtr="1"/>
          <a:lstStyle/>
          <a:p>
            <a:r>
              <a:rPr lang="ru-RU" sz="1600" dirty="0" smtClean="0">
                <a:solidFill>
                  <a:srgbClr val="0000FF"/>
                </a:solidFill>
              </a:rPr>
              <a:t>немцы</a:t>
            </a:r>
            <a:endParaRPr lang="ru-RU" sz="2000" dirty="0">
              <a:solidFill>
                <a:srgbClr val="0000FF"/>
              </a:solidFill>
            </a:endParaRPr>
          </a:p>
        </p:txBody>
      </p:sp>
      <p:sp>
        <p:nvSpPr>
          <p:cNvPr id="447502" name="Oval 14"/>
          <p:cNvSpPr>
            <a:spLocks noChangeAspect="1" noChangeArrowheads="1"/>
          </p:cNvSpPr>
          <p:nvPr/>
        </p:nvSpPr>
        <p:spPr bwMode="auto">
          <a:xfrm>
            <a:off x="5256000" y="3492000"/>
            <a:ext cx="864001" cy="864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90000"/>
              </a:lnSpc>
            </a:pPr>
            <a:r>
              <a:rPr lang="ru-RU" sz="1200" spc="-40" dirty="0" smtClean="0">
                <a:solidFill>
                  <a:srgbClr val="0000FF"/>
                </a:solidFill>
              </a:rPr>
              <a:t/>
            </a:r>
            <a:br>
              <a:rPr lang="ru-RU" sz="1200" spc="-40" dirty="0" smtClean="0">
                <a:solidFill>
                  <a:srgbClr val="0000FF"/>
                </a:solidFill>
              </a:rPr>
            </a:br>
            <a:r>
              <a:rPr lang="ru-RU" sz="1200" spc="-40" dirty="0" smtClean="0">
                <a:solidFill>
                  <a:srgbClr val="0000FF"/>
                </a:solidFill>
              </a:rPr>
              <a:t>Некоторые</a:t>
            </a:r>
            <a:r>
              <a:rPr lang="ru-RU" spc="-100" dirty="0" smtClean="0">
                <a:solidFill>
                  <a:srgbClr val="0000FF"/>
                </a:solidFill>
              </a:rPr>
              <a:t/>
            </a:r>
            <a:br>
              <a:rPr lang="ru-RU" spc="-100" dirty="0" smtClean="0">
                <a:solidFill>
                  <a:srgbClr val="0000FF"/>
                </a:solidFill>
              </a:rPr>
            </a:br>
            <a:r>
              <a:rPr lang="ru-RU" sz="1600" dirty="0" smtClean="0">
                <a:solidFill>
                  <a:srgbClr val="0000FF"/>
                </a:solidFill>
              </a:rPr>
              <a:t>поэты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20" name="Rectangle 9"/>
          <p:cNvSpPr>
            <a:spLocks noChangeArrowheads="1"/>
          </p:cNvSpPr>
          <p:nvPr/>
        </p:nvSpPr>
        <p:spPr bwMode="auto">
          <a:xfrm>
            <a:off x="5688000" y="5652000"/>
            <a:ext cx="2304000" cy="216000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36000" anchor="ctr" anchorCtr="1"/>
          <a:lstStyle/>
          <a:p>
            <a:pPr algn="ctr"/>
            <a:r>
              <a:rPr lang="ru-RU" sz="1400" dirty="0" smtClean="0">
                <a:solidFill>
                  <a:srgbClr val="FF0000"/>
                </a:solidFill>
              </a:rPr>
              <a:t>Не следует, что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2" name="Oval 8"/>
          <p:cNvSpPr>
            <a:spLocks noChangeAspect="1" noChangeArrowheads="1"/>
          </p:cNvSpPr>
          <p:nvPr/>
        </p:nvSpPr>
        <p:spPr bwMode="auto">
          <a:xfrm>
            <a:off x="7560000" y="5940000"/>
            <a:ext cx="864000" cy="864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lnSpc>
                <a:spcPct val="90000"/>
              </a:lnSpc>
            </a:pPr>
            <a:r>
              <a:rPr lang="ru-RU" sz="1600" dirty="0" smtClean="0">
                <a:solidFill>
                  <a:srgbClr val="0000FF"/>
                </a:solidFill>
              </a:rPr>
              <a:t>греки</a:t>
            </a:r>
            <a:endParaRPr lang="ru-RU" sz="1200" dirty="0">
              <a:solidFill>
                <a:srgbClr val="0000FF"/>
              </a:solidFill>
            </a:endParaRP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720000" y="5796000"/>
            <a:ext cx="3816000" cy="900000"/>
          </a:xfrm>
          <a:prstGeom prst="roundRect">
            <a:avLst/>
          </a:prstGeom>
          <a:noFill/>
          <a:ln w="9525" cmpd="thickThin">
            <a:solidFill>
              <a:schemeClr val="bg1"/>
            </a:solidFill>
            <a:miter lim="800000"/>
            <a:headEnd/>
            <a:tailEnd/>
          </a:ln>
        </p:spPr>
        <p:txBody>
          <a:bodyPr wrap="square" lIns="36000" rIns="36000" anchor="ctr" anchorCtr="1"/>
          <a:lstStyle/>
          <a:p>
            <a:pPr algn="ctr"/>
            <a:r>
              <a:rPr lang="ru-RU" sz="1600" dirty="0" smtClean="0"/>
              <a:t>Отсутствие противоречия </a:t>
            </a:r>
            <a:br>
              <a:rPr lang="ru-RU" sz="1600" dirty="0" smtClean="0"/>
            </a:br>
            <a:r>
              <a:rPr lang="ru-RU" sz="1600" dirty="0" smtClean="0"/>
              <a:t>между выводом и посылками </a:t>
            </a:r>
            <a:br>
              <a:rPr lang="ru-RU" sz="1600" dirty="0" smtClean="0"/>
            </a:br>
            <a:r>
              <a:rPr lang="ru-RU" sz="1600" dirty="0" smtClean="0">
                <a:solidFill>
                  <a:srgbClr val="FF66FF"/>
                </a:solidFill>
              </a:rPr>
              <a:t>не доказывает</a:t>
            </a:r>
            <a:r>
              <a:rPr lang="ru-RU" sz="1600" dirty="0" smtClean="0"/>
              <a:t> </a:t>
            </a:r>
            <a:r>
              <a:rPr lang="ru-RU" sz="1600" dirty="0" smtClean="0">
                <a:solidFill>
                  <a:srgbClr val="00FF00"/>
                </a:solidFill>
              </a:rPr>
              <a:t>истинности </a:t>
            </a:r>
            <a:r>
              <a:rPr lang="ru-RU" sz="1600" dirty="0" smtClean="0"/>
              <a:t>вывода.</a:t>
            </a:r>
            <a:endParaRPr lang="ru-RU" sz="1600" dirty="0">
              <a:solidFill>
                <a:srgbClr val="00FFFF"/>
              </a:solidFill>
            </a:endParaRP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720000" y="3924000"/>
            <a:ext cx="3816000" cy="1692000"/>
          </a:xfrm>
          <a:prstGeom prst="roundRect">
            <a:avLst/>
          </a:prstGeom>
          <a:noFill/>
          <a:ln w="9525" cmpd="thickThin">
            <a:solidFill>
              <a:schemeClr val="bg1"/>
            </a:solidFill>
            <a:miter lim="800000"/>
            <a:headEnd/>
            <a:tailEnd/>
          </a:ln>
        </p:spPr>
        <p:txBody>
          <a:bodyPr wrap="square" lIns="36000" rIns="36000" anchor="ctr" anchorCtr="1"/>
          <a:lstStyle/>
          <a:p>
            <a:r>
              <a:rPr lang="ru-RU" sz="1600" dirty="0" smtClean="0">
                <a:solidFill>
                  <a:srgbClr val="FFFF00"/>
                </a:solidFill>
              </a:rPr>
              <a:t>Корректное умозаключение </a:t>
            </a:r>
            <a:r>
              <a:rPr lang="ru-RU" sz="1600" dirty="0" smtClean="0">
                <a:solidFill>
                  <a:srgbClr val="00FFFF"/>
                </a:solidFill>
              </a:rPr>
              <a:t/>
            </a:r>
            <a:br>
              <a:rPr lang="ru-RU" sz="1600" dirty="0" smtClean="0">
                <a:solidFill>
                  <a:srgbClr val="00FFFF"/>
                </a:solidFill>
              </a:rPr>
            </a:br>
            <a:r>
              <a:rPr lang="ru-RU" sz="1600" dirty="0" smtClean="0"/>
              <a:t>есть построение такого суждения из материи других суждений, замена которого </a:t>
            </a:r>
            <a:r>
              <a:rPr lang="ru-RU" sz="1600" dirty="0" smtClean="0">
                <a:solidFill>
                  <a:srgbClr val="FF66FF"/>
                </a:solidFill>
              </a:rPr>
              <a:t>противоречащим</a:t>
            </a:r>
            <a:r>
              <a:rPr lang="ru-RU" sz="1600" dirty="0" smtClean="0"/>
              <a:t> </a:t>
            </a:r>
            <a:br>
              <a:rPr lang="ru-RU" sz="1600" dirty="0" smtClean="0"/>
            </a:br>
            <a:r>
              <a:rPr lang="ru-RU" sz="1600" dirty="0" smtClean="0"/>
              <a:t>ему суждением приводит </a:t>
            </a:r>
            <a:br>
              <a:rPr lang="ru-RU" sz="1600" dirty="0" smtClean="0"/>
            </a:br>
            <a:r>
              <a:rPr lang="ru-RU" sz="1600" dirty="0" smtClean="0"/>
              <a:t>к </a:t>
            </a:r>
            <a:r>
              <a:rPr lang="ru-RU" sz="1600" dirty="0" smtClean="0">
                <a:solidFill>
                  <a:srgbClr val="FF66FF"/>
                </a:solidFill>
              </a:rPr>
              <a:t>противоречию</a:t>
            </a:r>
            <a:r>
              <a:rPr lang="ru-RU" sz="1600" dirty="0" smtClean="0"/>
              <a:t> с посылками.</a:t>
            </a:r>
          </a:p>
        </p:txBody>
      </p:sp>
      <p:sp>
        <p:nvSpPr>
          <p:cNvPr id="447491" name="AutoShape 3"/>
          <p:cNvSpPr>
            <a:spLocks noChangeArrowheads="1"/>
          </p:cNvSpPr>
          <p:nvPr/>
        </p:nvSpPr>
        <p:spPr bwMode="auto">
          <a:xfrm>
            <a:off x="6084000" y="2772000"/>
            <a:ext cx="1476000" cy="432000"/>
          </a:xfrm>
          <a:prstGeom prst="rightArrow">
            <a:avLst>
              <a:gd name="adj1" fmla="val 50000"/>
              <a:gd name="adj2" fmla="val 61920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18000" anchor="b" anchorCtr="1"/>
          <a:lstStyle/>
          <a:p>
            <a:r>
              <a:rPr lang="ru-RU" sz="1400" dirty="0" smtClean="0">
                <a:solidFill>
                  <a:srgbClr val="0000FF"/>
                </a:solidFill>
              </a:rPr>
              <a:t>не есть</a:t>
            </a:r>
            <a:endParaRPr lang="ru-RU" sz="1400" dirty="0">
              <a:solidFill>
                <a:srgbClr val="0000FF"/>
              </a:solidFill>
            </a:endParaRPr>
          </a:p>
        </p:txBody>
      </p:sp>
      <p:sp>
        <p:nvSpPr>
          <p:cNvPr id="447500" name="Oval 12"/>
          <p:cNvSpPr>
            <a:spLocks noChangeAspect="1" noChangeArrowheads="1"/>
          </p:cNvSpPr>
          <p:nvPr/>
        </p:nvSpPr>
        <p:spPr bwMode="auto">
          <a:xfrm>
            <a:off x="5256000" y="2556000"/>
            <a:ext cx="864000" cy="863999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90000"/>
              </a:lnSpc>
            </a:pPr>
            <a:r>
              <a:rPr lang="ru-RU" sz="1400" dirty="0" smtClean="0">
                <a:solidFill>
                  <a:srgbClr val="0000FF"/>
                </a:solidFill>
              </a:rPr>
              <a:t>Ни один</a:t>
            </a:r>
            <a:r>
              <a:rPr lang="ru-RU" dirty="0" smtClean="0">
                <a:solidFill>
                  <a:srgbClr val="0000FF"/>
                </a:solidFill>
              </a:rPr>
              <a:t/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1600" dirty="0" smtClean="0">
                <a:solidFill>
                  <a:srgbClr val="0000FF"/>
                </a:solidFill>
              </a:rPr>
              <a:t>грек</a:t>
            </a:r>
            <a:br>
              <a:rPr lang="ru-RU" sz="1600" dirty="0" smtClean="0">
                <a:solidFill>
                  <a:srgbClr val="0000FF"/>
                </a:solidFill>
              </a:rPr>
            </a:br>
            <a:endParaRPr lang="ru-RU" sz="1200" dirty="0">
              <a:solidFill>
                <a:srgbClr val="0000FF"/>
              </a:solidFill>
            </a:endParaRPr>
          </a:p>
        </p:txBody>
      </p:sp>
      <p:sp>
        <p:nvSpPr>
          <p:cNvPr id="29" name="AutoShape 4"/>
          <p:cNvSpPr>
            <a:spLocks noChangeArrowheads="1"/>
          </p:cNvSpPr>
          <p:nvPr/>
        </p:nvSpPr>
        <p:spPr bwMode="auto">
          <a:xfrm>
            <a:off x="6084000" y="6156000"/>
            <a:ext cx="1476000" cy="432000"/>
          </a:xfrm>
          <a:prstGeom prst="rightArrow">
            <a:avLst>
              <a:gd name="adj1" fmla="val 50000"/>
              <a:gd name="adj2" fmla="val 61921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36000" anchor="ctr" anchorCtr="1"/>
          <a:lstStyle/>
          <a:p>
            <a:pPr algn="ctr"/>
            <a:r>
              <a:rPr lang="ru-RU" sz="1400" dirty="0" smtClean="0">
                <a:solidFill>
                  <a:srgbClr val="FF0000"/>
                </a:solidFill>
              </a:rPr>
              <a:t>суть</a:t>
            </a:r>
            <a:endParaRPr lang="ru-RU" sz="1400" dirty="0">
              <a:solidFill>
                <a:srgbClr val="FF0000"/>
              </a:solidFill>
            </a:endParaRPr>
          </a:p>
        </p:txBody>
      </p:sp>
      <p:sp>
        <p:nvSpPr>
          <p:cNvPr id="21" name="Oval 7"/>
          <p:cNvSpPr>
            <a:spLocks noChangeAspect="1" noChangeArrowheads="1"/>
          </p:cNvSpPr>
          <p:nvPr/>
        </p:nvSpPr>
        <p:spPr bwMode="auto">
          <a:xfrm>
            <a:off x="5256000" y="5940000"/>
            <a:ext cx="864000" cy="864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90000"/>
              </a:lnSpc>
            </a:pPr>
            <a:r>
              <a:rPr lang="ru-RU" sz="1200" spc="-30" dirty="0" smtClean="0">
                <a:solidFill>
                  <a:srgbClr val="0000FF"/>
                </a:solidFill>
              </a:rPr>
              <a:t>некоторые</a:t>
            </a:r>
            <a:br>
              <a:rPr lang="ru-RU" sz="1200" spc="-30" dirty="0" smtClean="0">
                <a:solidFill>
                  <a:srgbClr val="0000FF"/>
                </a:solidFill>
              </a:rPr>
            </a:br>
            <a:r>
              <a:rPr lang="ru-RU" sz="1600" dirty="0" smtClean="0">
                <a:solidFill>
                  <a:srgbClr val="0000FF"/>
                </a:solidFill>
              </a:rPr>
              <a:t>поэты</a:t>
            </a:r>
            <a:endParaRPr lang="ru-RU" sz="1400" dirty="0">
              <a:solidFill>
                <a:srgbClr val="0000FF"/>
              </a:solidFill>
            </a:endParaRPr>
          </a:p>
        </p:txBody>
      </p:sp>
      <p:cxnSp>
        <p:nvCxnSpPr>
          <p:cNvPr id="32" name="Прямая соединительная линия 31"/>
          <p:cNvCxnSpPr>
            <a:cxnSpLocks noChangeShapeType="1"/>
          </p:cNvCxnSpPr>
          <p:nvPr/>
        </p:nvCxnSpPr>
        <p:spPr bwMode="auto">
          <a:xfrm>
            <a:off x="5256000" y="4716000"/>
            <a:ext cx="3168000" cy="2088000"/>
          </a:xfrm>
          <a:prstGeom prst="lin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33" name="Прямая соединительная линия 32"/>
          <p:cNvCxnSpPr>
            <a:cxnSpLocks noChangeShapeType="1"/>
          </p:cNvCxnSpPr>
          <p:nvPr/>
        </p:nvCxnSpPr>
        <p:spPr bwMode="auto">
          <a:xfrm rot="-3960000">
            <a:off x="5256000" y="4716000"/>
            <a:ext cx="3168000" cy="2088000"/>
          </a:xfrm>
          <a:prstGeom prst="lin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</p:spPr>
      </p:cxnSp>
      <p:sp>
        <p:nvSpPr>
          <p:cNvPr id="3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3600"/>
            <a:ext cx="9144000" cy="1143000"/>
          </a:xfrm>
          <a:noFill/>
        </p:spPr>
        <p:txBody>
          <a:bodyPr lIns="36000" rIns="36000"/>
          <a:lstStyle/>
          <a:p>
            <a:pPr lvl="1" eaLnBrk="1" hangingPunct="1"/>
            <a:r>
              <a:rPr lang="ru-RU" sz="3200" b="1" dirty="0" smtClean="0">
                <a:solidFill>
                  <a:schemeClr val="bg1"/>
                </a:solidFill>
                <a:cs typeface="Arial" charset="0"/>
              </a:rPr>
              <a:t>«Не следует» </a:t>
            </a:r>
            <a:r>
              <a:rPr lang="ru-RU" sz="3200" b="1" dirty="0" smtClean="0">
                <a:solidFill>
                  <a:schemeClr val="bg1"/>
                </a:solidFill>
              </a:rPr>
              <a:t/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spc="-10" dirty="0" smtClean="0">
                <a:solidFill>
                  <a:schemeClr val="bg1"/>
                </a:solidFill>
              </a:rPr>
              <a:t>Ошибка неправомерного утвердительного вывода</a:t>
            </a:r>
          </a:p>
        </p:txBody>
      </p:sp>
      <p:sp>
        <p:nvSpPr>
          <p:cNvPr id="35" name="Text Box 5"/>
          <p:cNvSpPr txBox="1">
            <a:spLocks noChangeArrowheads="1"/>
          </p:cNvSpPr>
          <p:nvPr/>
        </p:nvSpPr>
        <p:spPr bwMode="auto">
          <a:xfrm>
            <a:off x="612000" y="1512000"/>
            <a:ext cx="7920000" cy="900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dirty="0" smtClean="0">
                <a:solidFill>
                  <a:srgbClr val="FFFF00"/>
                </a:solidFill>
              </a:rPr>
              <a:t>Ошибка неправомерного утвердительного вывода</a:t>
            </a:r>
            <a:r>
              <a:rPr lang="ru-RU" dirty="0" smtClean="0"/>
              <a:t> – 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 формальная логическая ошибка в силлогистике, заключающаяся в получении </a:t>
            </a:r>
            <a:r>
              <a:rPr lang="ru-RU" sz="1600" dirty="0" smtClean="0">
                <a:solidFill>
                  <a:srgbClr val="FF66FF"/>
                </a:solidFill>
              </a:rPr>
              <a:t>утвердительного</a:t>
            </a:r>
            <a:r>
              <a:rPr lang="ru-RU" sz="1600" dirty="0" smtClean="0"/>
              <a:t> вывода при наличии </a:t>
            </a:r>
            <a:r>
              <a:rPr lang="ru-RU" sz="1600" dirty="0" smtClean="0">
                <a:solidFill>
                  <a:srgbClr val="00FF00"/>
                </a:solidFill>
              </a:rPr>
              <a:t>отрицательной</a:t>
            </a:r>
            <a:r>
              <a:rPr lang="ru-RU" sz="1600" dirty="0" smtClean="0"/>
              <a:t> посылки. </a:t>
            </a:r>
            <a:endParaRPr lang="ru-RU" sz="1600" dirty="0">
              <a:solidFill>
                <a:srgbClr val="00FF00"/>
              </a:solidFill>
            </a:endParaRPr>
          </a:p>
        </p:txBody>
      </p:sp>
      <p:sp>
        <p:nvSpPr>
          <p:cNvPr id="37" name="Rectangle 14"/>
          <p:cNvSpPr>
            <a:spLocks noChangeArrowheads="1"/>
          </p:cNvSpPr>
          <p:nvPr/>
        </p:nvSpPr>
        <p:spPr bwMode="auto">
          <a:xfrm rot="5400000">
            <a:off x="7668000" y="3276000"/>
            <a:ext cx="648000" cy="360000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0" anchor="ctr" anchorCtr="1"/>
          <a:lstStyle/>
          <a:p>
            <a:pPr algn="ctr">
              <a:lnSpc>
                <a:spcPct val="75000"/>
              </a:lnSpc>
            </a:pPr>
            <a:r>
              <a:rPr lang="ru-RU" sz="1200" dirty="0">
                <a:solidFill>
                  <a:srgbClr val="0000FF"/>
                </a:solidFill>
              </a:rPr>
              <a:t>средний</a:t>
            </a:r>
            <a:br>
              <a:rPr lang="ru-RU" sz="1200" dirty="0">
                <a:solidFill>
                  <a:srgbClr val="0000FF"/>
                </a:solidFill>
              </a:rPr>
            </a:br>
            <a:r>
              <a:rPr lang="ru-RU" sz="1200" dirty="0">
                <a:solidFill>
                  <a:srgbClr val="0000FF"/>
                </a:solidFill>
              </a:rPr>
              <a:t>термин</a:t>
            </a:r>
          </a:p>
        </p:txBody>
      </p:sp>
      <p:sp>
        <p:nvSpPr>
          <p:cNvPr id="38" name="Rectangle 15"/>
          <p:cNvSpPr>
            <a:spLocks noChangeArrowheads="1"/>
          </p:cNvSpPr>
          <p:nvPr/>
        </p:nvSpPr>
        <p:spPr bwMode="auto">
          <a:xfrm rot="-5400000">
            <a:off x="5364000" y="3276000"/>
            <a:ext cx="648000" cy="360000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200" dirty="0" smtClean="0">
                <a:solidFill>
                  <a:srgbClr val="0000FF"/>
                </a:solidFill>
              </a:rPr>
              <a:t>не суть</a:t>
            </a:r>
            <a:endParaRPr lang="ru-RU" sz="12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1000"/>
                                        <p:tgtEl>
                                          <p:spTgt spid="447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474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474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474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47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0" dur="1000"/>
                                        <p:tgtEl>
                                          <p:spTgt spid="447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5" dur="1000"/>
                                        <p:tgtEl>
                                          <p:spTgt spid="447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47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7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74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47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6" dur="1000"/>
                                        <p:tgtEl>
                                          <p:spTgt spid="447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00"/>
                            </p:stCondLst>
                            <p:childTnLst>
                              <p:par>
                                <p:cTn id="48" presetID="17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208 0 " pathEditMode="relative" ptsTypes="AA">
                                      <p:cBhvr>
                                        <p:cTn id="55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474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474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2" dur="1000"/>
                                        <p:tgtEl>
                                          <p:spTgt spid="447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500"/>
                            </p:stCondLst>
                            <p:childTnLst>
                              <p:par>
                                <p:cTn id="7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474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474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474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47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000"/>
                            </p:stCondLst>
                            <p:childTnLst>
                              <p:par>
                                <p:cTn id="8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3" dur="1000"/>
                                        <p:tgtEl>
                                          <p:spTgt spid="447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"/>
                            </p:stCondLst>
                            <p:childTnLst>
                              <p:par>
                                <p:cTn id="9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500"/>
                            </p:stCondLst>
                            <p:childTnLst>
                              <p:par>
                                <p:cTn id="9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2000"/>
                            </p:stCondLst>
                            <p:childTnLst>
                              <p:par>
                                <p:cTn id="102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7492" grpId="0" animBg="1"/>
      <p:bldP spid="26" grpId="0" build="p"/>
      <p:bldP spid="447490" grpId="0" animBg="1"/>
      <p:bldP spid="447495" grpId="0" animBg="1"/>
      <p:bldP spid="447496" grpId="0" animBg="1"/>
      <p:bldP spid="447497" grpId="0" animBg="1"/>
      <p:bldP spid="447501" grpId="0" animBg="1"/>
      <p:bldP spid="447503" grpId="0" animBg="1"/>
      <p:bldP spid="447502" grpId="0" animBg="1"/>
      <p:bldP spid="20" grpId="0" animBg="1"/>
      <p:bldP spid="22" grpId="0" animBg="1"/>
      <p:bldP spid="447491" grpId="0" animBg="1"/>
      <p:bldP spid="447500" grpId="0" animBg="1"/>
      <p:bldP spid="29" grpId="0" animBg="1"/>
      <p:bldP spid="21" grpId="0" animBg="1"/>
      <p:bldP spid="37" grpId="0" animBg="1"/>
      <p:bldP spid="37" grpId="1" animBg="1"/>
      <p:bldP spid="37" grpId="2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490" name="AutoShape 2"/>
          <p:cNvSpPr>
            <a:spLocks noChangeArrowheads="1"/>
          </p:cNvSpPr>
          <p:nvPr/>
        </p:nvSpPr>
        <p:spPr bwMode="auto">
          <a:xfrm>
            <a:off x="6084000" y="3708000"/>
            <a:ext cx="1476000" cy="432000"/>
          </a:xfrm>
          <a:prstGeom prst="rightArrow">
            <a:avLst>
              <a:gd name="adj1" fmla="val 50000"/>
              <a:gd name="adj2" fmla="val 61920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36000" anchor="ctr" anchorCtr="1"/>
          <a:lstStyle/>
          <a:p>
            <a:pPr algn="ctr"/>
            <a:r>
              <a:rPr lang="ru-RU" sz="1400" dirty="0" smtClean="0">
                <a:solidFill>
                  <a:srgbClr val="0000FF"/>
                </a:solidFill>
              </a:rPr>
              <a:t>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47492" name="AutoShape 4"/>
          <p:cNvSpPr>
            <a:spLocks noChangeArrowheads="1"/>
          </p:cNvSpPr>
          <p:nvPr/>
        </p:nvSpPr>
        <p:spPr bwMode="auto">
          <a:xfrm>
            <a:off x="6084000" y="4932000"/>
            <a:ext cx="1476000" cy="432000"/>
          </a:xfrm>
          <a:prstGeom prst="rightArrow">
            <a:avLst>
              <a:gd name="adj1" fmla="val 50000"/>
              <a:gd name="adj2" fmla="val 61921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36000" anchor="ctr" anchorCtr="1"/>
          <a:lstStyle/>
          <a:p>
            <a:pPr algn="ctr"/>
            <a:r>
              <a:rPr lang="ru-RU" sz="1400" dirty="0" smtClean="0">
                <a:solidFill>
                  <a:srgbClr val="0000FF"/>
                </a:solidFill>
              </a:rPr>
              <a:t>не суть</a:t>
            </a:r>
            <a:endParaRPr lang="ru-RU" sz="1400" dirty="0">
              <a:solidFill>
                <a:srgbClr val="0000FF"/>
              </a:solidFill>
            </a:endParaRPr>
          </a:p>
        </p:txBody>
      </p:sp>
      <p:sp>
        <p:nvSpPr>
          <p:cNvPr id="447495" name="Oval 7"/>
          <p:cNvSpPr>
            <a:spLocks noChangeAspect="1" noChangeArrowheads="1"/>
          </p:cNvSpPr>
          <p:nvPr/>
        </p:nvSpPr>
        <p:spPr bwMode="auto">
          <a:xfrm>
            <a:off x="5256000" y="4716000"/>
            <a:ext cx="864000" cy="864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90000"/>
              </a:lnSpc>
            </a:pPr>
            <a:r>
              <a:rPr lang="ru-RU" sz="1200" spc="-30" dirty="0" smtClean="0">
                <a:solidFill>
                  <a:srgbClr val="0000FF"/>
                </a:solidFill>
              </a:rPr>
              <a:t>некоторые</a:t>
            </a:r>
            <a:br>
              <a:rPr lang="ru-RU" sz="1200" spc="-30" dirty="0" smtClean="0">
                <a:solidFill>
                  <a:srgbClr val="0000FF"/>
                </a:solidFill>
              </a:rPr>
            </a:br>
            <a:r>
              <a:rPr lang="ru-RU" sz="1600" spc="-100" dirty="0" smtClean="0">
                <a:solidFill>
                  <a:srgbClr val="0000FF"/>
                </a:solidFill>
              </a:rPr>
              <a:t>люди</a:t>
            </a:r>
            <a:endParaRPr lang="ru-RU" sz="1400" spc="-100" dirty="0">
              <a:solidFill>
                <a:srgbClr val="0000FF"/>
              </a:solidFill>
            </a:endParaRPr>
          </a:p>
        </p:txBody>
      </p:sp>
      <p:sp>
        <p:nvSpPr>
          <p:cNvPr id="447496" name="Oval 8"/>
          <p:cNvSpPr>
            <a:spLocks noChangeAspect="1" noChangeArrowheads="1"/>
          </p:cNvSpPr>
          <p:nvPr/>
        </p:nvSpPr>
        <p:spPr bwMode="auto">
          <a:xfrm>
            <a:off x="7560000" y="4716000"/>
            <a:ext cx="864000" cy="864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1600" dirty="0" smtClean="0">
                <a:solidFill>
                  <a:srgbClr val="0000FF"/>
                </a:solidFill>
              </a:rPr>
              <a:t>поэты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47497" name="Rectangle 9"/>
          <p:cNvSpPr>
            <a:spLocks noChangeArrowheads="1"/>
          </p:cNvSpPr>
          <p:nvPr/>
        </p:nvSpPr>
        <p:spPr bwMode="auto">
          <a:xfrm>
            <a:off x="5256000" y="4428000"/>
            <a:ext cx="3168000" cy="216000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0" anchor="b" anchorCtr="0"/>
          <a:lstStyle/>
          <a:p>
            <a:pPr algn="ctr"/>
            <a:r>
              <a:rPr lang="ru-RU" sz="1400" dirty="0">
                <a:solidFill>
                  <a:srgbClr val="0000FF"/>
                </a:solidFill>
              </a:rPr>
              <a:t>Следовательно</a:t>
            </a:r>
            <a:r>
              <a:rPr lang="ru-RU" dirty="0">
                <a:solidFill>
                  <a:srgbClr val="0000FF"/>
                </a:solidFill>
              </a:rPr>
              <a:t>,</a:t>
            </a:r>
          </a:p>
        </p:txBody>
      </p:sp>
      <p:sp>
        <p:nvSpPr>
          <p:cNvPr id="447501" name="Oval 13"/>
          <p:cNvSpPr>
            <a:spLocks noChangeAspect="1" noChangeArrowheads="1"/>
          </p:cNvSpPr>
          <p:nvPr/>
        </p:nvSpPr>
        <p:spPr bwMode="auto">
          <a:xfrm>
            <a:off x="7560000" y="2556000"/>
            <a:ext cx="864001" cy="864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600" dirty="0" smtClean="0">
                <a:solidFill>
                  <a:srgbClr val="0000FF"/>
                </a:solidFill>
              </a:rPr>
              <a:t>поэты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47503" name="Oval 15"/>
          <p:cNvSpPr>
            <a:spLocks noChangeAspect="1" noChangeArrowheads="1"/>
          </p:cNvSpPr>
          <p:nvPr/>
        </p:nvSpPr>
        <p:spPr bwMode="auto">
          <a:xfrm>
            <a:off x="7560000" y="3492000"/>
            <a:ext cx="864000" cy="863999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r>
              <a:rPr lang="ru-RU" sz="1600" dirty="0" smtClean="0">
                <a:solidFill>
                  <a:srgbClr val="0000FF"/>
                </a:solidFill>
              </a:rPr>
              <a:t>человек</a:t>
            </a:r>
            <a:endParaRPr lang="ru-RU" sz="1200" dirty="0">
              <a:solidFill>
                <a:srgbClr val="0000FF"/>
              </a:solidFill>
            </a:endParaRPr>
          </a:p>
        </p:txBody>
      </p:sp>
      <p:sp>
        <p:nvSpPr>
          <p:cNvPr id="447502" name="Oval 14"/>
          <p:cNvSpPr>
            <a:spLocks noChangeAspect="1" noChangeArrowheads="1"/>
          </p:cNvSpPr>
          <p:nvPr/>
        </p:nvSpPr>
        <p:spPr bwMode="auto">
          <a:xfrm>
            <a:off x="5256000" y="3492000"/>
            <a:ext cx="864001" cy="864000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>
              <a:lnSpc>
                <a:spcPct val="90000"/>
              </a:lnSpc>
            </a:pPr>
            <a:r>
              <a:rPr lang="ru-RU" sz="1400" dirty="0" smtClean="0">
                <a:solidFill>
                  <a:srgbClr val="0000FF"/>
                </a:solidFill>
              </a:rPr>
              <a:t/>
            </a:r>
            <a:br>
              <a:rPr lang="ru-RU" sz="1400" dirty="0" smtClean="0">
                <a:solidFill>
                  <a:srgbClr val="0000FF"/>
                </a:solidFill>
              </a:rPr>
            </a:br>
            <a:r>
              <a:rPr lang="ru-RU" sz="1400" dirty="0" smtClean="0">
                <a:solidFill>
                  <a:srgbClr val="0000FF"/>
                </a:solidFill>
              </a:rPr>
              <a:t>Всякий</a:t>
            </a:r>
            <a:r>
              <a:rPr lang="ru-RU" dirty="0" smtClean="0">
                <a:solidFill>
                  <a:srgbClr val="0000FF"/>
                </a:solidFill>
              </a:rPr>
              <a:t/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1600" dirty="0" smtClean="0">
                <a:solidFill>
                  <a:srgbClr val="0000FF"/>
                </a:solidFill>
              </a:rPr>
              <a:t>грек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20" name="Rectangle 9"/>
          <p:cNvSpPr>
            <a:spLocks noChangeArrowheads="1"/>
          </p:cNvSpPr>
          <p:nvPr/>
        </p:nvSpPr>
        <p:spPr bwMode="auto">
          <a:xfrm>
            <a:off x="5688000" y="5652000"/>
            <a:ext cx="2304000" cy="216000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36000" anchor="ctr" anchorCtr="1"/>
          <a:lstStyle/>
          <a:p>
            <a:pPr algn="ctr"/>
            <a:r>
              <a:rPr lang="ru-RU" sz="1400" dirty="0" smtClean="0">
                <a:solidFill>
                  <a:srgbClr val="FF0000"/>
                </a:solidFill>
              </a:rPr>
              <a:t>Не следует, что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2" name="Oval 8"/>
          <p:cNvSpPr>
            <a:spLocks noChangeAspect="1" noChangeArrowheads="1"/>
          </p:cNvSpPr>
          <p:nvPr/>
        </p:nvSpPr>
        <p:spPr bwMode="auto">
          <a:xfrm>
            <a:off x="7560000" y="5940000"/>
            <a:ext cx="864000" cy="864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1600" dirty="0" smtClean="0">
                <a:solidFill>
                  <a:srgbClr val="0000FF"/>
                </a:solidFill>
              </a:rPr>
              <a:t>поэты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26" name="Rectangle 16"/>
          <p:cNvSpPr txBox="1">
            <a:spLocks noChangeArrowheads="1"/>
          </p:cNvSpPr>
          <p:nvPr/>
        </p:nvSpPr>
        <p:spPr bwMode="auto">
          <a:xfrm>
            <a:off x="720000" y="2484000"/>
            <a:ext cx="3744000" cy="14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0"/>
          <a:lstStyle/>
          <a:p>
            <a:pPr marL="342000" indent="-252000" algn="l">
              <a:spcBef>
                <a:spcPts val="384"/>
              </a:spcBef>
              <a:buClr>
                <a:schemeClr val="bg1"/>
              </a:buClr>
              <a:buFontTx/>
              <a:buChar char="•"/>
              <a:defRPr/>
            </a:pPr>
            <a:r>
              <a:rPr lang="ru-RU" sz="1600" b="1" kern="0" dirty="0" smtClean="0">
                <a:latin typeface="+mn-lt"/>
              </a:rPr>
              <a:t>Вид умозаключения</a:t>
            </a:r>
            <a:r>
              <a:rPr lang="en-US" sz="1600" b="1" kern="0" dirty="0" smtClean="0">
                <a:latin typeface="+mn-lt"/>
              </a:rPr>
              <a:t>:</a:t>
            </a:r>
            <a:r>
              <a:rPr lang="ru-RU" sz="1600" kern="0" dirty="0" smtClean="0">
                <a:latin typeface="+mn-lt"/>
              </a:rPr>
              <a:t> </a:t>
            </a:r>
            <a:r>
              <a:rPr lang="ru-RU" sz="1600" b="1" kern="0" dirty="0" smtClean="0">
                <a:solidFill>
                  <a:srgbClr val="00FFFF"/>
                </a:solidFill>
                <a:latin typeface="+mn-lt"/>
              </a:rPr>
              <a:t>простой категорический силлогизм</a:t>
            </a:r>
            <a:endParaRPr lang="en-US" sz="1600" b="1" kern="0" dirty="0" smtClean="0">
              <a:solidFill>
                <a:srgbClr val="00FFFF"/>
              </a:solidFill>
              <a:latin typeface="+mn-lt"/>
            </a:endParaRPr>
          </a:p>
          <a:p>
            <a:pPr marL="342000" indent="-252000" algn="l">
              <a:spcBef>
                <a:spcPts val="384"/>
              </a:spcBef>
              <a:buClr>
                <a:schemeClr val="bg1"/>
              </a:buClr>
              <a:buFontTx/>
              <a:buChar char="•"/>
              <a:defRPr/>
            </a:pPr>
            <a:r>
              <a:rPr lang="ru-RU" sz="1600" b="1" kern="0" dirty="0" smtClean="0">
                <a:latin typeface="+mn-lt"/>
              </a:rPr>
              <a:t>Фигура</a:t>
            </a:r>
            <a:r>
              <a:rPr lang="en-US" sz="1600" b="1" kern="0" dirty="0" smtClean="0">
                <a:latin typeface="+mn-lt"/>
              </a:rPr>
              <a:t>: </a:t>
            </a:r>
            <a:r>
              <a:rPr lang="ru-RU" sz="1600" b="1" kern="0" dirty="0" smtClean="0">
                <a:solidFill>
                  <a:srgbClr val="00FFFF"/>
                </a:solidFill>
                <a:latin typeface="+mn-lt"/>
              </a:rPr>
              <a:t>третья</a:t>
            </a:r>
            <a:endParaRPr lang="en-US" sz="1600" b="1" kern="0" dirty="0" smtClean="0">
              <a:solidFill>
                <a:srgbClr val="00FFFF"/>
              </a:solidFill>
              <a:latin typeface="+mn-lt"/>
            </a:endParaRPr>
          </a:p>
          <a:p>
            <a:pPr marL="342000" indent="-252000" algn="l">
              <a:spcBef>
                <a:spcPts val="384"/>
              </a:spcBef>
              <a:buClr>
                <a:schemeClr val="bg1"/>
              </a:buClr>
              <a:buFontTx/>
              <a:buChar char="•"/>
              <a:defRPr/>
            </a:pPr>
            <a:r>
              <a:rPr lang="ru-RU" sz="1600" b="1" kern="0" dirty="0" smtClean="0">
                <a:latin typeface="+mn-lt"/>
              </a:rPr>
              <a:t>Правильный модус: </a:t>
            </a:r>
            <a:r>
              <a:rPr lang="en-US" sz="1600" b="1" kern="0" dirty="0" smtClean="0">
                <a:solidFill>
                  <a:srgbClr val="00FFFF"/>
                </a:solidFill>
                <a:latin typeface="+mn-lt"/>
              </a:rPr>
              <a:t>Bocardo</a:t>
            </a: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720000" y="5796000"/>
            <a:ext cx="3816000" cy="900000"/>
          </a:xfrm>
          <a:prstGeom prst="roundRect">
            <a:avLst/>
          </a:prstGeom>
          <a:noFill/>
          <a:ln w="9525" cmpd="thickThin">
            <a:solidFill>
              <a:schemeClr val="bg1"/>
            </a:solidFill>
            <a:miter lim="800000"/>
            <a:headEnd/>
            <a:tailEnd/>
          </a:ln>
        </p:spPr>
        <p:txBody>
          <a:bodyPr wrap="square" lIns="36000" rIns="36000" anchor="ctr" anchorCtr="1"/>
          <a:lstStyle/>
          <a:p>
            <a:pPr algn="ctr"/>
            <a:r>
              <a:rPr lang="ru-RU" sz="1600" dirty="0" smtClean="0"/>
              <a:t>Отсутствие противоречия </a:t>
            </a:r>
            <a:br>
              <a:rPr lang="ru-RU" sz="1600" dirty="0" smtClean="0"/>
            </a:br>
            <a:r>
              <a:rPr lang="ru-RU" sz="1600" dirty="0" smtClean="0"/>
              <a:t>между выводом и посылками </a:t>
            </a:r>
            <a:br>
              <a:rPr lang="ru-RU" sz="1600" dirty="0" smtClean="0"/>
            </a:br>
            <a:r>
              <a:rPr lang="ru-RU" sz="1600" dirty="0" smtClean="0">
                <a:solidFill>
                  <a:srgbClr val="FF66FF"/>
                </a:solidFill>
              </a:rPr>
              <a:t>не доказывает</a:t>
            </a:r>
            <a:r>
              <a:rPr lang="ru-RU" sz="1600" dirty="0" smtClean="0"/>
              <a:t> </a:t>
            </a:r>
            <a:r>
              <a:rPr lang="ru-RU" sz="1600" dirty="0" smtClean="0">
                <a:solidFill>
                  <a:srgbClr val="00FF00"/>
                </a:solidFill>
              </a:rPr>
              <a:t>истинности </a:t>
            </a:r>
            <a:r>
              <a:rPr lang="ru-RU" sz="1600" dirty="0" smtClean="0"/>
              <a:t>вывода.</a:t>
            </a:r>
            <a:endParaRPr lang="ru-RU" sz="1600" dirty="0">
              <a:solidFill>
                <a:srgbClr val="00FFFF"/>
              </a:solidFill>
            </a:endParaRP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720000" y="3924000"/>
            <a:ext cx="3816000" cy="1692000"/>
          </a:xfrm>
          <a:prstGeom prst="roundRect">
            <a:avLst/>
          </a:prstGeom>
          <a:noFill/>
          <a:ln w="9525" cmpd="thickThin">
            <a:solidFill>
              <a:schemeClr val="bg1"/>
            </a:solidFill>
            <a:miter lim="800000"/>
            <a:headEnd/>
            <a:tailEnd/>
          </a:ln>
        </p:spPr>
        <p:txBody>
          <a:bodyPr wrap="square" lIns="36000" rIns="36000" anchor="ctr" anchorCtr="1"/>
          <a:lstStyle/>
          <a:p>
            <a:r>
              <a:rPr lang="ru-RU" sz="1600" dirty="0" smtClean="0">
                <a:solidFill>
                  <a:srgbClr val="FFFF00"/>
                </a:solidFill>
              </a:rPr>
              <a:t>Корректное умозаключение </a:t>
            </a:r>
            <a:r>
              <a:rPr lang="ru-RU" sz="1600" dirty="0" smtClean="0">
                <a:solidFill>
                  <a:srgbClr val="00FFFF"/>
                </a:solidFill>
              </a:rPr>
              <a:t/>
            </a:r>
            <a:br>
              <a:rPr lang="ru-RU" sz="1600" dirty="0" smtClean="0">
                <a:solidFill>
                  <a:srgbClr val="00FFFF"/>
                </a:solidFill>
              </a:rPr>
            </a:br>
            <a:r>
              <a:rPr lang="ru-RU" sz="1600" dirty="0" smtClean="0"/>
              <a:t>есть построение такого суждения из материи других суждений, замена которого </a:t>
            </a:r>
            <a:r>
              <a:rPr lang="ru-RU" sz="1600" dirty="0" smtClean="0">
                <a:solidFill>
                  <a:srgbClr val="FF66FF"/>
                </a:solidFill>
              </a:rPr>
              <a:t>противоречащим</a:t>
            </a:r>
            <a:r>
              <a:rPr lang="ru-RU" sz="1600" dirty="0" smtClean="0"/>
              <a:t> </a:t>
            </a:r>
            <a:br>
              <a:rPr lang="ru-RU" sz="1600" dirty="0" smtClean="0"/>
            </a:br>
            <a:r>
              <a:rPr lang="ru-RU" sz="1600" dirty="0" smtClean="0"/>
              <a:t>ему суждением приводит </a:t>
            </a:r>
            <a:br>
              <a:rPr lang="ru-RU" sz="1600" dirty="0" smtClean="0"/>
            </a:br>
            <a:r>
              <a:rPr lang="ru-RU" sz="1600" dirty="0" smtClean="0"/>
              <a:t>к </a:t>
            </a:r>
            <a:r>
              <a:rPr lang="ru-RU" sz="1600" dirty="0" smtClean="0">
                <a:solidFill>
                  <a:srgbClr val="FF66FF"/>
                </a:solidFill>
              </a:rPr>
              <a:t>противоречию</a:t>
            </a:r>
            <a:r>
              <a:rPr lang="ru-RU" sz="1600" dirty="0" smtClean="0"/>
              <a:t> с посылками.</a:t>
            </a:r>
          </a:p>
        </p:txBody>
      </p:sp>
      <p:sp>
        <p:nvSpPr>
          <p:cNvPr id="447491" name="AutoShape 3"/>
          <p:cNvSpPr>
            <a:spLocks noChangeArrowheads="1"/>
          </p:cNvSpPr>
          <p:nvPr/>
        </p:nvSpPr>
        <p:spPr bwMode="auto">
          <a:xfrm>
            <a:off x="6084000" y="2772000"/>
            <a:ext cx="1476000" cy="432000"/>
          </a:xfrm>
          <a:prstGeom prst="rightArrow">
            <a:avLst>
              <a:gd name="adj1" fmla="val 50000"/>
              <a:gd name="adj2" fmla="val 61920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18000" anchor="b" anchorCtr="1"/>
          <a:lstStyle/>
          <a:p>
            <a:r>
              <a:rPr lang="ru-RU" sz="1400" dirty="0" smtClean="0">
                <a:solidFill>
                  <a:srgbClr val="0000FF"/>
                </a:solidFill>
              </a:rPr>
              <a:t>не суть</a:t>
            </a:r>
            <a:endParaRPr lang="ru-RU" sz="1400" dirty="0">
              <a:solidFill>
                <a:srgbClr val="0000FF"/>
              </a:solidFill>
            </a:endParaRPr>
          </a:p>
        </p:txBody>
      </p:sp>
      <p:sp>
        <p:nvSpPr>
          <p:cNvPr id="447500" name="Oval 12"/>
          <p:cNvSpPr>
            <a:spLocks noChangeAspect="1" noChangeArrowheads="1"/>
          </p:cNvSpPr>
          <p:nvPr/>
        </p:nvSpPr>
        <p:spPr bwMode="auto">
          <a:xfrm>
            <a:off x="5256000" y="2556000"/>
            <a:ext cx="864000" cy="863999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90000"/>
              </a:lnSpc>
            </a:pPr>
            <a:r>
              <a:rPr lang="ru-RU" sz="1200" spc="-40" dirty="0" smtClean="0">
                <a:solidFill>
                  <a:srgbClr val="0000FF"/>
                </a:solidFill>
              </a:rPr>
              <a:t>Некоторые</a:t>
            </a:r>
            <a:br>
              <a:rPr lang="ru-RU" sz="1200" spc="-40" dirty="0" smtClean="0">
                <a:solidFill>
                  <a:srgbClr val="0000FF"/>
                </a:solidFill>
              </a:rPr>
            </a:br>
            <a:r>
              <a:rPr lang="ru-RU" sz="1600" dirty="0" smtClean="0">
                <a:solidFill>
                  <a:srgbClr val="0000FF"/>
                </a:solidFill>
              </a:rPr>
              <a:t>греки</a:t>
            </a:r>
            <a:br>
              <a:rPr lang="ru-RU" sz="1600" dirty="0" smtClean="0">
                <a:solidFill>
                  <a:srgbClr val="0000FF"/>
                </a:solidFill>
              </a:rPr>
            </a:br>
            <a:endParaRPr lang="ru-RU" sz="600" dirty="0">
              <a:solidFill>
                <a:srgbClr val="0000FF"/>
              </a:solidFill>
            </a:endParaRPr>
          </a:p>
        </p:txBody>
      </p:sp>
      <p:sp>
        <p:nvSpPr>
          <p:cNvPr id="29" name="AutoShape 4"/>
          <p:cNvSpPr>
            <a:spLocks noChangeArrowheads="1"/>
          </p:cNvSpPr>
          <p:nvPr/>
        </p:nvSpPr>
        <p:spPr bwMode="auto">
          <a:xfrm>
            <a:off x="6084000" y="6156000"/>
            <a:ext cx="1476000" cy="432000"/>
          </a:xfrm>
          <a:prstGeom prst="rightArrow">
            <a:avLst>
              <a:gd name="adj1" fmla="val 50000"/>
              <a:gd name="adj2" fmla="val 61921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36000" anchor="ctr" anchorCtr="1"/>
          <a:lstStyle/>
          <a:p>
            <a:pPr algn="ctr"/>
            <a:r>
              <a:rPr lang="ru-RU" sz="1400" dirty="0" smtClean="0">
                <a:solidFill>
                  <a:srgbClr val="FF0000"/>
                </a:solidFill>
              </a:rPr>
              <a:t>суть</a:t>
            </a:r>
            <a:endParaRPr lang="ru-RU" sz="1400" dirty="0">
              <a:solidFill>
                <a:srgbClr val="FF0000"/>
              </a:solidFill>
            </a:endParaRPr>
          </a:p>
        </p:txBody>
      </p:sp>
      <p:sp>
        <p:nvSpPr>
          <p:cNvPr id="21" name="Oval 7"/>
          <p:cNvSpPr>
            <a:spLocks noChangeAspect="1" noChangeArrowheads="1"/>
          </p:cNvSpPr>
          <p:nvPr/>
        </p:nvSpPr>
        <p:spPr bwMode="auto">
          <a:xfrm>
            <a:off x="5256000" y="5940000"/>
            <a:ext cx="864000" cy="864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lnSpc>
                <a:spcPct val="90000"/>
              </a:lnSpc>
            </a:pPr>
            <a:r>
              <a:rPr lang="ru-RU" sz="1200" spc="-30" dirty="0" smtClean="0">
                <a:solidFill>
                  <a:srgbClr val="0000FF"/>
                </a:solidFill>
              </a:rPr>
              <a:t>некоторые</a:t>
            </a:r>
            <a:br>
              <a:rPr lang="ru-RU" sz="1200" spc="-30" dirty="0" smtClean="0">
                <a:solidFill>
                  <a:srgbClr val="0000FF"/>
                </a:solidFill>
              </a:rPr>
            </a:br>
            <a:r>
              <a:rPr lang="ru-RU" sz="1600" dirty="0" smtClean="0">
                <a:solidFill>
                  <a:srgbClr val="0000FF"/>
                </a:solidFill>
              </a:rPr>
              <a:t>люди</a:t>
            </a:r>
            <a:endParaRPr lang="ru-RU" sz="1600" dirty="0">
              <a:solidFill>
                <a:srgbClr val="0000FF"/>
              </a:solidFill>
            </a:endParaRPr>
          </a:p>
        </p:txBody>
      </p:sp>
      <p:cxnSp>
        <p:nvCxnSpPr>
          <p:cNvPr id="32" name="Прямая соединительная линия 31"/>
          <p:cNvCxnSpPr>
            <a:cxnSpLocks noChangeShapeType="1"/>
          </p:cNvCxnSpPr>
          <p:nvPr/>
        </p:nvCxnSpPr>
        <p:spPr bwMode="auto">
          <a:xfrm>
            <a:off x="5256000" y="4716000"/>
            <a:ext cx="3168000" cy="2088000"/>
          </a:xfrm>
          <a:prstGeom prst="lin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33" name="Прямая соединительная линия 32"/>
          <p:cNvCxnSpPr>
            <a:cxnSpLocks noChangeShapeType="1"/>
          </p:cNvCxnSpPr>
          <p:nvPr/>
        </p:nvCxnSpPr>
        <p:spPr bwMode="auto">
          <a:xfrm rot="-3960000">
            <a:off x="5256000" y="4716000"/>
            <a:ext cx="3168000" cy="2088000"/>
          </a:xfrm>
          <a:prstGeom prst="lin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</p:spPr>
      </p:cxnSp>
      <p:sp>
        <p:nvSpPr>
          <p:cNvPr id="3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3600"/>
            <a:ext cx="9144000" cy="1143000"/>
          </a:xfrm>
          <a:noFill/>
        </p:spPr>
        <p:txBody>
          <a:bodyPr lIns="36000" rIns="36000"/>
          <a:lstStyle/>
          <a:p>
            <a:pPr lvl="1" eaLnBrk="1" hangingPunct="1"/>
            <a:r>
              <a:rPr lang="ru-RU" sz="3200" b="1" dirty="0" smtClean="0">
                <a:solidFill>
                  <a:schemeClr val="bg1"/>
                </a:solidFill>
                <a:cs typeface="Arial" charset="0"/>
              </a:rPr>
              <a:t>«Не следует» </a:t>
            </a:r>
            <a:r>
              <a:rPr lang="ru-RU" sz="3200" b="1" dirty="0" smtClean="0">
                <a:solidFill>
                  <a:schemeClr val="bg1"/>
                </a:solidFill>
              </a:rPr>
              <a:t/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spc="-10" dirty="0" smtClean="0">
                <a:solidFill>
                  <a:schemeClr val="bg1"/>
                </a:solidFill>
              </a:rPr>
              <a:t>Ошибка неправомерного утвердительного вывода</a:t>
            </a:r>
          </a:p>
        </p:txBody>
      </p:sp>
      <p:sp>
        <p:nvSpPr>
          <p:cNvPr id="35" name="Text Box 5"/>
          <p:cNvSpPr txBox="1">
            <a:spLocks noChangeArrowheads="1"/>
          </p:cNvSpPr>
          <p:nvPr/>
        </p:nvSpPr>
        <p:spPr bwMode="auto">
          <a:xfrm>
            <a:off x="612000" y="1512000"/>
            <a:ext cx="7920000" cy="900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dirty="0" smtClean="0">
                <a:solidFill>
                  <a:srgbClr val="FFFF00"/>
                </a:solidFill>
              </a:rPr>
              <a:t>Ошибка неправомерного утвердительного вывода</a:t>
            </a:r>
            <a:r>
              <a:rPr lang="ru-RU" dirty="0" smtClean="0"/>
              <a:t> – 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 формальная логическая ошибка в силлогистике, заключающаяся в получении </a:t>
            </a:r>
            <a:r>
              <a:rPr lang="ru-RU" sz="1600" dirty="0" smtClean="0">
                <a:solidFill>
                  <a:srgbClr val="FF66FF"/>
                </a:solidFill>
              </a:rPr>
              <a:t>утвердительного</a:t>
            </a:r>
            <a:r>
              <a:rPr lang="ru-RU" sz="1600" dirty="0" smtClean="0"/>
              <a:t> вывода при наличии </a:t>
            </a:r>
            <a:r>
              <a:rPr lang="ru-RU" sz="1600" dirty="0" smtClean="0">
                <a:solidFill>
                  <a:srgbClr val="00FF00"/>
                </a:solidFill>
              </a:rPr>
              <a:t>отрицательной</a:t>
            </a:r>
            <a:r>
              <a:rPr lang="ru-RU" sz="1600" dirty="0" smtClean="0"/>
              <a:t> посылки. </a:t>
            </a:r>
            <a:endParaRPr lang="ru-RU" sz="1600" dirty="0">
              <a:solidFill>
                <a:srgbClr val="00FF00"/>
              </a:solidFill>
            </a:endParaRPr>
          </a:p>
        </p:txBody>
      </p:sp>
      <p:sp>
        <p:nvSpPr>
          <p:cNvPr id="36" name="Rectangle 14"/>
          <p:cNvSpPr>
            <a:spLocks noChangeArrowheads="1"/>
          </p:cNvSpPr>
          <p:nvPr/>
        </p:nvSpPr>
        <p:spPr bwMode="auto">
          <a:xfrm rot="-5400000">
            <a:off x="5364000" y="3276000"/>
            <a:ext cx="648000" cy="360000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b" anchorCtr="0"/>
          <a:lstStyle/>
          <a:p>
            <a:pPr algn="ctr">
              <a:lnSpc>
                <a:spcPct val="75000"/>
              </a:lnSpc>
            </a:pPr>
            <a:r>
              <a:rPr lang="ru-RU" sz="1200" dirty="0">
                <a:solidFill>
                  <a:srgbClr val="0000FF"/>
                </a:solidFill>
              </a:rPr>
              <a:t>средний</a:t>
            </a:r>
            <a:br>
              <a:rPr lang="ru-RU" sz="1200" dirty="0">
                <a:solidFill>
                  <a:srgbClr val="0000FF"/>
                </a:solidFill>
              </a:rPr>
            </a:br>
            <a:r>
              <a:rPr lang="ru-RU" sz="1200" dirty="0">
                <a:solidFill>
                  <a:srgbClr val="0000FF"/>
                </a:solidFill>
              </a:rPr>
              <a:t>термин</a:t>
            </a:r>
          </a:p>
        </p:txBody>
      </p:sp>
      <p:sp>
        <p:nvSpPr>
          <p:cNvPr id="37" name="Rectangle 15"/>
          <p:cNvSpPr>
            <a:spLocks noChangeArrowheads="1"/>
          </p:cNvSpPr>
          <p:nvPr/>
        </p:nvSpPr>
        <p:spPr bwMode="auto">
          <a:xfrm rot="-5400000">
            <a:off x="7668000" y="3276000"/>
            <a:ext cx="648000" cy="360000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400" dirty="0" smtClean="0">
                <a:solidFill>
                  <a:srgbClr val="0000FF"/>
                </a:solidFill>
              </a:rPr>
              <a:t>не суть</a:t>
            </a:r>
            <a:endParaRPr lang="ru-RU" sz="14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1000"/>
                                        <p:tgtEl>
                                          <p:spTgt spid="447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474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474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474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47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0" dur="1000"/>
                                        <p:tgtEl>
                                          <p:spTgt spid="447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5" dur="1000"/>
                                        <p:tgtEl>
                                          <p:spTgt spid="447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47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7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74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47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6" dur="1000"/>
                                        <p:tgtEl>
                                          <p:spTgt spid="447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00"/>
                            </p:stCondLst>
                            <p:childTnLst>
                              <p:par>
                                <p:cTn id="48" presetID="17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989 0 " pathEditMode="relative" ptsTypes="AA">
                                      <p:cBhvr>
                                        <p:cTn id="55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474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474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2" dur="1000"/>
                                        <p:tgtEl>
                                          <p:spTgt spid="447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500"/>
                            </p:stCondLst>
                            <p:childTnLst>
                              <p:par>
                                <p:cTn id="7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474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474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474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47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000"/>
                            </p:stCondLst>
                            <p:childTnLst>
                              <p:par>
                                <p:cTn id="8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3" dur="1000"/>
                                        <p:tgtEl>
                                          <p:spTgt spid="447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"/>
                            </p:stCondLst>
                            <p:childTnLst>
                              <p:par>
                                <p:cTn id="9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500"/>
                            </p:stCondLst>
                            <p:childTnLst>
                              <p:par>
                                <p:cTn id="9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2000"/>
                            </p:stCondLst>
                            <p:childTnLst>
                              <p:par>
                                <p:cTn id="102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7490" grpId="0" animBg="1"/>
      <p:bldP spid="447492" grpId="0" animBg="1"/>
      <p:bldP spid="447495" grpId="0" animBg="1"/>
      <p:bldP spid="447496" grpId="0" animBg="1"/>
      <p:bldP spid="447497" grpId="0" animBg="1"/>
      <p:bldP spid="447501" grpId="0" animBg="1"/>
      <p:bldP spid="447503" grpId="0" animBg="1"/>
      <p:bldP spid="447502" grpId="0" animBg="1"/>
      <p:bldP spid="20" grpId="0" animBg="1"/>
      <p:bldP spid="22" grpId="0" animBg="1"/>
      <p:bldP spid="26" grpId="0" build="p"/>
      <p:bldP spid="447491" grpId="0" animBg="1"/>
      <p:bldP spid="447500" grpId="0" animBg="1"/>
      <p:bldP spid="29" grpId="0" animBg="1"/>
      <p:bldP spid="21" grpId="0" animBg="1"/>
      <p:bldP spid="36" grpId="0" animBg="1"/>
      <p:bldP spid="36" grpId="1" animBg="1"/>
      <p:bldP spid="36" grpId="2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16"/>
          <p:cNvSpPr txBox="1">
            <a:spLocks noChangeArrowheads="1"/>
          </p:cNvSpPr>
          <p:nvPr/>
        </p:nvSpPr>
        <p:spPr bwMode="auto">
          <a:xfrm>
            <a:off x="720000" y="2484000"/>
            <a:ext cx="3744000" cy="14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0"/>
          <a:lstStyle/>
          <a:p>
            <a:pPr marL="342000" indent="-252000" algn="l">
              <a:spcBef>
                <a:spcPts val="384"/>
              </a:spcBef>
              <a:buClr>
                <a:schemeClr val="bg1"/>
              </a:buClr>
              <a:buFontTx/>
              <a:buChar char="•"/>
              <a:defRPr/>
            </a:pPr>
            <a:r>
              <a:rPr lang="ru-RU" sz="1600" b="1" kern="0" dirty="0" smtClean="0">
                <a:latin typeface="+mn-lt"/>
              </a:rPr>
              <a:t>Вид умозаключения</a:t>
            </a:r>
            <a:r>
              <a:rPr lang="en-US" sz="1600" b="1" kern="0" dirty="0" smtClean="0">
                <a:latin typeface="+mn-lt"/>
              </a:rPr>
              <a:t>:</a:t>
            </a:r>
            <a:r>
              <a:rPr lang="ru-RU" sz="1600" kern="0" dirty="0" smtClean="0">
                <a:latin typeface="+mn-lt"/>
              </a:rPr>
              <a:t> </a:t>
            </a:r>
            <a:r>
              <a:rPr lang="ru-RU" sz="1600" b="1" kern="0" dirty="0" smtClean="0">
                <a:solidFill>
                  <a:srgbClr val="00FFFF"/>
                </a:solidFill>
                <a:latin typeface="+mn-lt"/>
              </a:rPr>
              <a:t>простой категорический силлогизм</a:t>
            </a:r>
            <a:endParaRPr lang="en-US" sz="1600" b="1" kern="0" dirty="0" smtClean="0">
              <a:solidFill>
                <a:srgbClr val="00FFFF"/>
              </a:solidFill>
              <a:latin typeface="+mn-lt"/>
            </a:endParaRPr>
          </a:p>
          <a:p>
            <a:pPr marL="342000" indent="-252000" algn="l">
              <a:spcBef>
                <a:spcPts val="384"/>
              </a:spcBef>
              <a:buClr>
                <a:schemeClr val="bg1"/>
              </a:buClr>
              <a:buFontTx/>
              <a:buChar char="•"/>
              <a:defRPr/>
            </a:pPr>
            <a:r>
              <a:rPr lang="ru-RU" sz="1600" b="1" kern="0" dirty="0" smtClean="0">
                <a:latin typeface="+mn-lt"/>
              </a:rPr>
              <a:t>Фигура</a:t>
            </a:r>
            <a:r>
              <a:rPr lang="en-US" sz="1600" b="1" kern="0" dirty="0" smtClean="0">
                <a:latin typeface="+mn-lt"/>
              </a:rPr>
              <a:t>: </a:t>
            </a:r>
            <a:r>
              <a:rPr lang="ru-RU" sz="1600" b="1" kern="0" dirty="0" smtClean="0">
                <a:solidFill>
                  <a:srgbClr val="00FFFF"/>
                </a:solidFill>
                <a:latin typeface="+mn-lt"/>
              </a:rPr>
              <a:t>четвёртая</a:t>
            </a:r>
            <a:endParaRPr lang="en-US" sz="1600" b="1" kern="0" dirty="0" smtClean="0">
              <a:solidFill>
                <a:srgbClr val="00FFFF"/>
              </a:solidFill>
              <a:latin typeface="+mn-lt"/>
            </a:endParaRPr>
          </a:p>
          <a:p>
            <a:pPr marL="342000" indent="-252000" algn="l">
              <a:spcBef>
                <a:spcPts val="384"/>
              </a:spcBef>
              <a:buClr>
                <a:schemeClr val="bg1"/>
              </a:buClr>
              <a:buFontTx/>
              <a:buChar char="•"/>
              <a:defRPr/>
            </a:pPr>
            <a:r>
              <a:rPr lang="ru-RU" sz="1600" b="1" kern="0" dirty="0" smtClean="0">
                <a:latin typeface="+mn-lt"/>
              </a:rPr>
              <a:t>Правильный модус: </a:t>
            </a:r>
            <a:r>
              <a:rPr lang="en-US" sz="1600" b="1" kern="0" dirty="0" smtClean="0">
                <a:solidFill>
                  <a:srgbClr val="00FFFF"/>
                </a:solidFill>
                <a:latin typeface="+mn-lt"/>
              </a:rPr>
              <a:t>Bramantip</a:t>
            </a:r>
          </a:p>
        </p:txBody>
      </p:sp>
      <p:sp>
        <p:nvSpPr>
          <p:cNvPr id="447490" name="AutoShape 2"/>
          <p:cNvSpPr>
            <a:spLocks noChangeArrowheads="1"/>
          </p:cNvSpPr>
          <p:nvPr/>
        </p:nvSpPr>
        <p:spPr bwMode="auto">
          <a:xfrm>
            <a:off x="6084000" y="3708000"/>
            <a:ext cx="1476000" cy="432000"/>
          </a:xfrm>
          <a:prstGeom prst="rightArrow">
            <a:avLst>
              <a:gd name="adj1" fmla="val 50000"/>
              <a:gd name="adj2" fmla="val 61920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36000" anchor="ctr" anchorCtr="1"/>
          <a:lstStyle/>
          <a:p>
            <a:pPr algn="ctr"/>
            <a:r>
              <a:rPr lang="ru-RU" sz="1400" dirty="0" smtClean="0">
                <a:solidFill>
                  <a:srgbClr val="0000FF"/>
                </a:solidFill>
              </a:rPr>
              <a:t>суть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47492" name="AutoShape 4"/>
          <p:cNvSpPr>
            <a:spLocks noChangeArrowheads="1"/>
          </p:cNvSpPr>
          <p:nvPr/>
        </p:nvSpPr>
        <p:spPr bwMode="auto">
          <a:xfrm>
            <a:off x="6084000" y="4932000"/>
            <a:ext cx="1476000" cy="432000"/>
          </a:xfrm>
          <a:prstGeom prst="rightArrow">
            <a:avLst>
              <a:gd name="adj1" fmla="val 50000"/>
              <a:gd name="adj2" fmla="val 61921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36000" anchor="ctr" anchorCtr="1"/>
          <a:lstStyle/>
          <a:p>
            <a:pPr algn="ctr"/>
            <a:r>
              <a:rPr lang="ru-RU" sz="1400" dirty="0" smtClean="0">
                <a:solidFill>
                  <a:srgbClr val="0000FF"/>
                </a:solidFill>
              </a:rPr>
              <a:t>не суть</a:t>
            </a:r>
            <a:endParaRPr lang="ru-RU" sz="1400" dirty="0">
              <a:solidFill>
                <a:srgbClr val="0000FF"/>
              </a:solidFill>
            </a:endParaRPr>
          </a:p>
        </p:txBody>
      </p:sp>
      <p:sp>
        <p:nvSpPr>
          <p:cNvPr id="447493" name="Rectangle 5"/>
          <p:cNvSpPr>
            <a:spLocks noChangeArrowheads="1"/>
          </p:cNvSpPr>
          <p:nvPr/>
        </p:nvSpPr>
        <p:spPr bwMode="auto">
          <a:xfrm rot="-1320000">
            <a:off x="5976000" y="3348000"/>
            <a:ext cx="1728000" cy="216000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400" dirty="0" smtClean="0">
                <a:solidFill>
                  <a:schemeClr val="accent1"/>
                </a:solidFill>
              </a:rPr>
              <a:t>не суть</a:t>
            </a:r>
            <a:endParaRPr lang="ru-RU" sz="1400" dirty="0">
              <a:solidFill>
                <a:schemeClr val="accent1"/>
              </a:solidFill>
            </a:endParaRPr>
          </a:p>
        </p:txBody>
      </p:sp>
      <p:sp>
        <p:nvSpPr>
          <p:cNvPr id="447495" name="Oval 7"/>
          <p:cNvSpPr>
            <a:spLocks noChangeAspect="1" noChangeArrowheads="1"/>
          </p:cNvSpPr>
          <p:nvPr/>
        </p:nvSpPr>
        <p:spPr bwMode="auto">
          <a:xfrm>
            <a:off x="5256000" y="4716000"/>
            <a:ext cx="864000" cy="864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lnSpc>
                <a:spcPct val="90000"/>
              </a:lnSpc>
            </a:pPr>
            <a:r>
              <a:rPr lang="ru-RU" sz="1200" spc="-30" dirty="0" smtClean="0">
                <a:solidFill>
                  <a:srgbClr val="0000FF"/>
                </a:solidFill>
              </a:rPr>
              <a:t>некоторые</a:t>
            </a:r>
            <a:br>
              <a:rPr lang="ru-RU" sz="1200" spc="-30" dirty="0" smtClean="0">
                <a:solidFill>
                  <a:srgbClr val="0000FF"/>
                </a:solidFill>
              </a:rPr>
            </a:br>
            <a:r>
              <a:rPr lang="ru-RU" sz="1600" dirty="0" smtClean="0">
                <a:solidFill>
                  <a:srgbClr val="0000FF"/>
                </a:solidFill>
              </a:rPr>
              <a:t>поэты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447496" name="Oval 8"/>
          <p:cNvSpPr>
            <a:spLocks noChangeAspect="1" noChangeArrowheads="1"/>
          </p:cNvSpPr>
          <p:nvPr/>
        </p:nvSpPr>
        <p:spPr bwMode="auto">
          <a:xfrm>
            <a:off x="7560000" y="4716000"/>
            <a:ext cx="864000" cy="864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1600" dirty="0" smtClean="0">
                <a:solidFill>
                  <a:srgbClr val="0000FF"/>
                </a:solidFill>
              </a:rPr>
              <a:t>турки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47497" name="Rectangle 9"/>
          <p:cNvSpPr>
            <a:spLocks noChangeArrowheads="1"/>
          </p:cNvSpPr>
          <p:nvPr/>
        </p:nvSpPr>
        <p:spPr bwMode="auto">
          <a:xfrm>
            <a:off x="5256000" y="4428000"/>
            <a:ext cx="3168000" cy="216000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0" anchor="b" anchorCtr="0"/>
          <a:lstStyle/>
          <a:p>
            <a:pPr algn="ctr"/>
            <a:r>
              <a:rPr lang="ru-RU" sz="1400" dirty="0">
                <a:solidFill>
                  <a:srgbClr val="0000FF"/>
                </a:solidFill>
              </a:rPr>
              <a:t>Следовательно</a:t>
            </a:r>
            <a:r>
              <a:rPr lang="ru-RU" dirty="0">
                <a:solidFill>
                  <a:srgbClr val="0000FF"/>
                </a:solidFill>
              </a:rPr>
              <a:t>,</a:t>
            </a:r>
          </a:p>
        </p:txBody>
      </p:sp>
      <p:sp>
        <p:nvSpPr>
          <p:cNvPr id="447498" name="Rectangle 10"/>
          <p:cNvSpPr>
            <a:spLocks noChangeArrowheads="1"/>
          </p:cNvSpPr>
          <p:nvPr/>
        </p:nvSpPr>
        <p:spPr bwMode="auto">
          <a:xfrm rot="20280000">
            <a:off x="5976000" y="3348000"/>
            <a:ext cx="1728000" cy="216000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400" dirty="0" smtClean="0">
                <a:solidFill>
                  <a:srgbClr val="0000FF"/>
                </a:solidFill>
              </a:rPr>
              <a:t>средний </a:t>
            </a:r>
            <a:r>
              <a:rPr lang="ru-RU" sz="1400" dirty="0">
                <a:solidFill>
                  <a:srgbClr val="0000FF"/>
                </a:solidFill>
              </a:rPr>
              <a:t>термин</a:t>
            </a:r>
          </a:p>
        </p:txBody>
      </p:sp>
      <p:sp>
        <p:nvSpPr>
          <p:cNvPr id="447501" name="Oval 13"/>
          <p:cNvSpPr>
            <a:spLocks noChangeAspect="1" noChangeArrowheads="1"/>
          </p:cNvSpPr>
          <p:nvPr/>
        </p:nvSpPr>
        <p:spPr bwMode="auto">
          <a:xfrm>
            <a:off x="7560000" y="2556000"/>
            <a:ext cx="864001" cy="864000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ru-RU" sz="1600" dirty="0" smtClean="0">
                <a:solidFill>
                  <a:srgbClr val="0000FF"/>
                </a:solidFill>
              </a:rPr>
              <a:t>грек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47503" name="Oval 15"/>
          <p:cNvSpPr>
            <a:spLocks noChangeAspect="1" noChangeArrowheads="1"/>
          </p:cNvSpPr>
          <p:nvPr/>
        </p:nvSpPr>
        <p:spPr bwMode="auto">
          <a:xfrm>
            <a:off x="7560000" y="3492000"/>
            <a:ext cx="864000" cy="863999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r>
              <a:rPr lang="ru-RU" sz="1600" dirty="0" smtClean="0">
                <a:solidFill>
                  <a:srgbClr val="0000FF"/>
                </a:solidFill>
              </a:rPr>
              <a:t>поэты</a:t>
            </a:r>
            <a:endParaRPr lang="ru-RU" sz="1400" dirty="0">
              <a:solidFill>
                <a:srgbClr val="0000FF"/>
              </a:solidFill>
            </a:endParaRPr>
          </a:p>
        </p:txBody>
      </p:sp>
      <p:sp>
        <p:nvSpPr>
          <p:cNvPr id="447502" name="Oval 14"/>
          <p:cNvSpPr>
            <a:spLocks noChangeAspect="1" noChangeArrowheads="1"/>
          </p:cNvSpPr>
          <p:nvPr/>
        </p:nvSpPr>
        <p:spPr bwMode="auto">
          <a:xfrm>
            <a:off x="5256000" y="3492000"/>
            <a:ext cx="864001" cy="864000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>
              <a:lnSpc>
                <a:spcPct val="90000"/>
              </a:lnSpc>
            </a:pPr>
            <a:r>
              <a:rPr lang="ru-RU" sz="1200" spc="-40" dirty="0" smtClean="0">
                <a:solidFill>
                  <a:srgbClr val="0000FF"/>
                </a:solidFill>
              </a:rPr>
              <a:t>Некоторые</a:t>
            </a:r>
            <a:br>
              <a:rPr lang="ru-RU" sz="1200" spc="-40" dirty="0" smtClean="0">
                <a:solidFill>
                  <a:srgbClr val="0000FF"/>
                </a:solidFill>
              </a:rPr>
            </a:br>
            <a:r>
              <a:rPr lang="ru-RU" sz="1600" dirty="0" smtClean="0">
                <a:solidFill>
                  <a:srgbClr val="0000FF"/>
                </a:solidFill>
              </a:rPr>
              <a:t>греки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20" name="Rectangle 9"/>
          <p:cNvSpPr>
            <a:spLocks noChangeArrowheads="1"/>
          </p:cNvSpPr>
          <p:nvPr/>
        </p:nvSpPr>
        <p:spPr bwMode="auto">
          <a:xfrm>
            <a:off x="5688000" y="5652000"/>
            <a:ext cx="2304000" cy="216000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36000" anchor="ctr" anchorCtr="1"/>
          <a:lstStyle/>
          <a:p>
            <a:pPr algn="ctr"/>
            <a:r>
              <a:rPr lang="ru-RU" sz="1400" dirty="0" smtClean="0">
                <a:solidFill>
                  <a:srgbClr val="FF0000"/>
                </a:solidFill>
              </a:rPr>
              <a:t>Не следует, что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2" name="Oval 8"/>
          <p:cNvSpPr>
            <a:spLocks noChangeAspect="1" noChangeArrowheads="1"/>
          </p:cNvSpPr>
          <p:nvPr/>
        </p:nvSpPr>
        <p:spPr bwMode="auto">
          <a:xfrm>
            <a:off x="7560000" y="5940000"/>
            <a:ext cx="864000" cy="864000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1600" dirty="0" smtClean="0">
                <a:solidFill>
                  <a:srgbClr val="0000FF"/>
                </a:solidFill>
              </a:rPr>
              <a:t>турки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720000" y="5796000"/>
            <a:ext cx="3816000" cy="900000"/>
          </a:xfrm>
          <a:prstGeom prst="roundRect">
            <a:avLst/>
          </a:prstGeom>
          <a:noFill/>
          <a:ln w="9525" cmpd="thickThin">
            <a:solidFill>
              <a:schemeClr val="bg1"/>
            </a:solidFill>
            <a:miter lim="800000"/>
            <a:headEnd/>
            <a:tailEnd/>
          </a:ln>
        </p:spPr>
        <p:txBody>
          <a:bodyPr wrap="square" lIns="36000" rIns="36000" anchor="ctr" anchorCtr="1"/>
          <a:lstStyle/>
          <a:p>
            <a:pPr algn="ctr"/>
            <a:r>
              <a:rPr lang="ru-RU" sz="1600" dirty="0" smtClean="0"/>
              <a:t>Отсутствие противоречия </a:t>
            </a:r>
            <a:br>
              <a:rPr lang="ru-RU" sz="1600" dirty="0" smtClean="0"/>
            </a:br>
            <a:r>
              <a:rPr lang="ru-RU" sz="1600" dirty="0" smtClean="0"/>
              <a:t>между выводом и посылками </a:t>
            </a:r>
            <a:br>
              <a:rPr lang="ru-RU" sz="1600" dirty="0" smtClean="0"/>
            </a:br>
            <a:r>
              <a:rPr lang="ru-RU" sz="1600" dirty="0" smtClean="0">
                <a:solidFill>
                  <a:srgbClr val="FF66FF"/>
                </a:solidFill>
              </a:rPr>
              <a:t>не доказывает</a:t>
            </a:r>
            <a:r>
              <a:rPr lang="ru-RU" sz="1600" dirty="0" smtClean="0"/>
              <a:t> </a:t>
            </a:r>
            <a:r>
              <a:rPr lang="ru-RU" sz="1600" dirty="0" smtClean="0">
                <a:solidFill>
                  <a:srgbClr val="00FF00"/>
                </a:solidFill>
              </a:rPr>
              <a:t>истинности </a:t>
            </a:r>
            <a:r>
              <a:rPr lang="ru-RU" sz="1600" dirty="0" smtClean="0"/>
              <a:t>вывода.</a:t>
            </a:r>
            <a:endParaRPr lang="ru-RU" sz="1600" dirty="0">
              <a:solidFill>
                <a:srgbClr val="00FFFF"/>
              </a:solidFill>
            </a:endParaRP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720000" y="3924000"/>
            <a:ext cx="3816000" cy="1692000"/>
          </a:xfrm>
          <a:prstGeom prst="roundRect">
            <a:avLst/>
          </a:prstGeom>
          <a:noFill/>
          <a:ln w="9525" cmpd="thickThin">
            <a:solidFill>
              <a:schemeClr val="bg1"/>
            </a:solidFill>
            <a:miter lim="800000"/>
            <a:headEnd/>
            <a:tailEnd/>
          </a:ln>
        </p:spPr>
        <p:txBody>
          <a:bodyPr wrap="square" lIns="36000" rIns="36000" anchor="ctr" anchorCtr="1"/>
          <a:lstStyle/>
          <a:p>
            <a:r>
              <a:rPr lang="ru-RU" sz="1600" dirty="0" smtClean="0">
                <a:solidFill>
                  <a:srgbClr val="FFFF00"/>
                </a:solidFill>
              </a:rPr>
              <a:t>Корректное умозаключение </a:t>
            </a:r>
            <a:r>
              <a:rPr lang="ru-RU" sz="1600" dirty="0" smtClean="0">
                <a:solidFill>
                  <a:srgbClr val="00FFFF"/>
                </a:solidFill>
              </a:rPr>
              <a:t/>
            </a:r>
            <a:br>
              <a:rPr lang="ru-RU" sz="1600" dirty="0" smtClean="0">
                <a:solidFill>
                  <a:srgbClr val="00FFFF"/>
                </a:solidFill>
              </a:rPr>
            </a:br>
            <a:r>
              <a:rPr lang="ru-RU" sz="1600" dirty="0" smtClean="0"/>
              <a:t>есть построение такого суждения из материи других суждений, замена которого </a:t>
            </a:r>
            <a:r>
              <a:rPr lang="ru-RU" sz="1600" dirty="0" smtClean="0">
                <a:solidFill>
                  <a:srgbClr val="FF66FF"/>
                </a:solidFill>
              </a:rPr>
              <a:t>противоречащим</a:t>
            </a:r>
            <a:r>
              <a:rPr lang="ru-RU" sz="1600" dirty="0" smtClean="0"/>
              <a:t> </a:t>
            </a:r>
            <a:br>
              <a:rPr lang="ru-RU" sz="1600" dirty="0" smtClean="0"/>
            </a:br>
            <a:r>
              <a:rPr lang="ru-RU" sz="1600" dirty="0" smtClean="0"/>
              <a:t>ему суждением приводит </a:t>
            </a:r>
            <a:br>
              <a:rPr lang="ru-RU" sz="1600" dirty="0" smtClean="0"/>
            </a:br>
            <a:r>
              <a:rPr lang="ru-RU" sz="1600" dirty="0" smtClean="0"/>
              <a:t>к </a:t>
            </a:r>
            <a:r>
              <a:rPr lang="ru-RU" sz="1600" dirty="0" smtClean="0">
                <a:solidFill>
                  <a:srgbClr val="FF66FF"/>
                </a:solidFill>
              </a:rPr>
              <a:t>противоречию</a:t>
            </a:r>
            <a:r>
              <a:rPr lang="ru-RU" sz="1600" dirty="0" smtClean="0"/>
              <a:t> с посылками.</a:t>
            </a:r>
          </a:p>
        </p:txBody>
      </p:sp>
      <p:sp>
        <p:nvSpPr>
          <p:cNvPr id="447491" name="AutoShape 3"/>
          <p:cNvSpPr>
            <a:spLocks noChangeArrowheads="1"/>
          </p:cNvSpPr>
          <p:nvPr/>
        </p:nvSpPr>
        <p:spPr bwMode="auto">
          <a:xfrm>
            <a:off x="6084000" y="2772000"/>
            <a:ext cx="1476000" cy="432000"/>
          </a:xfrm>
          <a:prstGeom prst="rightArrow">
            <a:avLst>
              <a:gd name="adj1" fmla="val 50000"/>
              <a:gd name="adj2" fmla="val 61920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18000" anchor="b" anchorCtr="1"/>
          <a:lstStyle/>
          <a:p>
            <a:r>
              <a:rPr lang="ru-RU" sz="1400" dirty="0" smtClean="0">
                <a:solidFill>
                  <a:srgbClr val="0000FF"/>
                </a:solidFill>
              </a:rPr>
              <a:t>не есть</a:t>
            </a:r>
            <a:endParaRPr lang="ru-RU" sz="1400" dirty="0">
              <a:solidFill>
                <a:srgbClr val="0000FF"/>
              </a:solidFill>
            </a:endParaRPr>
          </a:p>
        </p:txBody>
      </p:sp>
      <p:sp>
        <p:nvSpPr>
          <p:cNvPr id="447500" name="Oval 12"/>
          <p:cNvSpPr>
            <a:spLocks noChangeAspect="1" noChangeArrowheads="1"/>
          </p:cNvSpPr>
          <p:nvPr/>
        </p:nvSpPr>
        <p:spPr bwMode="auto">
          <a:xfrm>
            <a:off x="5256000" y="2556000"/>
            <a:ext cx="864000" cy="863999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90000"/>
              </a:lnSpc>
            </a:pPr>
            <a:r>
              <a:rPr lang="ru-RU" sz="1400" dirty="0" smtClean="0">
                <a:solidFill>
                  <a:srgbClr val="0000FF"/>
                </a:solidFill>
              </a:rPr>
              <a:t>Ни один</a:t>
            </a:r>
            <a:r>
              <a:rPr lang="ru-RU" dirty="0" smtClean="0">
                <a:solidFill>
                  <a:srgbClr val="0000FF"/>
                </a:solidFill>
              </a:rPr>
              <a:t/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sz="1600" dirty="0" smtClean="0">
                <a:solidFill>
                  <a:srgbClr val="0000FF"/>
                </a:solidFill>
              </a:rPr>
              <a:t>турок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29" name="AutoShape 4"/>
          <p:cNvSpPr>
            <a:spLocks noChangeArrowheads="1"/>
          </p:cNvSpPr>
          <p:nvPr/>
        </p:nvSpPr>
        <p:spPr bwMode="auto">
          <a:xfrm>
            <a:off x="6084000" y="6156000"/>
            <a:ext cx="1476000" cy="432000"/>
          </a:xfrm>
          <a:prstGeom prst="rightArrow">
            <a:avLst>
              <a:gd name="adj1" fmla="val 50000"/>
              <a:gd name="adj2" fmla="val 61921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bIns="36000" anchor="ctr" anchorCtr="1"/>
          <a:lstStyle/>
          <a:p>
            <a:pPr algn="ctr"/>
            <a:r>
              <a:rPr lang="ru-RU" sz="1400" dirty="0" smtClean="0">
                <a:solidFill>
                  <a:srgbClr val="FF0000"/>
                </a:solidFill>
              </a:rPr>
              <a:t>суть</a:t>
            </a:r>
            <a:endParaRPr lang="ru-RU" sz="1400" dirty="0">
              <a:solidFill>
                <a:srgbClr val="FF0000"/>
              </a:solidFill>
            </a:endParaRPr>
          </a:p>
        </p:txBody>
      </p:sp>
      <p:sp>
        <p:nvSpPr>
          <p:cNvPr id="21" name="Oval 7"/>
          <p:cNvSpPr>
            <a:spLocks noChangeAspect="1" noChangeArrowheads="1"/>
          </p:cNvSpPr>
          <p:nvPr/>
        </p:nvSpPr>
        <p:spPr bwMode="auto">
          <a:xfrm>
            <a:off x="5256000" y="5940000"/>
            <a:ext cx="864000" cy="864000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lnSpc>
                <a:spcPct val="90000"/>
              </a:lnSpc>
            </a:pPr>
            <a:r>
              <a:rPr lang="ru-RU" sz="1200" spc="-30" dirty="0" smtClean="0">
                <a:solidFill>
                  <a:srgbClr val="0000FF"/>
                </a:solidFill>
              </a:rPr>
              <a:t>некоторые</a:t>
            </a:r>
            <a:br>
              <a:rPr lang="ru-RU" sz="1200" spc="-30" dirty="0" smtClean="0">
                <a:solidFill>
                  <a:srgbClr val="0000FF"/>
                </a:solidFill>
              </a:rPr>
            </a:br>
            <a:r>
              <a:rPr lang="ru-RU" sz="1600" dirty="0" smtClean="0">
                <a:solidFill>
                  <a:srgbClr val="0000FF"/>
                </a:solidFill>
              </a:rPr>
              <a:t>поэты</a:t>
            </a:r>
            <a:endParaRPr lang="ru-RU" sz="1400" dirty="0">
              <a:solidFill>
                <a:srgbClr val="0000FF"/>
              </a:solidFill>
            </a:endParaRPr>
          </a:p>
        </p:txBody>
      </p:sp>
      <p:cxnSp>
        <p:nvCxnSpPr>
          <p:cNvPr id="32" name="Прямая соединительная линия 31"/>
          <p:cNvCxnSpPr>
            <a:cxnSpLocks noChangeShapeType="1"/>
          </p:cNvCxnSpPr>
          <p:nvPr/>
        </p:nvCxnSpPr>
        <p:spPr bwMode="auto">
          <a:xfrm>
            <a:off x="5256000" y="4716000"/>
            <a:ext cx="3168000" cy="2088000"/>
          </a:xfrm>
          <a:prstGeom prst="lin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33" name="Прямая соединительная линия 32"/>
          <p:cNvCxnSpPr>
            <a:cxnSpLocks noChangeShapeType="1"/>
          </p:cNvCxnSpPr>
          <p:nvPr/>
        </p:nvCxnSpPr>
        <p:spPr bwMode="auto">
          <a:xfrm rot="-3960000">
            <a:off x="5256000" y="4716000"/>
            <a:ext cx="3168000" cy="2088000"/>
          </a:xfrm>
          <a:prstGeom prst="lin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</p:spPr>
      </p:cxnSp>
      <p:sp>
        <p:nvSpPr>
          <p:cNvPr id="3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3600"/>
            <a:ext cx="9144000" cy="1143000"/>
          </a:xfrm>
          <a:noFill/>
        </p:spPr>
        <p:txBody>
          <a:bodyPr lIns="36000" rIns="36000"/>
          <a:lstStyle/>
          <a:p>
            <a:pPr lvl="1" eaLnBrk="1" hangingPunct="1"/>
            <a:r>
              <a:rPr lang="ru-RU" sz="3200" b="1" dirty="0" smtClean="0">
                <a:solidFill>
                  <a:schemeClr val="bg1"/>
                </a:solidFill>
                <a:cs typeface="Arial" charset="0"/>
              </a:rPr>
              <a:t>«Не следует» </a:t>
            </a:r>
            <a:r>
              <a:rPr lang="ru-RU" sz="3200" b="1" dirty="0" smtClean="0">
                <a:solidFill>
                  <a:schemeClr val="bg1"/>
                </a:solidFill>
              </a:rPr>
              <a:t/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spc="-10" dirty="0" smtClean="0">
                <a:solidFill>
                  <a:schemeClr val="bg1"/>
                </a:solidFill>
              </a:rPr>
              <a:t>Ошибка неправомерного утвердительного вывода</a:t>
            </a:r>
          </a:p>
        </p:txBody>
      </p:sp>
      <p:sp>
        <p:nvSpPr>
          <p:cNvPr id="35" name="Text Box 5"/>
          <p:cNvSpPr txBox="1">
            <a:spLocks noChangeArrowheads="1"/>
          </p:cNvSpPr>
          <p:nvPr/>
        </p:nvSpPr>
        <p:spPr bwMode="auto">
          <a:xfrm>
            <a:off x="612000" y="1512000"/>
            <a:ext cx="7920000" cy="900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dirty="0" smtClean="0">
                <a:solidFill>
                  <a:srgbClr val="FFFF00"/>
                </a:solidFill>
              </a:rPr>
              <a:t>Ошибка неправомерного утвердительного вывода</a:t>
            </a:r>
            <a:r>
              <a:rPr lang="ru-RU" dirty="0" smtClean="0"/>
              <a:t> – 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 формальная логическая ошибка в силлогистике, заключающаяся в получении </a:t>
            </a:r>
            <a:r>
              <a:rPr lang="ru-RU" sz="1600" dirty="0" smtClean="0">
                <a:solidFill>
                  <a:srgbClr val="FF66FF"/>
                </a:solidFill>
              </a:rPr>
              <a:t>утвердительного</a:t>
            </a:r>
            <a:r>
              <a:rPr lang="ru-RU" sz="1600" dirty="0" smtClean="0"/>
              <a:t> вывода при наличии </a:t>
            </a:r>
            <a:r>
              <a:rPr lang="ru-RU" sz="1600" dirty="0" smtClean="0">
                <a:solidFill>
                  <a:srgbClr val="00FF00"/>
                </a:solidFill>
              </a:rPr>
              <a:t>отрицательной</a:t>
            </a:r>
            <a:r>
              <a:rPr lang="ru-RU" sz="1600" dirty="0" smtClean="0"/>
              <a:t> посылки. </a:t>
            </a:r>
            <a:endParaRPr lang="ru-RU" sz="1600" dirty="0">
              <a:solidFill>
                <a:srgbClr val="00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1000"/>
                                        <p:tgtEl>
                                          <p:spTgt spid="447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474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474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474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47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0" dur="1000"/>
                                        <p:tgtEl>
                                          <p:spTgt spid="447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5" dur="1000"/>
                                        <p:tgtEl>
                                          <p:spTgt spid="447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47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7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74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47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6" dur="1000"/>
                                        <p:tgtEl>
                                          <p:spTgt spid="447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7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474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474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700000">
                                      <p:cBhvr>
                                        <p:cTn id="61" dur="1000" fill="hold"/>
                                        <p:tgtEl>
                                          <p:spTgt spid="4474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4" dur="1000" fill="hold"/>
                                        <p:tgtEl>
                                          <p:spTgt spid="44749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474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474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4" dur="1000"/>
                                        <p:tgtEl>
                                          <p:spTgt spid="447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500"/>
                            </p:stCondLst>
                            <p:childTnLst>
                              <p:par>
                                <p:cTn id="7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474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474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474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47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000"/>
                            </p:stCondLst>
                            <p:childTnLst>
                              <p:par>
                                <p:cTn id="83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5" dur="1000"/>
                                        <p:tgtEl>
                                          <p:spTgt spid="447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"/>
                            </p:stCondLst>
                            <p:childTnLst>
                              <p:par>
                                <p:cTn id="93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500"/>
                            </p:stCondLst>
                            <p:childTnLst>
                              <p:par>
                                <p:cTn id="9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2000"/>
                            </p:stCondLst>
                            <p:childTnLst>
                              <p:par>
                                <p:cTn id="104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uild="p"/>
      <p:bldP spid="447490" grpId="0" animBg="1"/>
      <p:bldP spid="447492" grpId="0" animBg="1"/>
      <p:bldP spid="447493" grpId="0" animBg="1"/>
      <p:bldP spid="447493" grpId="1" animBg="1"/>
      <p:bldP spid="447493" grpId="2" animBg="1"/>
      <p:bldP spid="447495" grpId="0" animBg="1"/>
      <p:bldP spid="447496" grpId="0" animBg="1"/>
      <p:bldP spid="447497" grpId="0" animBg="1"/>
      <p:bldP spid="447498" grpId="0" animBg="1"/>
      <p:bldP spid="447498" grpId="1" animBg="1"/>
      <p:bldP spid="447501" grpId="0" animBg="1"/>
      <p:bldP spid="447503" grpId="0" animBg="1"/>
      <p:bldP spid="447502" grpId="0" animBg="1"/>
      <p:bldP spid="20" grpId="0" animBg="1"/>
      <p:bldP spid="22" grpId="0" animBg="1"/>
      <p:bldP spid="447491" grpId="0" animBg="1"/>
      <p:bldP spid="447500" grpId="0" animBg="1"/>
      <p:bldP spid="29" grpId="0" animBg="1"/>
      <p:bldP spid="2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3600"/>
            <a:ext cx="8229600" cy="1143000"/>
          </a:xfrm>
          <a:noFill/>
        </p:spPr>
        <p:txBody>
          <a:bodyPr anchor="ctr" anchorCtr="1"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Структура доказательства 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Тезис</a:t>
            </a:r>
          </a:p>
        </p:txBody>
      </p:sp>
      <p:sp>
        <p:nvSpPr>
          <p:cNvPr id="4925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6000" y="1602000"/>
            <a:ext cx="8568000" cy="4851336"/>
          </a:xfrm>
          <a:noFill/>
        </p:spPr>
        <p:txBody>
          <a:bodyPr/>
          <a:lstStyle/>
          <a:p>
            <a:pPr eaLnBrk="1" hangingPunct="1">
              <a:buFont typeface="Wingdings" pitchFamily="2" charset="2"/>
              <a:buChar char="q"/>
            </a:pPr>
            <a:r>
              <a:rPr lang="ru-RU" sz="2000" b="1" dirty="0" smtClean="0">
                <a:solidFill>
                  <a:srgbClr val="FFFF00"/>
                </a:solidFill>
              </a:rPr>
              <a:t>Основное требование к тезису:</a:t>
            </a:r>
          </a:p>
          <a:p>
            <a:pPr marL="540000" lvl="1" eaLnBrk="1" hangingPunct="1">
              <a:buClr>
                <a:schemeClr val="bg1"/>
              </a:buClr>
              <a:buFontTx/>
              <a:buChar char="•"/>
            </a:pPr>
            <a:r>
              <a:rPr lang="ru-RU" sz="1800" b="1" dirty="0" smtClean="0">
                <a:solidFill>
                  <a:schemeClr val="bg1"/>
                </a:solidFill>
              </a:rPr>
              <a:t>Тезис</a:t>
            </a:r>
            <a:r>
              <a:rPr lang="ru-RU" sz="1800" b="1" dirty="0" smtClean="0">
                <a:solidFill>
                  <a:srgbClr val="00FF00"/>
                </a:solidFill>
              </a:rPr>
              <a:t> должен быть </a:t>
            </a:r>
            <a:r>
              <a:rPr lang="ru-RU" sz="1800" b="1" dirty="0" smtClean="0">
                <a:solidFill>
                  <a:srgbClr val="00FFFF"/>
                </a:solidFill>
              </a:rPr>
              <a:t>истинным суждением</a:t>
            </a:r>
            <a:r>
              <a:rPr lang="ru-RU" sz="1800" b="1" dirty="0" smtClean="0">
                <a:solidFill>
                  <a:schemeClr val="bg1"/>
                </a:solidFill>
              </a:rPr>
              <a:t>. </a:t>
            </a:r>
          </a:p>
          <a:p>
            <a:pPr eaLnBrk="1" hangingPunct="1">
              <a:buFont typeface="Wingdings" pitchFamily="2" charset="2"/>
              <a:buChar char="q"/>
            </a:pPr>
            <a:r>
              <a:rPr lang="ru-RU" sz="2000" b="1" dirty="0" smtClean="0">
                <a:solidFill>
                  <a:srgbClr val="FFFF00"/>
                </a:solidFill>
              </a:rPr>
              <a:t>Правила тезиса:</a:t>
            </a:r>
          </a:p>
          <a:p>
            <a:pPr marL="540000" lvl="1" eaLnBrk="1" hangingPunct="1">
              <a:buFontTx/>
              <a:buChar char="•"/>
            </a:pPr>
            <a:r>
              <a:rPr lang="ru-RU" sz="1800" b="1" dirty="0" smtClean="0">
                <a:solidFill>
                  <a:schemeClr val="bg1"/>
                </a:solidFill>
              </a:rPr>
              <a:t>Тезис </a:t>
            </a:r>
            <a:r>
              <a:rPr lang="ru-RU" sz="1800" b="1" dirty="0" smtClean="0">
                <a:solidFill>
                  <a:srgbClr val="00FF00"/>
                </a:solidFill>
              </a:rPr>
              <a:t>должен быть </a:t>
            </a:r>
            <a:r>
              <a:rPr lang="ru-RU" sz="1800" b="1" dirty="0" smtClean="0">
                <a:solidFill>
                  <a:schemeClr val="bg1"/>
                </a:solidFill>
              </a:rPr>
              <a:t>суждением </a:t>
            </a:r>
            <a:r>
              <a:rPr lang="ru-RU" sz="1800" b="1" dirty="0" smtClean="0">
                <a:solidFill>
                  <a:srgbClr val="00FFFF"/>
                </a:solidFill>
              </a:rPr>
              <a:t>ясным</a:t>
            </a:r>
            <a:r>
              <a:rPr lang="ru-RU" sz="1800" b="1" dirty="0" smtClean="0">
                <a:solidFill>
                  <a:schemeClr val="bg1"/>
                </a:solidFill>
              </a:rPr>
              <a:t> и </a:t>
            </a:r>
            <a:r>
              <a:rPr lang="ru-RU" sz="1800" b="1" dirty="0" smtClean="0">
                <a:solidFill>
                  <a:srgbClr val="00FFFF"/>
                </a:solidFill>
              </a:rPr>
              <a:t>точно определённым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</a:p>
          <a:p>
            <a:pPr marL="540000" lvl="1" eaLnBrk="1" hangingPunct="1">
              <a:buFontTx/>
              <a:buChar char="•"/>
            </a:pPr>
            <a:r>
              <a:rPr lang="ru-RU" sz="1800" b="1" dirty="0" smtClean="0">
                <a:solidFill>
                  <a:schemeClr val="bg1"/>
                </a:solidFill>
              </a:rPr>
              <a:t>Тезис </a:t>
            </a:r>
            <a:r>
              <a:rPr lang="ru-RU" sz="1800" b="1" dirty="0" smtClean="0">
                <a:solidFill>
                  <a:srgbClr val="00FF00"/>
                </a:solidFill>
              </a:rPr>
              <a:t>должен оставаться </a:t>
            </a:r>
            <a:r>
              <a:rPr lang="ru-RU" sz="1800" b="1" dirty="0" smtClean="0">
                <a:solidFill>
                  <a:srgbClr val="00FFFF"/>
                </a:solidFill>
              </a:rPr>
              <a:t>тождественным</a:t>
            </a:r>
            <a:r>
              <a:rPr lang="ru-RU" sz="1800" b="1" dirty="0" smtClean="0">
                <a:solidFill>
                  <a:schemeClr val="bg1"/>
                </a:solidFill>
              </a:rPr>
              <a:t>, </a:t>
            </a:r>
            <a:br>
              <a:rPr lang="ru-RU" sz="1800" b="1" dirty="0" smtClean="0">
                <a:solidFill>
                  <a:schemeClr val="bg1"/>
                </a:solidFill>
              </a:rPr>
            </a:br>
            <a:r>
              <a:rPr lang="ru-RU" sz="1800" b="1" dirty="0" smtClean="0">
                <a:solidFill>
                  <a:schemeClr val="bg1"/>
                </a:solidFill>
              </a:rPr>
              <a:t>т. е. одним и тем же на протяжении всего доказательства.</a:t>
            </a:r>
          </a:p>
          <a:p>
            <a:pPr marL="540000" lvl="1" eaLnBrk="1" hangingPunct="1">
              <a:buFontTx/>
              <a:buChar char="•"/>
            </a:pPr>
            <a:r>
              <a:rPr lang="ru-RU" sz="1800" b="1" dirty="0" smtClean="0">
                <a:solidFill>
                  <a:schemeClr val="bg1"/>
                </a:solidFill>
              </a:rPr>
              <a:t>Тезис </a:t>
            </a:r>
            <a:r>
              <a:rPr lang="ru-RU" sz="1800" b="1" dirty="0" smtClean="0">
                <a:solidFill>
                  <a:srgbClr val="FF66FF"/>
                </a:solidFill>
              </a:rPr>
              <a:t>не должен </a:t>
            </a:r>
            <a:r>
              <a:rPr lang="ru-RU" sz="1800" b="1" dirty="0" smtClean="0">
                <a:solidFill>
                  <a:srgbClr val="FF66FF"/>
                </a:solidFill>
              </a:rPr>
              <a:t>содержать в себе</a:t>
            </a:r>
            <a:r>
              <a:rPr lang="ru-RU" sz="1800" b="1" dirty="0" smtClean="0">
                <a:solidFill>
                  <a:srgbClr val="00FF00"/>
                </a:solidFill>
              </a:rPr>
              <a:t> </a:t>
            </a:r>
            <a:r>
              <a:rPr lang="ru-RU" sz="1800" b="1" dirty="0" smtClean="0">
                <a:solidFill>
                  <a:srgbClr val="00FFFF"/>
                </a:solidFill>
              </a:rPr>
              <a:t>логическое противоречие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  <a:endParaRPr lang="ru-RU" sz="1800" b="1" dirty="0" smtClean="0">
              <a:solidFill>
                <a:schemeClr val="bg1"/>
              </a:solidFill>
            </a:endParaRPr>
          </a:p>
          <a:p>
            <a:pPr marL="540000" lvl="1" eaLnBrk="1" hangingPunct="1">
              <a:buFontTx/>
              <a:buChar char="•"/>
            </a:pPr>
            <a:r>
              <a:rPr lang="ru-RU" sz="1800" b="1" dirty="0" smtClean="0">
                <a:solidFill>
                  <a:schemeClr val="bg1"/>
                </a:solidFill>
              </a:rPr>
              <a:t>Тезис </a:t>
            </a:r>
            <a:r>
              <a:rPr lang="ru-RU" sz="1800" b="1" dirty="0" smtClean="0">
                <a:solidFill>
                  <a:srgbClr val="FF66FF"/>
                </a:solidFill>
              </a:rPr>
              <a:t>не должен</a:t>
            </a:r>
            <a:r>
              <a:rPr lang="ru-RU" sz="1800" b="1" dirty="0" smtClean="0">
                <a:solidFill>
                  <a:srgbClr val="00FF00"/>
                </a:solidFill>
              </a:rPr>
              <a:t> </a:t>
            </a:r>
            <a:r>
              <a:rPr lang="ru-RU" sz="1800" b="1" dirty="0" smtClean="0">
                <a:solidFill>
                  <a:srgbClr val="00FFFF"/>
                </a:solidFill>
              </a:rPr>
              <a:t>противоречить другим истинным суждениям</a:t>
            </a:r>
            <a:r>
              <a:rPr lang="ru-RU" sz="1800" b="1" dirty="0" smtClean="0">
                <a:solidFill>
                  <a:schemeClr val="bg1"/>
                </a:solidFill>
              </a:rPr>
              <a:t> </a:t>
            </a:r>
            <a:br>
              <a:rPr lang="ru-RU" sz="1800" b="1" dirty="0" smtClean="0">
                <a:solidFill>
                  <a:schemeClr val="bg1"/>
                </a:solidFill>
              </a:rPr>
            </a:br>
            <a:r>
              <a:rPr lang="ru-RU" sz="1800" b="1" dirty="0" smtClean="0">
                <a:solidFill>
                  <a:schemeClr val="bg1"/>
                </a:solidFill>
              </a:rPr>
              <a:t>по данному вопросу.</a:t>
            </a:r>
          </a:p>
          <a:p>
            <a:pPr marL="540000" lvl="1" eaLnBrk="1" hangingPunct="1">
              <a:buFontTx/>
              <a:buChar char="•"/>
            </a:pPr>
            <a:r>
              <a:rPr lang="ru-RU" sz="1800" b="1" dirty="0" smtClean="0">
                <a:solidFill>
                  <a:schemeClr val="bg1"/>
                </a:solidFill>
              </a:rPr>
              <a:t>Тезис </a:t>
            </a:r>
            <a:r>
              <a:rPr lang="ru-RU" sz="1800" b="1" dirty="0" smtClean="0">
                <a:solidFill>
                  <a:srgbClr val="FF66FF"/>
                </a:solidFill>
              </a:rPr>
              <a:t>должен быть</a:t>
            </a:r>
            <a:r>
              <a:rPr lang="ru-RU" sz="1800" b="1" dirty="0" smtClean="0">
                <a:solidFill>
                  <a:schemeClr val="bg1"/>
                </a:solidFill>
              </a:rPr>
              <a:t> </a:t>
            </a:r>
            <a:r>
              <a:rPr lang="ru-RU" sz="1800" b="1" dirty="0" smtClean="0">
                <a:solidFill>
                  <a:srgbClr val="00FFFF"/>
                </a:solidFill>
              </a:rPr>
              <a:t>обоснован фактами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</a:p>
          <a:p>
            <a:pPr marL="540000" lvl="1" eaLnBrk="1" hangingPunct="1">
              <a:buFontTx/>
              <a:buChar char="•"/>
            </a:pPr>
            <a:r>
              <a:rPr lang="ru-RU" sz="1800" b="1" dirty="0" smtClean="0">
                <a:solidFill>
                  <a:schemeClr val="bg1"/>
                </a:solidFill>
              </a:rPr>
              <a:t>Тезисом </a:t>
            </a:r>
            <a:r>
              <a:rPr lang="ru-RU" sz="1800" b="1" dirty="0" smtClean="0">
                <a:solidFill>
                  <a:srgbClr val="FF66FF"/>
                </a:solidFill>
              </a:rPr>
              <a:t>не должно быть</a:t>
            </a:r>
            <a:r>
              <a:rPr lang="ru-RU" sz="1800" b="1" dirty="0" smtClean="0">
                <a:solidFill>
                  <a:schemeClr val="bg1"/>
                </a:solidFill>
              </a:rPr>
              <a:t> </a:t>
            </a:r>
            <a:r>
              <a:rPr lang="ru-RU" sz="1800" b="1" dirty="0" smtClean="0">
                <a:solidFill>
                  <a:srgbClr val="00FFFF"/>
                </a:solidFill>
              </a:rPr>
              <a:t>суждение</a:t>
            </a:r>
            <a:r>
              <a:rPr lang="ru-RU" sz="1800" b="1" dirty="0" smtClean="0">
                <a:solidFill>
                  <a:schemeClr val="bg1"/>
                </a:solidFill>
              </a:rPr>
              <a:t> </a:t>
            </a:r>
            <a:r>
              <a:rPr lang="ru-RU" sz="1800" b="1" dirty="0" smtClean="0">
                <a:solidFill>
                  <a:srgbClr val="00FFFF"/>
                </a:solidFill>
              </a:rPr>
              <a:t>очевидное</a:t>
            </a:r>
            <a:r>
              <a:rPr lang="ru-RU" sz="1800" b="1" dirty="0" smtClean="0">
                <a:solidFill>
                  <a:schemeClr val="bg1"/>
                </a:solidFill>
              </a:rPr>
              <a:t>, </a:t>
            </a:r>
            <a:br>
              <a:rPr lang="ru-RU" sz="1800" b="1" dirty="0" smtClean="0">
                <a:solidFill>
                  <a:schemeClr val="bg1"/>
                </a:solidFill>
              </a:rPr>
            </a:br>
            <a:r>
              <a:rPr lang="ru-RU" sz="1800" b="1" dirty="0" smtClean="0">
                <a:solidFill>
                  <a:schemeClr val="bg1"/>
                </a:solidFill>
              </a:rPr>
              <a:t>так как то, что достоверно само по себе, не требует доказательства.</a:t>
            </a:r>
          </a:p>
          <a:p>
            <a:pPr marL="540000" lvl="1" eaLnBrk="1" hangingPunct="1">
              <a:buFontTx/>
              <a:buChar char="•"/>
            </a:pPr>
            <a:r>
              <a:rPr lang="ru-RU" sz="1800" b="1" dirty="0" smtClean="0">
                <a:solidFill>
                  <a:schemeClr val="bg1"/>
                </a:solidFill>
              </a:rPr>
              <a:t>Тезис </a:t>
            </a:r>
            <a:r>
              <a:rPr lang="ru-RU" sz="1800" b="1" dirty="0" smtClean="0">
                <a:solidFill>
                  <a:srgbClr val="00FF00"/>
                </a:solidFill>
              </a:rPr>
              <a:t>должен</a:t>
            </a:r>
            <a:r>
              <a:rPr lang="ru-RU" sz="1800" b="1" dirty="0" smtClean="0">
                <a:solidFill>
                  <a:schemeClr val="bg1"/>
                </a:solidFill>
              </a:rPr>
              <a:t> </a:t>
            </a:r>
            <a:r>
              <a:rPr lang="ru-RU" sz="1800" b="1" dirty="0" smtClean="0">
                <a:solidFill>
                  <a:srgbClr val="00FFFF"/>
                </a:solidFill>
              </a:rPr>
              <a:t>определять собою весь ход доказательства</a:t>
            </a:r>
            <a:r>
              <a:rPr lang="ru-RU" sz="1800" b="1" dirty="0" smtClean="0">
                <a:solidFill>
                  <a:schemeClr val="bg1"/>
                </a:solidFill>
              </a:rPr>
              <a:t> – с тем чтобы в итоге было доказано именно то, что требовалось доказать.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2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2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5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925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925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5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925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925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5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925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925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5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925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925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5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925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925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5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925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925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5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925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925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5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925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925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54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9254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9254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2547" grpId="0" build="p" bldLvl="5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32000" y="1602000"/>
            <a:ext cx="8280000" cy="4525200"/>
          </a:xfrm>
        </p:spPr>
        <p:txBody>
          <a:bodyPr/>
          <a:lstStyle/>
          <a:p>
            <a:pPr>
              <a:spcAft>
                <a:spcPts val="400"/>
              </a:spcAft>
              <a:buClr>
                <a:schemeClr val="bg1"/>
              </a:buClr>
              <a:buFont typeface="Wingdings" pitchFamily="2" charset="2"/>
              <a:buChar char="q"/>
            </a:pPr>
            <a:r>
              <a:rPr lang="ru-RU" sz="2000" b="1" dirty="0" smtClean="0">
                <a:solidFill>
                  <a:srgbClr val="00FFFF"/>
                </a:solidFill>
              </a:rPr>
              <a:t>Формальные</a:t>
            </a:r>
            <a:r>
              <a:rPr lang="ru-RU" sz="2000" b="1" dirty="0" smtClean="0">
                <a:solidFill>
                  <a:schemeClr val="bg1"/>
                </a:solidFill>
              </a:rPr>
              <a:t> логические ошибки </a:t>
            </a:r>
            <a:r>
              <a:rPr lang="en-US" sz="2000" b="1" dirty="0" smtClean="0">
                <a:solidFill>
                  <a:srgbClr val="FF66FF"/>
                </a:solidFill>
              </a:rPr>
              <a:t>non sequitur</a:t>
            </a:r>
            <a:r>
              <a:rPr lang="ru-RU" sz="2000" b="1" dirty="0" smtClean="0">
                <a:solidFill>
                  <a:schemeClr val="bg1"/>
                </a:solidFill>
              </a:rPr>
              <a:t> («не следует»)</a:t>
            </a:r>
            <a:endParaRPr lang="en-US" sz="2000" b="1" dirty="0" smtClean="0">
              <a:solidFill>
                <a:schemeClr val="bg1"/>
              </a:solidFill>
            </a:endParaRPr>
          </a:p>
          <a:p>
            <a:pPr lvl="1">
              <a:buFont typeface="Wingdings" pitchFamily="2" charset="2"/>
              <a:buChar char="Ø"/>
            </a:pPr>
            <a:r>
              <a:rPr lang="ru-RU" sz="1800" b="1" dirty="0" smtClean="0">
                <a:solidFill>
                  <a:schemeClr val="bg1"/>
                </a:solidFill>
              </a:rPr>
              <a:t>Формальные ошибки в категорической силлогистике </a:t>
            </a:r>
          </a:p>
          <a:p>
            <a:pPr lvl="1">
              <a:buFont typeface="Wingdings" pitchFamily="2" charset="2"/>
              <a:buChar char="Ø"/>
            </a:pPr>
            <a:r>
              <a:rPr lang="ru-RU" sz="1800" b="1" dirty="0" smtClean="0">
                <a:solidFill>
                  <a:schemeClr val="bg1"/>
                </a:solidFill>
              </a:rPr>
              <a:t>Формальные ошибки в условно-категорической силлогистике </a:t>
            </a:r>
          </a:p>
          <a:p>
            <a:pPr lvl="2">
              <a:buFont typeface="Arial" pitchFamily="34" charset="0"/>
              <a:buChar char="•"/>
            </a:pPr>
            <a:r>
              <a:rPr lang="ru-RU" sz="1800" b="1" dirty="0" smtClean="0">
                <a:solidFill>
                  <a:schemeClr val="bg1"/>
                </a:solidFill>
              </a:rPr>
              <a:t>Ошибка инверсии, или отрицание основания</a:t>
            </a:r>
            <a:r>
              <a:rPr lang="en-US" sz="1800" b="1" dirty="0" smtClean="0">
                <a:solidFill>
                  <a:schemeClr val="bg1"/>
                </a:solidFill>
              </a:rPr>
              <a:t> </a:t>
            </a:r>
          </a:p>
          <a:p>
            <a:pPr lvl="2">
              <a:buFont typeface="Arial" pitchFamily="34" charset="0"/>
              <a:buChar char="•"/>
            </a:pPr>
            <a:r>
              <a:rPr lang="ru-RU" sz="1800" b="1" dirty="0" smtClean="0">
                <a:solidFill>
                  <a:schemeClr val="bg1"/>
                </a:solidFill>
              </a:rPr>
              <a:t>Ошибка конверсии, или утверждение следствия</a:t>
            </a:r>
            <a:endParaRPr lang="en-US" sz="1800" b="1" dirty="0" smtClean="0">
              <a:solidFill>
                <a:schemeClr val="bg1"/>
              </a:solidFill>
            </a:endParaRPr>
          </a:p>
          <a:p>
            <a:pPr lvl="1">
              <a:buFont typeface="Wingdings" pitchFamily="2" charset="2"/>
              <a:buChar char="Ø"/>
            </a:pPr>
            <a:r>
              <a:rPr lang="ru-RU" sz="1800" b="1" dirty="0" smtClean="0">
                <a:solidFill>
                  <a:schemeClr val="bg1"/>
                </a:solidFill>
              </a:rPr>
              <a:t>Формальные ошибки в разделительной силлогистике </a:t>
            </a:r>
          </a:p>
          <a:p>
            <a:pPr lvl="1">
              <a:buFont typeface="Wingdings" pitchFamily="2" charset="2"/>
              <a:buChar char="Ø"/>
            </a:pPr>
            <a:r>
              <a:rPr lang="ru-RU" sz="1800" b="1" dirty="0" smtClean="0">
                <a:solidFill>
                  <a:schemeClr val="bg1"/>
                </a:solidFill>
              </a:rPr>
              <a:t>Формальные ошибки в исчислении высказываний 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3600"/>
            <a:ext cx="8229600" cy="1143000"/>
          </a:xfrm>
          <a:noFill/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Ошибки аргументации</a:t>
            </a:r>
            <a:r>
              <a:rPr lang="en-US" sz="3200" b="1" dirty="0" smtClean="0">
                <a:solidFill>
                  <a:schemeClr val="bg1"/>
                </a:solidFill>
              </a:rPr>
              <a:t> </a:t>
            </a:r>
            <a:r>
              <a:rPr lang="ru-RU" sz="3200" b="1" dirty="0" smtClean="0">
                <a:solidFill>
                  <a:schemeClr val="bg1"/>
                </a:solidFill>
              </a:rPr>
              <a:t/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  <a:cs typeface="Arial" charset="0"/>
              </a:rPr>
              <a:t>«Не следует»</a:t>
            </a:r>
            <a:endParaRPr lang="ru-RU" sz="2800" b="1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Скругленный прямоугольник 18"/>
          <p:cNvSpPr>
            <a:spLocks noChangeArrowheads="1"/>
          </p:cNvSpPr>
          <p:nvPr/>
        </p:nvSpPr>
        <p:spPr bwMode="auto">
          <a:xfrm>
            <a:off x="4464000" y="3132000"/>
            <a:ext cx="4320000" cy="1728000"/>
          </a:xfrm>
          <a:prstGeom prst="roundRect">
            <a:avLst>
              <a:gd name="adj" fmla="val 16667"/>
            </a:avLst>
          </a:prstGeom>
          <a:solidFill>
            <a:srgbClr val="D1D1F0"/>
          </a:solidFill>
          <a:ln w="9525" algn="ctr">
            <a:solidFill>
              <a:schemeClr val="accent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endParaRPr lang="ru-RU" sz="1600" b="1" dirty="0"/>
          </a:p>
        </p:txBody>
      </p:sp>
      <p:sp>
        <p:nvSpPr>
          <p:cNvPr id="20" name="Rectangle 7"/>
          <p:cNvSpPr>
            <a:spLocks noChangeArrowheads="1"/>
          </p:cNvSpPr>
          <p:nvPr/>
        </p:nvSpPr>
        <p:spPr bwMode="auto">
          <a:xfrm>
            <a:off x="4644000" y="3204000"/>
            <a:ext cx="3960000" cy="360000"/>
          </a:xfrm>
          <a:prstGeom prst="rect">
            <a:avLst/>
          </a:prstGeom>
          <a:solidFill>
            <a:srgbClr val="BBE0E3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r>
              <a:rPr lang="ru-RU" sz="1600" dirty="0" smtClean="0">
                <a:solidFill>
                  <a:srgbClr val="0000FF"/>
                </a:solidFill>
              </a:rPr>
              <a:t>Если</a:t>
            </a:r>
            <a:r>
              <a:rPr lang="ru-RU" sz="1600" dirty="0" smtClean="0">
                <a:solidFill>
                  <a:srgbClr val="0000CC"/>
                </a:solidFill>
              </a:rPr>
              <a:t> </a:t>
            </a:r>
            <a:r>
              <a:rPr lang="ru-RU" sz="1600" dirty="0" smtClean="0">
                <a:solidFill>
                  <a:srgbClr val="FF0000"/>
                </a:solidFill>
              </a:rPr>
              <a:t>идёт дождь</a:t>
            </a:r>
            <a:r>
              <a:rPr lang="ru-RU" sz="1600" dirty="0" smtClean="0">
                <a:solidFill>
                  <a:srgbClr val="0000FF"/>
                </a:solidFill>
              </a:rPr>
              <a:t>, то</a:t>
            </a:r>
            <a:r>
              <a:rPr lang="ru-RU" sz="1600" dirty="0" smtClean="0">
                <a:solidFill>
                  <a:srgbClr val="0000CC"/>
                </a:solidFill>
              </a:rPr>
              <a:t> </a:t>
            </a:r>
            <a:r>
              <a:rPr lang="ru-RU" sz="1600" dirty="0" smtClean="0">
                <a:solidFill>
                  <a:srgbClr val="006600"/>
                </a:solidFill>
              </a:rPr>
              <a:t>крыши мокрые</a:t>
            </a:r>
            <a:r>
              <a:rPr lang="ru-RU" sz="1600" dirty="0" smtClean="0">
                <a:solidFill>
                  <a:srgbClr val="0000FF"/>
                </a:solidFill>
              </a:rPr>
              <a:t>.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25" name="Rectangle 7"/>
          <p:cNvSpPr>
            <a:spLocks noChangeArrowheads="1"/>
          </p:cNvSpPr>
          <p:nvPr/>
        </p:nvSpPr>
        <p:spPr bwMode="auto">
          <a:xfrm>
            <a:off x="4968000" y="3636000"/>
            <a:ext cx="3312000" cy="360000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r>
              <a:rPr lang="ru-RU" sz="1600" dirty="0" smtClean="0">
                <a:solidFill>
                  <a:srgbClr val="FF0000"/>
                </a:solidFill>
              </a:rPr>
              <a:t>Дождя </a:t>
            </a:r>
            <a:r>
              <a:rPr lang="ru-RU" sz="1600" dirty="0" smtClean="0">
                <a:solidFill>
                  <a:srgbClr val="0000FF"/>
                </a:solidFill>
              </a:rPr>
              <a:t>нет.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26" name="Rectangle 7"/>
          <p:cNvSpPr>
            <a:spLocks noChangeArrowheads="1"/>
          </p:cNvSpPr>
          <p:nvPr/>
        </p:nvSpPr>
        <p:spPr bwMode="auto">
          <a:xfrm>
            <a:off x="5724000" y="4068000"/>
            <a:ext cx="1800000" cy="288000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b="1" dirty="0" smtClean="0">
                <a:solidFill>
                  <a:srgbClr val="0000FF"/>
                </a:solidFill>
              </a:rPr>
              <a:t>Следовательно,</a:t>
            </a:r>
            <a:endParaRPr lang="ru-RU" sz="1600" b="1" dirty="0">
              <a:solidFill>
                <a:srgbClr val="0000FF"/>
              </a:solidFill>
            </a:endParaRPr>
          </a:p>
        </p:txBody>
      </p:sp>
      <p:sp>
        <p:nvSpPr>
          <p:cNvPr id="27" name="Rectangle 7"/>
          <p:cNvSpPr>
            <a:spLocks noChangeArrowheads="1"/>
          </p:cNvSpPr>
          <p:nvPr/>
        </p:nvSpPr>
        <p:spPr bwMode="auto">
          <a:xfrm>
            <a:off x="4752000" y="4428000"/>
            <a:ext cx="3744000" cy="360000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r>
              <a:rPr lang="ru-RU" sz="1600" dirty="0" smtClean="0">
                <a:solidFill>
                  <a:srgbClr val="006600"/>
                </a:solidFill>
              </a:rPr>
              <a:t>крыши </a:t>
            </a:r>
            <a:r>
              <a:rPr lang="ru-RU" sz="1600" dirty="0" smtClean="0">
                <a:solidFill>
                  <a:srgbClr val="0000FF"/>
                </a:solidFill>
              </a:rPr>
              <a:t>не </a:t>
            </a:r>
            <a:r>
              <a:rPr lang="ru-RU" sz="1600" dirty="0" smtClean="0">
                <a:solidFill>
                  <a:srgbClr val="006600"/>
                </a:solidFill>
              </a:rPr>
              <a:t>мокрые</a:t>
            </a:r>
            <a:r>
              <a:rPr lang="ru-RU" sz="1600" dirty="0" smtClean="0">
                <a:solidFill>
                  <a:srgbClr val="0000FF"/>
                </a:solidFill>
              </a:rPr>
              <a:t>.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18" name="Rectangle 16"/>
          <p:cNvSpPr txBox="1">
            <a:spLocks noChangeArrowheads="1"/>
          </p:cNvSpPr>
          <p:nvPr/>
        </p:nvSpPr>
        <p:spPr bwMode="auto">
          <a:xfrm>
            <a:off x="216000" y="3132000"/>
            <a:ext cx="3744000" cy="11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000" indent="-252000" algn="l">
              <a:spcBef>
                <a:spcPct val="20000"/>
              </a:spcBef>
              <a:buClr>
                <a:schemeClr val="bg1"/>
              </a:buClr>
              <a:buFontTx/>
              <a:buChar char="•"/>
              <a:defRPr/>
            </a:pPr>
            <a:r>
              <a:rPr lang="ru-RU" sz="1600" b="1" kern="0" dirty="0" smtClean="0">
                <a:latin typeface="+mn-lt"/>
              </a:rPr>
              <a:t>Вид умозаключения</a:t>
            </a:r>
            <a:r>
              <a:rPr lang="en-US" sz="1600" b="1" kern="0" dirty="0" smtClean="0">
                <a:latin typeface="+mn-lt"/>
              </a:rPr>
              <a:t>:</a:t>
            </a:r>
            <a:r>
              <a:rPr lang="ru-RU" sz="1600" kern="0" dirty="0" smtClean="0">
                <a:latin typeface="+mn-lt"/>
              </a:rPr>
              <a:t> </a:t>
            </a:r>
            <a:r>
              <a:rPr lang="ru-RU" sz="1600" b="1" kern="0" dirty="0" smtClean="0">
                <a:solidFill>
                  <a:srgbClr val="00FFFF"/>
                </a:solidFill>
                <a:latin typeface="+mn-lt"/>
              </a:rPr>
              <a:t>условно- категорический силлогизм</a:t>
            </a:r>
            <a:endParaRPr lang="en-US" sz="1600" b="1" kern="0" dirty="0" smtClean="0">
              <a:solidFill>
                <a:srgbClr val="00FFFF"/>
              </a:solidFill>
              <a:latin typeface="+mn-lt"/>
            </a:endParaRPr>
          </a:p>
          <a:p>
            <a:pPr marL="342000" indent="-252000" algn="l">
              <a:spcBef>
                <a:spcPct val="20000"/>
              </a:spcBef>
              <a:buClr>
                <a:schemeClr val="bg1"/>
              </a:buClr>
              <a:buFontTx/>
              <a:buChar char="•"/>
              <a:defRPr/>
            </a:pPr>
            <a:r>
              <a:rPr lang="ru-RU" sz="1600" kern="0" dirty="0" smtClean="0"/>
              <a:t>Правильный модус: </a:t>
            </a:r>
            <a:r>
              <a:rPr lang="en-US" sz="1600" kern="0" dirty="0" smtClean="0">
                <a:solidFill>
                  <a:srgbClr val="00FFFF"/>
                </a:solidFill>
              </a:rPr>
              <a:t>modus ponens</a:t>
            </a:r>
            <a:endParaRPr lang="en-US" sz="1600" b="1" kern="0" dirty="0" smtClean="0">
              <a:solidFill>
                <a:srgbClr val="00FFFF"/>
              </a:solidFill>
              <a:latin typeface="+mn-lt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88000" y="5760000"/>
            <a:ext cx="3888000" cy="9720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 anchor="ctr" anchorCtr="1">
            <a:noAutofit/>
          </a:bodyPr>
          <a:lstStyle/>
          <a:p>
            <a:pPr>
              <a:lnSpc>
                <a:spcPct val="95000"/>
              </a:lnSpc>
            </a:pPr>
            <a:r>
              <a:rPr lang="ru-RU" sz="1600" dirty="0" smtClean="0">
                <a:solidFill>
                  <a:srgbClr val="00FF00"/>
                </a:solidFill>
              </a:rPr>
              <a:t>Истинность</a:t>
            </a:r>
            <a:r>
              <a:rPr lang="ru-RU" sz="1600" dirty="0" smtClean="0"/>
              <a:t> </a:t>
            </a:r>
            <a:r>
              <a:rPr lang="ru-RU" sz="1600" dirty="0" smtClean="0">
                <a:solidFill>
                  <a:srgbClr val="FF9933"/>
                </a:solidFill>
              </a:rPr>
              <a:t>основания</a:t>
            </a:r>
            <a:r>
              <a:rPr lang="ru-RU" sz="1600" dirty="0" smtClean="0"/>
              <a:t> не является </a:t>
            </a:r>
            <a:br>
              <a:rPr lang="ru-RU" sz="1600" dirty="0" smtClean="0"/>
            </a:br>
            <a:r>
              <a:rPr lang="ru-RU" sz="1600" dirty="0" smtClean="0">
                <a:solidFill>
                  <a:srgbClr val="00FFFF"/>
                </a:solidFill>
              </a:rPr>
              <a:t>необходимым условием</a:t>
            </a:r>
            <a:r>
              <a:rPr lang="ru-RU" sz="1600" dirty="0" smtClean="0"/>
              <a:t> </a:t>
            </a:r>
            <a:br>
              <a:rPr lang="ru-RU" sz="1600" dirty="0" smtClean="0"/>
            </a:br>
            <a:r>
              <a:rPr lang="ru-RU" sz="1600" dirty="0" smtClean="0">
                <a:solidFill>
                  <a:srgbClr val="00FF00"/>
                </a:solidFill>
              </a:rPr>
              <a:t>истинности</a:t>
            </a:r>
            <a:r>
              <a:rPr lang="ru-RU" sz="1600" dirty="0" smtClean="0"/>
              <a:t> </a:t>
            </a:r>
            <a:r>
              <a:rPr lang="ru-RU" sz="1600" dirty="0" smtClean="0">
                <a:solidFill>
                  <a:srgbClr val="FF9933"/>
                </a:solidFill>
              </a:rPr>
              <a:t>следствия</a:t>
            </a:r>
            <a:r>
              <a:rPr lang="ru-RU" sz="1600" dirty="0" smtClean="0"/>
              <a:t>.</a:t>
            </a:r>
            <a:endParaRPr lang="ru-RU" sz="1600" dirty="0"/>
          </a:p>
        </p:txBody>
      </p:sp>
      <p:sp>
        <p:nvSpPr>
          <p:cNvPr id="28" name="Скругленный прямоугольник 27"/>
          <p:cNvSpPr>
            <a:spLocks noChangeArrowheads="1"/>
          </p:cNvSpPr>
          <p:nvPr/>
        </p:nvSpPr>
        <p:spPr bwMode="auto">
          <a:xfrm>
            <a:off x="4464000" y="5004000"/>
            <a:ext cx="4320000" cy="1728000"/>
          </a:xfrm>
          <a:prstGeom prst="roundRect">
            <a:avLst>
              <a:gd name="adj" fmla="val 16667"/>
            </a:avLst>
          </a:prstGeom>
          <a:solidFill>
            <a:srgbClr val="D1D1F0"/>
          </a:solidFill>
          <a:ln w="9525" algn="ctr">
            <a:solidFill>
              <a:schemeClr val="accent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endParaRPr lang="ru-RU" sz="1600" b="1" dirty="0"/>
          </a:p>
        </p:txBody>
      </p:sp>
      <p:sp>
        <p:nvSpPr>
          <p:cNvPr id="29" name="Rectangle 7"/>
          <p:cNvSpPr>
            <a:spLocks noChangeArrowheads="1"/>
          </p:cNvSpPr>
          <p:nvPr/>
        </p:nvSpPr>
        <p:spPr bwMode="auto">
          <a:xfrm>
            <a:off x="4644000" y="5076000"/>
            <a:ext cx="3960000" cy="360000"/>
          </a:xfrm>
          <a:prstGeom prst="rect">
            <a:avLst/>
          </a:prstGeom>
          <a:solidFill>
            <a:srgbClr val="BBE0E3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>
              <a:lnSpc>
                <a:spcPct val="90000"/>
              </a:lnSpc>
            </a:pPr>
            <a:r>
              <a:rPr lang="ru-RU" sz="1600" dirty="0" smtClean="0">
                <a:solidFill>
                  <a:srgbClr val="0000FF"/>
                </a:solidFill>
              </a:rPr>
              <a:t>Если</a:t>
            </a:r>
            <a:r>
              <a:rPr lang="ru-RU" sz="1600" dirty="0" smtClean="0">
                <a:solidFill>
                  <a:srgbClr val="0000CC"/>
                </a:solidFill>
              </a:rPr>
              <a:t> </a:t>
            </a:r>
            <a:r>
              <a:rPr lang="ru-RU" sz="1600" dirty="0" smtClean="0">
                <a:solidFill>
                  <a:srgbClr val="FF0000"/>
                </a:solidFill>
              </a:rPr>
              <a:t>число кратно 6</a:t>
            </a:r>
            <a:r>
              <a:rPr lang="ru-RU" sz="1600" dirty="0" smtClean="0">
                <a:solidFill>
                  <a:srgbClr val="0000FF"/>
                </a:solidFill>
              </a:rPr>
              <a:t>, то</a:t>
            </a:r>
            <a:r>
              <a:rPr lang="ru-RU" sz="1600" dirty="0" smtClean="0">
                <a:solidFill>
                  <a:srgbClr val="0000CC"/>
                </a:solidFill>
              </a:rPr>
              <a:t> </a:t>
            </a:r>
            <a:r>
              <a:rPr lang="ru-RU" sz="1600" dirty="0" smtClean="0">
                <a:solidFill>
                  <a:srgbClr val="006600"/>
                </a:solidFill>
              </a:rPr>
              <a:t>оно кратно 2</a:t>
            </a:r>
            <a:r>
              <a:rPr lang="ru-RU" sz="1600" dirty="0" smtClean="0">
                <a:solidFill>
                  <a:srgbClr val="0000FF"/>
                </a:solidFill>
              </a:rPr>
              <a:t>.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30" name="Rectangle 7"/>
          <p:cNvSpPr>
            <a:spLocks noChangeArrowheads="1"/>
          </p:cNvSpPr>
          <p:nvPr/>
        </p:nvSpPr>
        <p:spPr bwMode="auto">
          <a:xfrm>
            <a:off x="4968000" y="5508000"/>
            <a:ext cx="3312000" cy="360000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r>
              <a:rPr lang="ru-RU" sz="1600" dirty="0" smtClean="0">
                <a:solidFill>
                  <a:srgbClr val="FF0000"/>
                </a:solidFill>
              </a:rPr>
              <a:t>20 </a:t>
            </a:r>
            <a:r>
              <a:rPr lang="ru-RU" sz="1600" dirty="0" smtClean="0">
                <a:solidFill>
                  <a:srgbClr val="0000FF"/>
                </a:solidFill>
              </a:rPr>
              <a:t>не</a:t>
            </a:r>
            <a:r>
              <a:rPr lang="ru-RU" sz="1600" dirty="0" smtClean="0">
                <a:solidFill>
                  <a:srgbClr val="FF0000"/>
                </a:solidFill>
              </a:rPr>
              <a:t> кратно 6</a:t>
            </a:r>
            <a:r>
              <a:rPr lang="ru-RU" sz="1600" dirty="0" smtClean="0">
                <a:solidFill>
                  <a:srgbClr val="0000FF"/>
                </a:solidFill>
              </a:rPr>
              <a:t>.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31" name="Rectangle 7"/>
          <p:cNvSpPr>
            <a:spLocks noChangeArrowheads="1"/>
          </p:cNvSpPr>
          <p:nvPr/>
        </p:nvSpPr>
        <p:spPr bwMode="auto">
          <a:xfrm>
            <a:off x="5724000" y="5940000"/>
            <a:ext cx="1800000" cy="288000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b="1" dirty="0" smtClean="0">
                <a:solidFill>
                  <a:srgbClr val="0000FF"/>
                </a:solidFill>
              </a:rPr>
              <a:t>Следовательно,</a:t>
            </a:r>
            <a:endParaRPr lang="ru-RU" sz="1600" b="1" dirty="0">
              <a:solidFill>
                <a:srgbClr val="0000FF"/>
              </a:solidFill>
            </a:endParaRPr>
          </a:p>
        </p:txBody>
      </p:sp>
      <p:sp>
        <p:nvSpPr>
          <p:cNvPr id="32" name="Rectangle 7"/>
          <p:cNvSpPr>
            <a:spLocks noChangeArrowheads="1"/>
          </p:cNvSpPr>
          <p:nvPr/>
        </p:nvSpPr>
        <p:spPr bwMode="auto">
          <a:xfrm>
            <a:off x="4824000" y="6300000"/>
            <a:ext cx="3744000" cy="360000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r>
              <a:rPr lang="ru-RU" sz="1600" dirty="0" smtClean="0">
                <a:solidFill>
                  <a:srgbClr val="006600"/>
                </a:solidFill>
              </a:rPr>
              <a:t>20 </a:t>
            </a:r>
            <a:r>
              <a:rPr lang="ru-RU" sz="1600" dirty="0" smtClean="0">
                <a:solidFill>
                  <a:srgbClr val="0000FF"/>
                </a:solidFill>
              </a:rPr>
              <a:t>не</a:t>
            </a:r>
            <a:r>
              <a:rPr lang="ru-RU" sz="1600" dirty="0" smtClean="0">
                <a:solidFill>
                  <a:srgbClr val="006600"/>
                </a:solidFill>
              </a:rPr>
              <a:t> кратно 2</a:t>
            </a:r>
            <a:r>
              <a:rPr lang="ru-RU" sz="1600" dirty="0" smtClean="0">
                <a:solidFill>
                  <a:srgbClr val="0000FF"/>
                </a:solidFill>
              </a:rPr>
              <a:t>.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1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3600"/>
            <a:ext cx="8229600" cy="1143000"/>
          </a:xfrm>
          <a:noFill/>
        </p:spPr>
        <p:txBody>
          <a:bodyPr lIns="36000" rIns="36000"/>
          <a:lstStyle/>
          <a:p>
            <a:pPr lvl="1" eaLnBrk="1" hangingPunct="1"/>
            <a:r>
              <a:rPr lang="ru-RU" sz="3200" b="1" dirty="0" smtClean="0">
                <a:solidFill>
                  <a:schemeClr val="bg1"/>
                </a:solidFill>
                <a:cs typeface="Arial" charset="0"/>
              </a:rPr>
              <a:t>«Не следует» </a:t>
            </a:r>
            <a:r>
              <a:rPr lang="ru-RU" sz="3200" b="1" dirty="0" smtClean="0">
                <a:solidFill>
                  <a:schemeClr val="bg1"/>
                </a:solidFill>
              </a:rPr>
              <a:t/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Ошибка инверсии, или отрицание основания</a:t>
            </a:r>
            <a:endParaRPr lang="ru-RU" sz="2800" b="1" spc="-10" dirty="0" smtClean="0">
              <a:solidFill>
                <a:schemeClr val="bg1"/>
              </a:solidFill>
            </a:endParaRPr>
          </a:p>
        </p:txBody>
      </p:sp>
      <p:cxnSp>
        <p:nvCxnSpPr>
          <p:cNvPr id="22" name="Прямая соединительная линия 21"/>
          <p:cNvCxnSpPr>
            <a:cxnSpLocks noChangeShapeType="1"/>
          </p:cNvCxnSpPr>
          <p:nvPr/>
        </p:nvCxnSpPr>
        <p:spPr bwMode="auto">
          <a:xfrm>
            <a:off x="4464000" y="5004000"/>
            <a:ext cx="4320000" cy="1728000"/>
          </a:xfrm>
          <a:prstGeom prst="line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24" name="Прямая соединительная линия 23"/>
          <p:cNvCxnSpPr>
            <a:cxnSpLocks noChangeShapeType="1"/>
          </p:cNvCxnSpPr>
          <p:nvPr/>
        </p:nvCxnSpPr>
        <p:spPr bwMode="auto">
          <a:xfrm rot="-2640000">
            <a:off x="4464000" y="5004000"/>
            <a:ext cx="4320000" cy="1728000"/>
          </a:xfrm>
          <a:prstGeom prst="line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</p:cxnSp>
      <p:sp>
        <p:nvSpPr>
          <p:cNvPr id="33" name="Text Box 5"/>
          <p:cNvSpPr txBox="1">
            <a:spLocks noChangeArrowheads="1"/>
          </p:cNvSpPr>
          <p:nvPr/>
        </p:nvSpPr>
        <p:spPr bwMode="auto">
          <a:xfrm>
            <a:off x="1296000" y="1512000"/>
            <a:ext cx="6552000" cy="1440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r>
              <a:rPr lang="ru-RU" dirty="0" smtClean="0">
                <a:solidFill>
                  <a:srgbClr val="FFFF00"/>
                </a:solidFill>
                <a:cs typeface="Arial" charset="0"/>
              </a:rPr>
              <a:t>Ошибка инверсии</a:t>
            </a:r>
            <a:r>
              <a:rPr lang="ru-RU" dirty="0" smtClean="0">
                <a:cs typeface="Arial" charset="0"/>
              </a:rPr>
              <a:t>,</a:t>
            </a:r>
            <a:r>
              <a:rPr lang="en-US" dirty="0" smtClean="0">
                <a:cs typeface="Arial" charset="0"/>
              </a:rPr>
              <a:t> 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или</a:t>
            </a:r>
            <a:r>
              <a:rPr lang="en-US" sz="1600" dirty="0" smtClean="0">
                <a:solidFill>
                  <a:srgbClr val="FF9933"/>
                </a:solidFill>
              </a:rPr>
              <a:t> </a:t>
            </a:r>
            <a:r>
              <a:rPr lang="ru-RU" sz="1600" dirty="0" smtClean="0">
                <a:solidFill>
                  <a:srgbClr val="FF9933"/>
                </a:solidFill>
              </a:rPr>
              <a:t>отрицание основания</a:t>
            </a:r>
            <a:r>
              <a:rPr lang="ru-RU" sz="1600" dirty="0" smtClean="0"/>
              <a:t> – </a:t>
            </a: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ru-RU" sz="1600" dirty="0" smtClean="0"/>
              <a:t>формальная логическая ошибка, возникающая в результате преобразования истинного условного суждения, при котором </a:t>
            </a:r>
            <a:r>
              <a:rPr lang="ru-RU" sz="1600" dirty="0" smtClean="0">
                <a:solidFill>
                  <a:srgbClr val="00FF00"/>
                </a:solidFill>
              </a:rPr>
              <a:t>достаточное </a:t>
            </a:r>
            <a:r>
              <a:rPr lang="ru-RU" sz="1600" dirty="0" smtClean="0"/>
              <a:t>условие принимается за условие </a:t>
            </a:r>
            <a:r>
              <a:rPr lang="ru-RU" sz="1600" dirty="0" smtClean="0">
                <a:solidFill>
                  <a:srgbClr val="00FF00"/>
                </a:solidFill>
              </a:rPr>
              <a:t>необходимое</a:t>
            </a:r>
            <a:r>
              <a:rPr lang="ru-RU" sz="1600" dirty="0" smtClean="0"/>
              <a:t>. </a:t>
            </a:r>
            <a:endParaRPr lang="ru-RU" sz="1600" dirty="0"/>
          </a:p>
        </p:txBody>
      </p:sp>
      <p:cxnSp>
        <p:nvCxnSpPr>
          <p:cNvPr id="34" name="Прямая соединительная линия 33"/>
          <p:cNvCxnSpPr>
            <a:cxnSpLocks noChangeShapeType="1"/>
          </p:cNvCxnSpPr>
          <p:nvPr/>
        </p:nvCxnSpPr>
        <p:spPr bwMode="auto">
          <a:xfrm>
            <a:off x="4464000" y="3132000"/>
            <a:ext cx="4320000" cy="1728000"/>
          </a:xfrm>
          <a:prstGeom prst="line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35" name="Прямая соединительная линия 34"/>
          <p:cNvCxnSpPr>
            <a:cxnSpLocks noChangeShapeType="1"/>
          </p:cNvCxnSpPr>
          <p:nvPr/>
        </p:nvCxnSpPr>
        <p:spPr bwMode="auto">
          <a:xfrm rot="-2640000">
            <a:off x="4464000" y="3132000"/>
            <a:ext cx="4320000" cy="1728000"/>
          </a:xfrm>
          <a:prstGeom prst="line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5" grpId="0" animBg="1"/>
      <p:bldP spid="26" grpId="0" animBg="1"/>
      <p:bldP spid="27" grpId="0" animBg="1"/>
      <p:bldP spid="18" grpId="0" build="p"/>
      <p:bldP spid="21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Скругленный прямоугольник 18"/>
          <p:cNvSpPr>
            <a:spLocks noChangeArrowheads="1"/>
          </p:cNvSpPr>
          <p:nvPr/>
        </p:nvSpPr>
        <p:spPr bwMode="auto">
          <a:xfrm>
            <a:off x="4464000" y="3132000"/>
            <a:ext cx="4320000" cy="1728000"/>
          </a:xfrm>
          <a:prstGeom prst="roundRect">
            <a:avLst>
              <a:gd name="adj" fmla="val 16667"/>
            </a:avLst>
          </a:prstGeom>
          <a:solidFill>
            <a:srgbClr val="D1D1F0"/>
          </a:solidFill>
          <a:ln w="9525" algn="ctr">
            <a:solidFill>
              <a:schemeClr val="accent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endParaRPr lang="ru-RU" sz="1600" b="1" dirty="0"/>
          </a:p>
        </p:txBody>
      </p:sp>
      <p:sp>
        <p:nvSpPr>
          <p:cNvPr id="20" name="Rectangle 7"/>
          <p:cNvSpPr>
            <a:spLocks noChangeArrowheads="1"/>
          </p:cNvSpPr>
          <p:nvPr/>
        </p:nvSpPr>
        <p:spPr bwMode="auto">
          <a:xfrm>
            <a:off x="4644000" y="3204000"/>
            <a:ext cx="3960000" cy="360000"/>
          </a:xfrm>
          <a:prstGeom prst="rect">
            <a:avLst/>
          </a:prstGeom>
          <a:solidFill>
            <a:srgbClr val="BBE0E3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r>
              <a:rPr lang="ru-RU" sz="1600" dirty="0" smtClean="0">
                <a:solidFill>
                  <a:srgbClr val="0000FF"/>
                </a:solidFill>
              </a:rPr>
              <a:t>Если</a:t>
            </a:r>
            <a:r>
              <a:rPr lang="ru-RU" sz="1600" dirty="0" smtClean="0">
                <a:solidFill>
                  <a:srgbClr val="0000CC"/>
                </a:solidFill>
              </a:rPr>
              <a:t> </a:t>
            </a:r>
            <a:r>
              <a:rPr lang="ru-RU" sz="1600" dirty="0" smtClean="0">
                <a:solidFill>
                  <a:srgbClr val="FF0000"/>
                </a:solidFill>
              </a:rPr>
              <a:t>идёт дождь</a:t>
            </a:r>
            <a:r>
              <a:rPr lang="ru-RU" sz="1600" dirty="0" smtClean="0">
                <a:solidFill>
                  <a:srgbClr val="0000FF"/>
                </a:solidFill>
              </a:rPr>
              <a:t>, то</a:t>
            </a:r>
            <a:r>
              <a:rPr lang="ru-RU" sz="1600" dirty="0" smtClean="0">
                <a:solidFill>
                  <a:srgbClr val="0000CC"/>
                </a:solidFill>
              </a:rPr>
              <a:t> </a:t>
            </a:r>
            <a:r>
              <a:rPr lang="ru-RU" sz="1600" dirty="0" smtClean="0">
                <a:solidFill>
                  <a:srgbClr val="006600"/>
                </a:solidFill>
              </a:rPr>
              <a:t>крыши мокрые</a:t>
            </a:r>
            <a:r>
              <a:rPr lang="ru-RU" sz="1600" dirty="0" smtClean="0">
                <a:solidFill>
                  <a:srgbClr val="0000FF"/>
                </a:solidFill>
              </a:rPr>
              <a:t>.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25" name="Rectangle 7"/>
          <p:cNvSpPr>
            <a:spLocks noChangeArrowheads="1"/>
          </p:cNvSpPr>
          <p:nvPr/>
        </p:nvSpPr>
        <p:spPr bwMode="auto">
          <a:xfrm>
            <a:off x="4968000" y="3636000"/>
            <a:ext cx="3312000" cy="360000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r>
              <a:rPr lang="ru-RU" sz="1600" dirty="0" smtClean="0">
                <a:solidFill>
                  <a:srgbClr val="006600"/>
                </a:solidFill>
              </a:rPr>
              <a:t>Крыши мокрые</a:t>
            </a:r>
            <a:r>
              <a:rPr lang="ru-RU" sz="1600" dirty="0" smtClean="0">
                <a:solidFill>
                  <a:srgbClr val="0000FF"/>
                </a:solidFill>
              </a:rPr>
              <a:t>.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26" name="Rectangle 7"/>
          <p:cNvSpPr>
            <a:spLocks noChangeArrowheads="1"/>
          </p:cNvSpPr>
          <p:nvPr/>
        </p:nvSpPr>
        <p:spPr bwMode="auto">
          <a:xfrm>
            <a:off x="5724000" y="4068000"/>
            <a:ext cx="1800000" cy="288000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b="1" dirty="0" smtClean="0">
                <a:solidFill>
                  <a:srgbClr val="0000FF"/>
                </a:solidFill>
              </a:rPr>
              <a:t>Следовательно,</a:t>
            </a:r>
            <a:endParaRPr lang="ru-RU" sz="1600" b="1" dirty="0">
              <a:solidFill>
                <a:srgbClr val="0000FF"/>
              </a:solidFill>
            </a:endParaRPr>
          </a:p>
        </p:txBody>
      </p:sp>
      <p:sp>
        <p:nvSpPr>
          <p:cNvPr id="27" name="Rectangle 7"/>
          <p:cNvSpPr>
            <a:spLocks noChangeArrowheads="1"/>
          </p:cNvSpPr>
          <p:nvPr/>
        </p:nvSpPr>
        <p:spPr bwMode="auto">
          <a:xfrm>
            <a:off x="4752000" y="4428000"/>
            <a:ext cx="3744000" cy="360000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r>
              <a:rPr lang="ru-RU" sz="1600" dirty="0" smtClean="0">
                <a:solidFill>
                  <a:srgbClr val="FF0000"/>
                </a:solidFill>
              </a:rPr>
              <a:t>идёт дождь</a:t>
            </a:r>
            <a:r>
              <a:rPr lang="ru-RU" sz="1600" dirty="0" smtClean="0">
                <a:solidFill>
                  <a:srgbClr val="0000FF"/>
                </a:solidFill>
              </a:rPr>
              <a:t>.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18" name="Rectangle 16"/>
          <p:cNvSpPr txBox="1">
            <a:spLocks noChangeArrowheads="1"/>
          </p:cNvSpPr>
          <p:nvPr/>
        </p:nvSpPr>
        <p:spPr bwMode="auto">
          <a:xfrm>
            <a:off x="216000" y="3132000"/>
            <a:ext cx="3744000" cy="11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000" indent="-252000" algn="l">
              <a:spcBef>
                <a:spcPct val="20000"/>
              </a:spcBef>
              <a:buClr>
                <a:schemeClr val="bg1"/>
              </a:buClr>
              <a:buFontTx/>
              <a:buChar char="•"/>
              <a:defRPr/>
            </a:pPr>
            <a:r>
              <a:rPr lang="ru-RU" sz="1600" b="1" kern="0" dirty="0" smtClean="0">
                <a:latin typeface="+mn-lt"/>
              </a:rPr>
              <a:t>Вид умозаключения</a:t>
            </a:r>
            <a:r>
              <a:rPr lang="en-US" sz="1600" b="1" kern="0" dirty="0" smtClean="0">
                <a:latin typeface="+mn-lt"/>
              </a:rPr>
              <a:t>:</a:t>
            </a:r>
            <a:r>
              <a:rPr lang="ru-RU" sz="1600" kern="0" dirty="0" smtClean="0">
                <a:latin typeface="+mn-lt"/>
              </a:rPr>
              <a:t> </a:t>
            </a:r>
            <a:r>
              <a:rPr lang="ru-RU" sz="1600" b="1" kern="0" dirty="0" smtClean="0">
                <a:solidFill>
                  <a:srgbClr val="00FFFF"/>
                </a:solidFill>
                <a:latin typeface="+mn-lt"/>
              </a:rPr>
              <a:t>условно- категорический силлогизм</a:t>
            </a:r>
            <a:endParaRPr lang="en-US" sz="1600" b="1" kern="0" dirty="0" smtClean="0">
              <a:solidFill>
                <a:srgbClr val="00FFFF"/>
              </a:solidFill>
              <a:latin typeface="+mn-lt"/>
            </a:endParaRPr>
          </a:p>
          <a:p>
            <a:pPr marL="342000" indent="-252000" algn="l">
              <a:spcBef>
                <a:spcPct val="20000"/>
              </a:spcBef>
              <a:buClr>
                <a:schemeClr val="bg1"/>
              </a:buClr>
              <a:buFontTx/>
              <a:buChar char="•"/>
              <a:defRPr/>
            </a:pPr>
            <a:r>
              <a:rPr lang="ru-RU" sz="1600" kern="0" dirty="0" smtClean="0"/>
              <a:t>Правильный модус: </a:t>
            </a:r>
            <a:r>
              <a:rPr lang="en-US" sz="1600" kern="0" dirty="0" smtClean="0">
                <a:solidFill>
                  <a:srgbClr val="00FFFF"/>
                </a:solidFill>
              </a:rPr>
              <a:t>modus tollens</a:t>
            </a:r>
            <a:endParaRPr lang="en-US" sz="1600" b="1" kern="0" dirty="0" smtClean="0">
              <a:solidFill>
                <a:srgbClr val="00FFFF"/>
              </a:solidFill>
              <a:latin typeface="+mn-lt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88000" y="5760000"/>
            <a:ext cx="3888000" cy="9720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 anchor="ctr" anchorCtr="1">
            <a:noAutofit/>
          </a:bodyPr>
          <a:lstStyle/>
          <a:p>
            <a:pPr>
              <a:lnSpc>
                <a:spcPct val="95000"/>
              </a:lnSpc>
            </a:pPr>
            <a:r>
              <a:rPr lang="ru-RU" sz="1600" dirty="0" smtClean="0">
                <a:solidFill>
                  <a:srgbClr val="00FF00"/>
                </a:solidFill>
              </a:rPr>
              <a:t>Истинность</a:t>
            </a:r>
            <a:r>
              <a:rPr lang="ru-RU" sz="1600" dirty="0" smtClean="0"/>
              <a:t> </a:t>
            </a:r>
            <a:r>
              <a:rPr lang="ru-RU" sz="1600" dirty="0" smtClean="0">
                <a:solidFill>
                  <a:srgbClr val="FF9933"/>
                </a:solidFill>
              </a:rPr>
              <a:t>следствия</a:t>
            </a:r>
            <a:r>
              <a:rPr lang="ru-RU" sz="1600" dirty="0" smtClean="0">
                <a:solidFill>
                  <a:srgbClr val="FF6600"/>
                </a:solidFill>
              </a:rPr>
              <a:t> </a:t>
            </a:r>
            <a:r>
              <a:rPr lang="ru-RU" sz="1600" dirty="0" smtClean="0"/>
              <a:t>не является </a:t>
            </a:r>
            <a:br>
              <a:rPr lang="ru-RU" sz="1600" dirty="0" smtClean="0"/>
            </a:br>
            <a:r>
              <a:rPr lang="ru-RU" sz="1600" dirty="0" smtClean="0">
                <a:solidFill>
                  <a:srgbClr val="00FFFF"/>
                </a:solidFill>
              </a:rPr>
              <a:t>достаточным условием</a:t>
            </a:r>
            <a:r>
              <a:rPr lang="ru-RU" sz="1600" dirty="0" smtClean="0"/>
              <a:t> </a:t>
            </a:r>
            <a:br>
              <a:rPr lang="ru-RU" sz="1600" dirty="0" smtClean="0"/>
            </a:br>
            <a:r>
              <a:rPr lang="ru-RU" sz="1600" dirty="0" smtClean="0">
                <a:solidFill>
                  <a:srgbClr val="00FF00"/>
                </a:solidFill>
              </a:rPr>
              <a:t>истинности</a:t>
            </a:r>
            <a:r>
              <a:rPr lang="ru-RU" sz="1600" dirty="0" smtClean="0"/>
              <a:t> </a:t>
            </a:r>
            <a:r>
              <a:rPr lang="ru-RU" sz="1600" dirty="0" smtClean="0">
                <a:solidFill>
                  <a:srgbClr val="FF9933"/>
                </a:solidFill>
              </a:rPr>
              <a:t>основания</a:t>
            </a:r>
            <a:r>
              <a:rPr lang="ru-RU" sz="1600" dirty="0" smtClean="0"/>
              <a:t>.</a:t>
            </a:r>
            <a:endParaRPr lang="ru-RU" sz="1600" dirty="0"/>
          </a:p>
        </p:txBody>
      </p:sp>
      <p:sp>
        <p:nvSpPr>
          <p:cNvPr id="28" name="Скругленный прямоугольник 27"/>
          <p:cNvSpPr>
            <a:spLocks noChangeArrowheads="1"/>
          </p:cNvSpPr>
          <p:nvPr/>
        </p:nvSpPr>
        <p:spPr bwMode="auto">
          <a:xfrm>
            <a:off x="4464000" y="5004000"/>
            <a:ext cx="4320000" cy="1728000"/>
          </a:xfrm>
          <a:prstGeom prst="roundRect">
            <a:avLst>
              <a:gd name="adj" fmla="val 16667"/>
            </a:avLst>
          </a:prstGeom>
          <a:solidFill>
            <a:srgbClr val="D1D1F0"/>
          </a:solidFill>
          <a:ln w="9525" algn="ctr">
            <a:solidFill>
              <a:schemeClr val="accent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endParaRPr lang="ru-RU" sz="1600" b="1" dirty="0"/>
          </a:p>
        </p:txBody>
      </p:sp>
      <p:sp>
        <p:nvSpPr>
          <p:cNvPr id="29" name="Rectangle 7"/>
          <p:cNvSpPr>
            <a:spLocks noChangeArrowheads="1"/>
          </p:cNvSpPr>
          <p:nvPr/>
        </p:nvSpPr>
        <p:spPr bwMode="auto">
          <a:xfrm>
            <a:off x="4644000" y="5076000"/>
            <a:ext cx="3960000" cy="360000"/>
          </a:xfrm>
          <a:prstGeom prst="rect">
            <a:avLst/>
          </a:prstGeom>
          <a:solidFill>
            <a:srgbClr val="BBE0E3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>
              <a:lnSpc>
                <a:spcPct val="90000"/>
              </a:lnSpc>
            </a:pPr>
            <a:r>
              <a:rPr lang="ru-RU" sz="1600" dirty="0" smtClean="0">
                <a:solidFill>
                  <a:srgbClr val="0000FF"/>
                </a:solidFill>
              </a:rPr>
              <a:t>Если</a:t>
            </a:r>
            <a:r>
              <a:rPr lang="ru-RU" sz="1600" dirty="0" smtClean="0">
                <a:solidFill>
                  <a:srgbClr val="0000CC"/>
                </a:solidFill>
              </a:rPr>
              <a:t> </a:t>
            </a:r>
            <a:r>
              <a:rPr lang="ru-RU" sz="1600" dirty="0" smtClean="0">
                <a:solidFill>
                  <a:srgbClr val="FF0000"/>
                </a:solidFill>
              </a:rPr>
              <a:t>число кратно 6</a:t>
            </a:r>
            <a:r>
              <a:rPr lang="ru-RU" sz="1600" dirty="0" smtClean="0">
                <a:solidFill>
                  <a:srgbClr val="0000FF"/>
                </a:solidFill>
              </a:rPr>
              <a:t>, то</a:t>
            </a:r>
            <a:r>
              <a:rPr lang="ru-RU" sz="1600" dirty="0" smtClean="0">
                <a:solidFill>
                  <a:srgbClr val="0000CC"/>
                </a:solidFill>
              </a:rPr>
              <a:t> </a:t>
            </a:r>
            <a:r>
              <a:rPr lang="ru-RU" sz="1600" dirty="0" smtClean="0">
                <a:solidFill>
                  <a:srgbClr val="006600"/>
                </a:solidFill>
              </a:rPr>
              <a:t>оно кратно 2</a:t>
            </a:r>
            <a:r>
              <a:rPr lang="ru-RU" sz="1600" dirty="0" smtClean="0">
                <a:solidFill>
                  <a:srgbClr val="0000FF"/>
                </a:solidFill>
              </a:rPr>
              <a:t>.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30" name="Rectangle 7"/>
          <p:cNvSpPr>
            <a:spLocks noChangeArrowheads="1"/>
          </p:cNvSpPr>
          <p:nvPr/>
        </p:nvSpPr>
        <p:spPr bwMode="auto">
          <a:xfrm>
            <a:off x="4968000" y="5508000"/>
            <a:ext cx="3312000" cy="360000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r>
              <a:rPr lang="ru-RU" sz="1600" dirty="0" smtClean="0">
                <a:solidFill>
                  <a:srgbClr val="006600"/>
                </a:solidFill>
              </a:rPr>
              <a:t>20 кратно 2</a:t>
            </a:r>
            <a:r>
              <a:rPr lang="ru-RU" sz="1600" dirty="0" smtClean="0">
                <a:solidFill>
                  <a:srgbClr val="0000FF"/>
                </a:solidFill>
              </a:rPr>
              <a:t>.</a:t>
            </a:r>
          </a:p>
        </p:txBody>
      </p:sp>
      <p:sp>
        <p:nvSpPr>
          <p:cNvPr id="31" name="Rectangle 7"/>
          <p:cNvSpPr>
            <a:spLocks noChangeArrowheads="1"/>
          </p:cNvSpPr>
          <p:nvPr/>
        </p:nvSpPr>
        <p:spPr bwMode="auto">
          <a:xfrm>
            <a:off x="5724000" y="5940000"/>
            <a:ext cx="1800000" cy="288000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b="1" dirty="0" smtClean="0">
                <a:solidFill>
                  <a:srgbClr val="0000FF"/>
                </a:solidFill>
              </a:rPr>
              <a:t>Следовательно,</a:t>
            </a:r>
            <a:endParaRPr lang="ru-RU" sz="1600" b="1" dirty="0">
              <a:solidFill>
                <a:srgbClr val="0000FF"/>
              </a:solidFill>
            </a:endParaRPr>
          </a:p>
        </p:txBody>
      </p:sp>
      <p:sp>
        <p:nvSpPr>
          <p:cNvPr id="32" name="Rectangle 7"/>
          <p:cNvSpPr>
            <a:spLocks noChangeArrowheads="1"/>
          </p:cNvSpPr>
          <p:nvPr/>
        </p:nvSpPr>
        <p:spPr bwMode="auto">
          <a:xfrm>
            <a:off x="4824000" y="6300000"/>
            <a:ext cx="3744000" cy="360000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r>
              <a:rPr lang="ru-RU" sz="1600" dirty="0" smtClean="0">
                <a:solidFill>
                  <a:srgbClr val="FF0000"/>
                </a:solidFill>
              </a:rPr>
              <a:t>20 кратно 6</a:t>
            </a:r>
            <a:r>
              <a:rPr lang="ru-RU" sz="1600" dirty="0" smtClean="0">
                <a:solidFill>
                  <a:srgbClr val="0000FF"/>
                </a:solidFill>
              </a:rPr>
              <a:t>.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17" name="Rectangle 2"/>
          <p:cNvSpPr>
            <a:spLocks noGrp="1" noChangeArrowheads="1"/>
          </p:cNvSpPr>
          <p:nvPr>
            <p:ph type="title"/>
          </p:nvPr>
        </p:nvSpPr>
        <p:spPr>
          <a:xfrm>
            <a:off x="180000" y="273600"/>
            <a:ext cx="8784000" cy="1143000"/>
          </a:xfrm>
          <a:noFill/>
        </p:spPr>
        <p:txBody>
          <a:bodyPr lIns="36000" rIns="36000"/>
          <a:lstStyle/>
          <a:p>
            <a:pPr lvl="1" eaLnBrk="1" hangingPunct="1"/>
            <a:r>
              <a:rPr lang="ru-RU" sz="3200" b="1" dirty="0" smtClean="0">
                <a:solidFill>
                  <a:schemeClr val="bg1"/>
                </a:solidFill>
                <a:cs typeface="Arial" charset="0"/>
              </a:rPr>
              <a:t>«Не следует» </a:t>
            </a:r>
            <a:r>
              <a:rPr lang="ru-RU" sz="3200" b="1" dirty="0" smtClean="0">
                <a:solidFill>
                  <a:schemeClr val="bg1"/>
                </a:solidFill>
              </a:rPr>
              <a:t/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Ошибка конверсии, или утверждение следствия</a:t>
            </a:r>
            <a:endParaRPr lang="ru-RU" sz="2800" b="1" spc="-10" dirty="0" smtClean="0">
              <a:solidFill>
                <a:schemeClr val="bg1"/>
              </a:solidFill>
            </a:endParaRPr>
          </a:p>
        </p:txBody>
      </p:sp>
      <p:cxnSp>
        <p:nvCxnSpPr>
          <p:cNvPr id="22" name="Прямая соединительная линия 21"/>
          <p:cNvCxnSpPr>
            <a:cxnSpLocks noChangeShapeType="1"/>
          </p:cNvCxnSpPr>
          <p:nvPr/>
        </p:nvCxnSpPr>
        <p:spPr bwMode="auto">
          <a:xfrm>
            <a:off x="4464000" y="5004000"/>
            <a:ext cx="4320000" cy="1728000"/>
          </a:xfrm>
          <a:prstGeom prst="line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24" name="Прямая соединительная линия 23"/>
          <p:cNvCxnSpPr>
            <a:cxnSpLocks noChangeShapeType="1"/>
          </p:cNvCxnSpPr>
          <p:nvPr/>
        </p:nvCxnSpPr>
        <p:spPr bwMode="auto">
          <a:xfrm rot="-2640000">
            <a:off x="4464000" y="5004000"/>
            <a:ext cx="4320000" cy="1728000"/>
          </a:xfrm>
          <a:prstGeom prst="line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34" name="Прямая соединительная линия 33"/>
          <p:cNvCxnSpPr>
            <a:cxnSpLocks noChangeShapeType="1"/>
          </p:cNvCxnSpPr>
          <p:nvPr/>
        </p:nvCxnSpPr>
        <p:spPr bwMode="auto">
          <a:xfrm>
            <a:off x="4464000" y="3132000"/>
            <a:ext cx="4320000" cy="1728000"/>
          </a:xfrm>
          <a:prstGeom prst="line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35" name="Прямая соединительная линия 34"/>
          <p:cNvCxnSpPr>
            <a:cxnSpLocks noChangeShapeType="1"/>
          </p:cNvCxnSpPr>
          <p:nvPr/>
        </p:nvCxnSpPr>
        <p:spPr bwMode="auto">
          <a:xfrm rot="-2640000">
            <a:off x="4464000" y="3132000"/>
            <a:ext cx="4320000" cy="1728000"/>
          </a:xfrm>
          <a:prstGeom prst="line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</p:cxnSp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1296000" y="1512000"/>
            <a:ext cx="6552000" cy="1440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dirty="0" smtClean="0">
                <a:solidFill>
                  <a:srgbClr val="FFFF00"/>
                </a:solidFill>
                <a:cs typeface="Arial" charset="0"/>
              </a:rPr>
              <a:t>Ошибка конверсии</a:t>
            </a:r>
            <a:r>
              <a:rPr lang="ru-RU" dirty="0" smtClean="0">
                <a:cs typeface="Arial" charset="0"/>
              </a:rPr>
              <a:t>,</a:t>
            </a:r>
            <a:r>
              <a:rPr lang="en-US" dirty="0" smtClean="0">
                <a:solidFill>
                  <a:srgbClr val="FFFF00"/>
                </a:solidFill>
                <a:cs typeface="Arial" charset="0"/>
              </a:rPr>
              <a:t> 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или</a:t>
            </a:r>
            <a:r>
              <a:rPr lang="en-US" sz="1600" dirty="0" smtClean="0"/>
              <a:t> </a:t>
            </a:r>
            <a:r>
              <a:rPr lang="ru-RU" sz="1600" dirty="0" smtClean="0">
                <a:solidFill>
                  <a:srgbClr val="FF9933"/>
                </a:solidFill>
              </a:rPr>
              <a:t>утверждение следствия</a:t>
            </a:r>
            <a:r>
              <a:rPr lang="ru-RU" sz="1600" dirty="0" smtClean="0"/>
              <a:t> – </a:t>
            </a: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ru-RU" sz="1600" dirty="0" smtClean="0"/>
              <a:t> формальная логическая ошибка, возникающая в результате обращения истинного условного суждения, при котором </a:t>
            </a:r>
            <a:r>
              <a:rPr lang="ru-RU" sz="1600" dirty="0" smtClean="0">
                <a:solidFill>
                  <a:srgbClr val="00FF00"/>
                </a:solidFill>
              </a:rPr>
              <a:t>необходимое </a:t>
            </a:r>
            <a:r>
              <a:rPr lang="ru-RU" sz="1600" dirty="0" smtClean="0"/>
              <a:t>условие принимается за условие </a:t>
            </a:r>
            <a:r>
              <a:rPr lang="ru-RU" sz="1600" dirty="0" smtClean="0">
                <a:solidFill>
                  <a:srgbClr val="00FF00"/>
                </a:solidFill>
              </a:rPr>
              <a:t>достаточное</a:t>
            </a:r>
            <a:r>
              <a:rPr lang="ru-RU" sz="1600" dirty="0" smtClean="0"/>
              <a:t>.</a:t>
            </a:r>
            <a:r>
              <a:rPr lang="ru-RU" sz="1600" dirty="0" smtClean="0">
                <a:solidFill>
                  <a:srgbClr val="00FF00"/>
                </a:solidFill>
              </a:rPr>
              <a:t> </a:t>
            </a:r>
            <a:endParaRPr lang="ru-RU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5" grpId="0" animBg="1"/>
      <p:bldP spid="26" grpId="0" animBg="1"/>
      <p:bldP spid="27" grpId="0" animBg="1"/>
      <p:bldP spid="18" grpId="0" build="p"/>
      <p:bldP spid="21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23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32000" y="1602000"/>
            <a:ext cx="8280000" cy="4525200"/>
          </a:xfrm>
        </p:spPr>
        <p:txBody>
          <a:bodyPr/>
          <a:lstStyle/>
          <a:p>
            <a:pPr>
              <a:spcAft>
                <a:spcPts val="400"/>
              </a:spcAft>
              <a:buClr>
                <a:schemeClr val="bg1"/>
              </a:buClr>
              <a:buFont typeface="Wingdings" pitchFamily="2" charset="2"/>
              <a:buChar char="q"/>
            </a:pPr>
            <a:r>
              <a:rPr lang="ru-RU" sz="2000" b="1" dirty="0" smtClean="0">
                <a:solidFill>
                  <a:srgbClr val="00FFFF"/>
                </a:solidFill>
              </a:rPr>
              <a:t>Формальные</a:t>
            </a:r>
            <a:r>
              <a:rPr lang="ru-RU" sz="2000" b="1" dirty="0" smtClean="0">
                <a:solidFill>
                  <a:schemeClr val="bg1"/>
                </a:solidFill>
              </a:rPr>
              <a:t> логические ошибки </a:t>
            </a:r>
            <a:r>
              <a:rPr lang="en-US" sz="2000" b="1" dirty="0" smtClean="0">
                <a:solidFill>
                  <a:srgbClr val="FF66FF"/>
                </a:solidFill>
              </a:rPr>
              <a:t>non sequitur</a:t>
            </a:r>
            <a:r>
              <a:rPr lang="ru-RU" sz="2000" b="1" dirty="0" smtClean="0">
                <a:solidFill>
                  <a:schemeClr val="bg1"/>
                </a:solidFill>
              </a:rPr>
              <a:t> («не следует»)</a:t>
            </a:r>
            <a:endParaRPr lang="en-US" sz="2000" b="1" dirty="0" smtClean="0">
              <a:solidFill>
                <a:schemeClr val="bg1"/>
              </a:solidFill>
            </a:endParaRPr>
          </a:p>
          <a:p>
            <a:pPr lvl="1">
              <a:buFont typeface="Wingdings" pitchFamily="2" charset="2"/>
              <a:buChar char="Ø"/>
            </a:pPr>
            <a:r>
              <a:rPr lang="ru-RU" sz="1800" b="1" dirty="0" smtClean="0">
                <a:solidFill>
                  <a:schemeClr val="bg1"/>
                </a:solidFill>
              </a:rPr>
              <a:t>Формальные ошибки в категорической силлогистике </a:t>
            </a:r>
          </a:p>
          <a:p>
            <a:pPr lvl="1">
              <a:buFont typeface="Wingdings" pitchFamily="2" charset="2"/>
              <a:buChar char="Ø"/>
            </a:pPr>
            <a:r>
              <a:rPr lang="ru-RU" sz="1800" b="1" dirty="0" smtClean="0">
                <a:solidFill>
                  <a:schemeClr val="bg1"/>
                </a:solidFill>
              </a:rPr>
              <a:t>Формальные ошибки в условно-категорической силлогистике </a:t>
            </a:r>
          </a:p>
          <a:p>
            <a:pPr lvl="1">
              <a:buFont typeface="Wingdings" pitchFamily="2" charset="2"/>
              <a:buChar char="Ø"/>
            </a:pPr>
            <a:r>
              <a:rPr lang="ru-RU" sz="1800" b="1" dirty="0" smtClean="0">
                <a:solidFill>
                  <a:schemeClr val="bg1"/>
                </a:solidFill>
              </a:rPr>
              <a:t>Формальные ошибки в разделительной силлогистике </a:t>
            </a:r>
          </a:p>
          <a:p>
            <a:pPr lvl="2">
              <a:buFont typeface="Arial" pitchFamily="34" charset="0"/>
              <a:buChar char="•"/>
            </a:pPr>
            <a:r>
              <a:rPr lang="ru-RU" sz="1800" b="1" dirty="0" smtClean="0">
                <a:solidFill>
                  <a:schemeClr val="bg1"/>
                </a:solidFill>
              </a:rPr>
              <a:t>Употребление разделительного союза </a:t>
            </a:r>
            <a:br>
              <a:rPr lang="ru-RU" sz="1800" b="1" dirty="0" smtClean="0">
                <a:solidFill>
                  <a:schemeClr val="bg1"/>
                </a:solidFill>
              </a:rPr>
            </a:br>
            <a:r>
              <a:rPr lang="ru-RU" sz="1800" b="1" dirty="0" smtClean="0">
                <a:solidFill>
                  <a:schemeClr val="bg1"/>
                </a:solidFill>
              </a:rPr>
              <a:t>в соединительно-разделительном смысле</a:t>
            </a:r>
          </a:p>
          <a:p>
            <a:pPr lvl="1">
              <a:buFont typeface="Wingdings" pitchFamily="2" charset="2"/>
              <a:buChar char="Ø"/>
            </a:pPr>
            <a:r>
              <a:rPr lang="ru-RU" sz="1800" b="1" dirty="0" smtClean="0">
                <a:solidFill>
                  <a:schemeClr val="bg1"/>
                </a:solidFill>
              </a:rPr>
              <a:t>Формальные ошибки в исчислении высказываний 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3600"/>
            <a:ext cx="8229600" cy="1143000"/>
          </a:xfrm>
          <a:noFill/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Ошибки аргументации</a:t>
            </a:r>
            <a:r>
              <a:rPr lang="en-US" sz="3200" b="1" dirty="0" smtClean="0">
                <a:solidFill>
                  <a:schemeClr val="bg1"/>
                </a:solidFill>
              </a:rPr>
              <a:t> </a:t>
            </a:r>
            <a:r>
              <a:rPr lang="ru-RU" sz="3200" b="1" dirty="0" smtClean="0">
                <a:solidFill>
                  <a:schemeClr val="bg1"/>
                </a:solidFill>
              </a:rPr>
              <a:t/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  <a:cs typeface="Arial" charset="0"/>
              </a:rPr>
              <a:t>«Не следует»</a:t>
            </a:r>
            <a:endParaRPr lang="ru-RU" sz="2800" b="1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16" name="AutoShape 16"/>
          <p:cNvSpPr>
            <a:spLocks noChangeAspect="1" noChangeArrowheads="1"/>
          </p:cNvSpPr>
          <p:nvPr/>
        </p:nvSpPr>
        <p:spPr bwMode="auto">
          <a:xfrm>
            <a:off x="2880000" y="2700000"/>
            <a:ext cx="576000" cy="576000"/>
          </a:xfrm>
          <a:prstGeom prst="diamond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80000"/>
              </a:lnSpc>
            </a:pPr>
            <a:r>
              <a:rPr lang="ru-RU" sz="1400" dirty="0" smtClean="0">
                <a:solidFill>
                  <a:srgbClr val="0000FF"/>
                </a:solidFill>
              </a:rPr>
              <a:t>или</a:t>
            </a:r>
            <a:endParaRPr lang="ru-RU" sz="1600" b="0" dirty="0"/>
          </a:p>
        </p:txBody>
      </p:sp>
      <p:sp>
        <p:nvSpPr>
          <p:cNvPr id="128002" name="AutoShape 2"/>
          <p:cNvSpPr>
            <a:spLocks noChangeArrowheads="1"/>
          </p:cNvSpPr>
          <p:nvPr/>
        </p:nvSpPr>
        <p:spPr bwMode="auto">
          <a:xfrm>
            <a:off x="1872000" y="4356000"/>
            <a:ext cx="1044000" cy="504000"/>
          </a:xfrm>
          <a:prstGeom prst="rightArrow">
            <a:avLst>
              <a:gd name="adj1" fmla="val 50000"/>
              <a:gd name="adj2" fmla="val 4683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tIns="36000" bIns="0" anchor="ctr" anchorCtr="1"/>
          <a:lstStyle/>
          <a:p>
            <a:pPr algn="ctr">
              <a:lnSpc>
                <a:spcPct val="80000"/>
              </a:lnSpc>
            </a:pPr>
            <a:r>
              <a:rPr lang="ru-RU" sz="1600" dirty="0" smtClean="0">
                <a:solidFill>
                  <a:srgbClr val="0000FF"/>
                </a:solidFill>
              </a:rPr>
              <a:t>не есть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128003" name="AutoShape 3"/>
          <p:cNvSpPr>
            <a:spLocks noChangeArrowheads="1"/>
          </p:cNvSpPr>
          <p:nvPr/>
        </p:nvSpPr>
        <p:spPr bwMode="auto">
          <a:xfrm>
            <a:off x="1944000" y="3420000"/>
            <a:ext cx="900000" cy="504000"/>
          </a:xfrm>
          <a:prstGeom prst="rightArrow">
            <a:avLst>
              <a:gd name="adj1" fmla="val 50000"/>
              <a:gd name="adj2" fmla="val 4683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tIns="36000" bIns="0" anchor="ctr" anchorCtr="1"/>
          <a:lstStyle/>
          <a:p>
            <a:pPr algn="ctr">
              <a:lnSpc>
                <a:spcPct val="80000"/>
              </a:lnSpc>
            </a:pPr>
            <a:r>
              <a:rPr lang="ru-RU" sz="1600" dirty="0" smtClean="0">
                <a:solidFill>
                  <a:srgbClr val="0000FF"/>
                </a:solidFill>
              </a:rPr>
              <a:t>есть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128004" name="AutoShape 4"/>
          <p:cNvSpPr>
            <a:spLocks noChangeArrowheads="1"/>
          </p:cNvSpPr>
          <p:nvPr/>
        </p:nvSpPr>
        <p:spPr bwMode="auto">
          <a:xfrm>
            <a:off x="1404000" y="2736000"/>
            <a:ext cx="900000" cy="504000"/>
          </a:xfrm>
          <a:prstGeom prst="rightArrow">
            <a:avLst>
              <a:gd name="adj1" fmla="val 50000"/>
              <a:gd name="adj2" fmla="val 4683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tIns="36000" bIns="0" anchor="ctr" anchorCtr="1"/>
          <a:lstStyle/>
          <a:p>
            <a:pPr algn="ctr">
              <a:lnSpc>
                <a:spcPct val="80000"/>
              </a:lnSpc>
            </a:pPr>
            <a:r>
              <a:rPr lang="ru-RU" sz="1600" dirty="0">
                <a:solidFill>
                  <a:srgbClr val="0000FF"/>
                </a:solidFill>
              </a:rPr>
              <a:t>есть</a:t>
            </a:r>
          </a:p>
        </p:txBody>
      </p:sp>
      <p:sp>
        <p:nvSpPr>
          <p:cNvPr id="128006" name="Oval 6"/>
          <p:cNvSpPr>
            <a:spLocks noChangeAspect="1" noChangeArrowheads="1"/>
          </p:cNvSpPr>
          <p:nvPr/>
        </p:nvSpPr>
        <p:spPr bwMode="auto">
          <a:xfrm>
            <a:off x="864000" y="2700000"/>
            <a:ext cx="576000" cy="5760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400" dirty="0">
                <a:solidFill>
                  <a:srgbClr val="0000FF"/>
                </a:solidFill>
              </a:rPr>
              <a:t>S</a:t>
            </a:r>
            <a:endParaRPr lang="ru-RU" sz="2400" dirty="0">
              <a:solidFill>
                <a:srgbClr val="0000FF"/>
              </a:solidFill>
            </a:endParaRPr>
          </a:p>
        </p:txBody>
      </p:sp>
      <p:sp>
        <p:nvSpPr>
          <p:cNvPr id="128007" name="Oval 7"/>
          <p:cNvSpPr>
            <a:spLocks noChangeAspect="1" noChangeArrowheads="1"/>
          </p:cNvSpPr>
          <p:nvPr/>
        </p:nvSpPr>
        <p:spPr bwMode="auto">
          <a:xfrm>
            <a:off x="2304000" y="2700000"/>
            <a:ext cx="576000" cy="5760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400" dirty="0">
                <a:solidFill>
                  <a:srgbClr val="FF0000"/>
                </a:solidFill>
              </a:rPr>
              <a:t>P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128008" name="Oval 8"/>
          <p:cNvSpPr>
            <a:spLocks noChangeAspect="1" noChangeArrowheads="1"/>
          </p:cNvSpPr>
          <p:nvPr/>
        </p:nvSpPr>
        <p:spPr bwMode="auto">
          <a:xfrm>
            <a:off x="3456000" y="2700000"/>
            <a:ext cx="576001" cy="5760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400" dirty="0">
                <a:solidFill>
                  <a:srgbClr val="006600"/>
                </a:solidFill>
              </a:rPr>
              <a:t>Q</a:t>
            </a:r>
            <a:endParaRPr lang="ru-RU" sz="2400" dirty="0">
              <a:solidFill>
                <a:srgbClr val="006600"/>
              </a:solidFill>
            </a:endParaRPr>
          </a:p>
        </p:txBody>
      </p:sp>
      <p:sp>
        <p:nvSpPr>
          <p:cNvPr id="128009" name="Oval 9"/>
          <p:cNvSpPr>
            <a:spLocks noChangeAspect="1" noChangeArrowheads="1"/>
          </p:cNvSpPr>
          <p:nvPr/>
        </p:nvSpPr>
        <p:spPr bwMode="auto">
          <a:xfrm>
            <a:off x="1404000" y="3384000"/>
            <a:ext cx="576000" cy="5760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400" dirty="0">
                <a:solidFill>
                  <a:srgbClr val="0000FF"/>
                </a:solidFill>
              </a:rPr>
              <a:t>S</a:t>
            </a:r>
            <a:endParaRPr lang="ru-RU" sz="2400" dirty="0">
              <a:solidFill>
                <a:srgbClr val="0000FF"/>
              </a:solidFill>
            </a:endParaRPr>
          </a:p>
        </p:txBody>
      </p:sp>
      <p:sp>
        <p:nvSpPr>
          <p:cNvPr id="128010" name="Oval 10"/>
          <p:cNvSpPr>
            <a:spLocks noChangeAspect="1" noChangeArrowheads="1"/>
          </p:cNvSpPr>
          <p:nvPr/>
        </p:nvSpPr>
        <p:spPr bwMode="auto">
          <a:xfrm>
            <a:off x="2844000" y="3384000"/>
            <a:ext cx="576001" cy="5760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400" dirty="0">
                <a:solidFill>
                  <a:srgbClr val="FF0000"/>
                </a:solidFill>
              </a:rPr>
              <a:t>P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128011" name="Oval 11"/>
          <p:cNvSpPr>
            <a:spLocks noChangeAspect="1" noChangeArrowheads="1"/>
          </p:cNvSpPr>
          <p:nvPr/>
        </p:nvSpPr>
        <p:spPr bwMode="auto">
          <a:xfrm>
            <a:off x="1332000" y="4284000"/>
            <a:ext cx="576000" cy="576001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400" dirty="0">
                <a:solidFill>
                  <a:srgbClr val="0000FF"/>
                </a:solidFill>
              </a:rPr>
              <a:t>S</a:t>
            </a:r>
            <a:endParaRPr lang="ru-RU" sz="2400" dirty="0">
              <a:solidFill>
                <a:srgbClr val="0000FF"/>
              </a:solidFill>
            </a:endParaRPr>
          </a:p>
        </p:txBody>
      </p:sp>
      <p:sp>
        <p:nvSpPr>
          <p:cNvPr id="128012" name="Oval 12"/>
          <p:cNvSpPr>
            <a:spLocks noChangeAspect="1" noChangeArrowheads="1"/>
          </p:cNvSpPr>
          <p:nvPr/>
        </p:nvSpPr>
        <p:spPr bwMode="auto">
          <a:xfrm>
            <a:off x="2916000" y="4284000"/>
            <a:ext cx="576000" cy="5760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400" dirty="0">
                <a:solidFill>
                  <a:srgbClr val="006600"/>
                </a:solidFill>
              </a:rPr>
              <a:t>Q</a:t>
            </a:r>
            <a:endParaRPr lang="ru-RU" sz="2400" dirty="0">
              <a:solidFill>
                <a:srgbClr val="006600"/>
              </a:solidFill>
            </a:endParaRPr>
          </a:p>
        </p:txBody>
      </p:sp>
      <p:sp>
        <p:nvSpPr>
          <p:cNvPr id="128014" name="Rectangle 14"/>
          <p:cNvSpPr>
            <a:spLocks noChangeArrowheads="1"/>
          </p:cNvSpPr>
          <p:nvPr/>
        </p:nvSpPr>
        <p:spPr bwMode="auto">
          <a:xfrm>
            <a:off x="864000" y="4104000"/>
            <a:ext cx="3168000" cy="36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4680000" y="2556000"/>
            <a:ext cx="4320000" cy="720000"/>
          </a:xfrm>
          <a:prstGeom prst="roundRect">
            <a:avLst/>
          </a:prstGeom>
          <a:solidFill>
            <a:schemeClr val="accent1"/>
          </a:solidFill>
          <a:ln w="9525">
            <a:solidFill>
              <a:schemeClr val="tx1"/>
            </a:solidFill>
          </a:ln>
        </p:spPr>
        <p:txBody>
          <a:bodyPr wrap="none" rtlCol="0" anchor="ctr" anchorCtr="0">
            <a:noAutofit/>
          </a:bodyPr>
          <a:lstStyle/>
          <a:p>
            <a:r>
              <a:rPr lang="ru-RU" dirty="0" smtClean="0">
                <a:solidFill>
                  <a:srgbClr val="0000FF"/>
                </a:solidFill>
              </a:rPr>
              <a:t>Мужем Людмилы станет 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Руслан</a:t>
            </a:r>
            <a:r>
              <a:rPr lang="ru-RU" dirty="0" smtClean="0">
                <a:solidFill>
                  <a:srgbClr val="0000FF"/>
                </a:solidFill>
              </a:rPr>
              <a:t> или </a:t>
            </a:r>
            <a:r>
              <a:rPr lang="ru-RU" dirty="0" smtClean="0">
                <a:solidFill>
                  <a:srgbClr val="006600"/>
                </a:solidFill>
              </a:rPr>
              <a:t>Фарлаф</a:t>
            </a:r>
            <a:r>
              <a:rPr lang="ru-RU" dirty="0" smtClean="0">
                <a:solidFill>
                  <a:srgbClr val="0000FF"/>
                </a:solidFill>
              </a:rPr>
              <a:t>.</a:t>
            </a:r>
            <a:endParaRPr lang="ru-RU" dirty="0" smtClean="0">
              <a:solidFill>
                <a:srgbClr val="0066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680000" y="3384000"/>
            <a:ext cx="4320000" cy="576000"/>
          </a:xfrm>
          <a:prstGeom prst="roundRect">
            <a:avLst/>
          </a:prstGeom>
          <a:solidFill>
            <a:schemeClr val="accent1"/>
          </a:solidFill>
          <a:ln w="9525">
            <a:solidFill>
              <a:schemeClr val="tx1"/>
            </a:solidFill>
          </a:ln>
        </p:spPr>
        <p:txBody>
          <a:bodyPr wrap="none" rtlCol="0" anchor="ctr" anchorCtr="0">
            <a:noAutofit/>
          </a:bodyPr>
          <a:lstStyle/>
          <a:p>
            <a:r>
              <a:rPr lang="ru-RU" dirty="0" smtClean="0">
                <a:solidFill>
                  <a:srgbClr val="0000FF"/>
                </a:solidFill>
              </a:rPr>
              <a:t>Мужем Людмилы станет </a:t>
            </a:r>
            <a:r>
              <a:rPr lang="ru-RU" dirty="0" smtClean="0">
                <a:solidFill>
                  <a:srgbClr val="FF0000"/>
                </a:solidFill>
              </a:rPr>
              <a:t>Руслан</a:t>
            </a:r>
            <a:r>
              <a:rPr lang="ru-RU" dirty="0" smtClean="0">
                <a:solidFill>
                  <a:srgbClr val="0000FF"/>
                </a:solidFill>
              </a:rPr>
              <a:t>.</a:t>
            </a:r>
          </a:p>
        </p:txBody>
      </p:sp>
      <p:sp>
        <p:nvSpPr>
          <p:cNvPr id="20" name="Rectangle 14"/>
          <p:cNvSpPr>
            <a:spLocks noChangeArrowheads="1"/>
          </p:cNvSpPr>
          <p:nvPr/>
        </p:nvSpPr>
        <p:spPr bwMode="auto">
          <a:xfrm>
            <a:off x="4680000" y="4104000"/>
            <a:ext cx="4320000" cy="36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4680000" y="4284000"/>
            <a:ext cx="4320000" cy="576000"/>
          </a:xfrm>
          <a:prstGeom prst="roundRect">
            <a:avLst/>
          </a:prstGeom>
          <a:solidFill>
            <a:schemeClr val="accent1"/>
          </a:solidFill>
          <a:ln w="15875">
            <a:solidFill>
              <a:schemeClr val="tx1"/>
            </a:solidFill>
          </a:ln>
        </p:spPr>
        <p:txBody>
          <a:bodyPr wrap="none" rtlCol="0" anchor="ctr" anchorCtr="0">
            <a:noAutofit/>
          </a:bodyPr>
          <a:lstStyle/>
          <a:p>
            <a:r>
              <a:rPr lang="ru-RU" dirty="0" smtClean="0">
                <a:solidFill>
                  <a:srgbClr val="006600"/>
                </a:solidFill>
              </a:rPr>
              <a:t>Фарлаф</a:t>
            </a:r>
            <a:r>
              <a:rPr lang="ru-RU" dirty="0" smtClean="0">
                <a:solidFill>
                  <a:srgbClr val="0000FF"/>
                </a:solidFill>
              </a:rPr>
              <a:t> не станет мужем Людмилы.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608000" y="5076000"/>
            <a:ext cx="4464000" cy="1548000"/>
          </a:xfrm>
          <a:prstGeom prst="rect">
            <a:avLst/>
          </a:prstGeom>
          <a:noFill/>
        </p:spPr>
        <p:txBody>
          <a:bodyPr wrap="square" lIns="72000" rIns="72000" rtlCol="0" anchor="ctr" anchorCtr="1">
            <a:noAutofit/>
          </a:bodyPr>
          <a:lstStyle/>
          <a:p>
            <a:r>
              <a:rPr lang="ru-RU" sz="1600" dirty="0" smtClean="0">
                <a:solidFill>
                  <a:schemeClr val="accent3"/>
                </a:solidFill>
              </a:rPr>
              <a:t>Это рассуждение будет правильным лишь в том случае, </a:t>
            </a:r>
            <a:br>
              <a:rPr lang="ru-RU" sz="1600" dirty="0" smtClean="0">
                <a:solidFill>
                  <a:schemeClr val="accent3"/>
                </a:solidFill>
              </a:rPr>
            </a:br>
            <a:r>
              <a:rPr lang="ru-RU" sz="1600" dirty="0" smtClean="0">
                <a:solidFill>
                  <a:schemeClr val="accent3"/>
                </a:solidFill>
              </a:rPr>
              <a:t>если </a:t>
            </a:r>
            <a:r>
              <a:rPr lang="ru-RU" sz="1600" dirty="0" smtClean="0">
                <a:solidFill>
                  <a:srgbClr val="FFFF00"/>
                </a:solidFill>
              </a:rPr>
              <a:t>обычаи страны </a:t>
            </a:r>
            <a:br>
              <a:rPr lang="ru-RU" sz="1600" dirty="0" smtClean="0">
                <a:solidFill>
                  <a:srgbClr val="FFFF00"/>
                </a:solidFill>
              </a:rPr>
            </a:br>
            <a:r>
              <a:rPr lang="ru-RU" sz="1600" dirty="0" smtClean="0">
                <a:solidFill>
                  <a:srgbClr val="FFFF00"/>
                </a:solidFill>
              </a:rPr>
              <a:t>не допускают многомужия</a:t>
            </a:r>
            <a:r>
              <a:rPr lang="ru-RU" sz="1600" dirty="0" smtClean="0"/>
              <a:t>.</a:t>
            </a:r>
            <a:endParaRPr lang="ru-RU" sz="1600" dirty="0"/>
          </a:p>
        </p:txBody>
      </p:sp>
      <p:sp>
        <p:nvSpPr>
          <p:cNvPr id="26" name="TextBox 25"/>
          <p:cNvSpPr txBox="1"/>
          <p:nvPr/>
        </p:nvSpPr>
        <p:spPr>
          <a:xfrm>
            <a:off x="216000" y="5076000"/>
            <a:ext cx="4392000" cy="15480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 anchor="ctr" anchorCtr="1">
            <a:noAutofit/>
          </a:bodyPr>
          <a:lstStyle/>
          <a:p>
            <a:pPr>
              <a:lnSpc>
                <a:spcPct val="95000"/>
              </a:lnSpc>
            </a:pPr>
            <a:r>
              <a:rPr lang="ru-RU" sz="1600" dirty="0" smtClean="0">
                <a:solidFill>
                  <a:srgbClr val="00FF00"/>
                </a:solidFill>
              </a:rPr>
              <a:t>Истинность</a:t>
            </a:r>
            <a:r>
              <a:rPr lang="ru-RU" sz="1600" dirty="0" smtClean="0"/>
              <a:t> </a:t>
            </a:r>
            <a:r>
              <a:rPr lang="ru-RU" sz="1600" dirty="0" smtClean="0">
                <a:solidFill>
                  <a:srgbClr val="00FFFF"/>
                </a:solidFill>
              </a:rPr>
              <a:t>утвердительной</a:t>
            </a:r>
            <a:r>
              <a:rPr lang="ru-RU" sz="1600" dirty="0" smtClean="0"/>
              <a:t> категорической посылки является </a:t>
            </a:r>
            <a:r>
              <a:rPr lang="ru-RU" sz="1600" dirty="0" smtClean="0">
                <a:solidFill>
                  <a:srgbClr val="00FF00"/>
                </a:solidFill>
              </a:rPr>
              <a:t>достаточным основанием</a:t>
            </a:r>
            <a:r>
              <a:rPr lang="ru-RU" sz="1600" dirty="0" smtClean="0"/>
              <a:t> </a:t>
            </a:r>
            <a:r>
              <a:rPr lang="ru-RU" sz="1600" dirty="0" smtClean="0">
                <a:solidFill>
                  <a:srgbClr val="00FFFF"/>
                </a:solidFill>
              </a:rPr>
              <a:t>отрицательного</a:t>
            </a:r>
            <a:r>
              <a:rPr lang="ru-RU" sz="1600" dirty="0" smtClean="0"/>
              <a:t> вывода лишь </a:t>
            </a:r>
            <a:br>
              <a:rPr lang="ru-RU" sz="1600" dirty="0" smtClean="0"/>
            </a:br>
            <a:r>
              <a:rPr lang="ru-RU" sz="1600" dirty="0" smtClean="0"/>
              <a:t>при условии, что </a:t>
            </a:r>
            <a:r>
              <a:rPr lang="ru-RU" sz="1600" dirty="0" smtClean="0">
                <a:solidFill>
                  <a:srgbClr val="FFFF00"/>
                </a:solidFill>
              </a:rPr>
              <a:t>перечисленные варианты исключают друг друга</a:t>
            </a:r>
            <a:r>
              <a:rPr lang="ru-RU" sz="1600" dirty="0" smtClean="0"/>
              <a:t>.</a:t>
            </a:r>
            <a:endParaRPr lang="ru-RU" sz="1600" dirty="0"/>
          </a:p>
        </p:txBody>
      </p:sp>
      <p:sp>
        <p:nvSpPr>
          <p:cNvPr id="27" name="Rectangle 16"/>
          <p:cNvSpPr txBox="1">
            <a:spLocks noChangeArrowheads="1"/>
          </p:cNvSpPr>
          <p:nvPr/>
        </p:nvSpPr>
        <p:spPr bwMode="auto">
          <a:xfrm>
            <a:off x="216000" y="1980000"/>
            <a:ext cx="6552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0"/>
          <a:lstStyle/>
          <a:p>
            <a:pPr marL="342900" indent="-252000" algn="l">
              <a:spcBef>
                <a:spcPct val="20000"/>
              </a:spcBef>
              <a:buClr>
                <a:schemeClr val="bg1"/>
              </a:buClr>
              <a:buFontTx/>
              <a:buChar char="•"/>
              <a:defRPr/>
            </a:pPr>
            <a:r>
              <a:rPr lang="ru-RU" sz="1600" b="1" kern="0" dirty="0" smtClean="0">
                <a:latin typeface="+mn-lt"/>
              </a:rPr>
              <a:t>Вид умозаключения</a:t>
            </a:r>
            <a:r>
              <a:rPr lang="en-US" sz="1600" b="1" kern="0" dirty="0" smtClean="0">
                <a:latin typeface="+mn-lt"/>
              </a:rPr>
              <a:t>:</a:t>
            </a:r>
            <a:r>
              <a:rPr lang="ru-RU" sz="1600" kern="0" dirty="0" smtClean="0">
                <a:latin typeface="+mn-lt"/>
              </a:rPr>
              <a:t> </a:t>
            </a:r>
            <a:r>
              <a:rPr lang="ru-RU" sz="1600" b="1" kern="0" dirty="0" smtClean="0">
                <a:solidFill>
                  <a:srgbClr val="00FFFF"/>
                </a:solidFill>
                <a:latin typeface="+mn-lt"/>
              </a:rPr>
              <a:t>условно-разделительный силлогизм</a:t>
            </a:r>
            <a:endParaRPr lang="en-US" sz="1600" b="1" kern="0" dirty="0" smtClean="0">
              <a:solidFill>
                <a:srgbClr val="00FFFF"/>
              </a:solidFill>
              <a:latin typeface="+mn-lt"/>
            </a:endParaRPr>
          </a:p>
        </p:txBody>
      </p:sp>
      <p:sp>
        <p:nvSpPr>
          <p:cNvPr id="2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3600"/>
            <a:ext cx="8229600" cy="1584000"/>
          </a:xfrm>
          <a:noFill/>
        </p:spPr>
        <p:txBody>
          <a:bodyPr lIns="36000" rIns="36000"/>
          <a:lstStyle/>
          <a:p>
            <a:pPr lvl="1" eaLnBrk="1" hangingPunct="1"/>
            <a:r>
              <a:rPr lang="ru-RU" sz="3200" b="1" dirty="0" smtClean="0">
                <a:solidFill>
                  <a:schemeClr val="bg1"/>
                </a:solidFill>
                <a:cs typeface="Arial" charset="0"/>
              </a:rPr>
              <a:t>«Не следует» </a:t>
            </a:r>
            <a:r>
              <a:rPr lang="ru-RU" sz="3200" b="1" dirty="0" smtClean="0">
                <a:solidFill>
                  <a:schemeClr val="bg1"/>
                </a:solidFill>
              </a:rPr>
              <a:t/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Употребление разделительного союза </a:t>
            </a:r>
            <a:br>
              <a:rPr lang="ru-RU" sz="28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в соединительно-разделительном смысле</a:t>
            </a:r>
            <a:endParaRPr lang="ru-RU" sz="2800" b="1" spc="-10" dirty="0" smtClean="0">
              <a:solidFill>
                <a:schemeClr val="bg1"/>
              </a:solidFill>
            </a:endParaRPr>
          </a:p>
        </p:txBody>
      </p:sp>
      <p:cxnSp>
        <p:nvCxnSpPr>
          <p:cNvPr id="23" name="Прямая соединительная линия 22"/>
          <p:cNvCxnSpPr>
            <a:cxnSpLocks noChangeShapeType="1"/>
          </p:cNvCxnSpPr>
          <p:nvPr/>
        </p:nvCxnSpPr>
        <p:spPr bwMode="auto">
          <a:xfrm>
            <a:off x="4680000" y="2556000"/>
            <a:ext cx="4320000" cy="2304000"/>
          </a:xfrm>
          <a:prstGeom prst="line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24" name="Прямая соединительная линия 23"/>
          <p:cNvCxnSpPr>
            <a:cxnSpLocks noChangeShapeType="1"/>
          </p:cNvCxnSpPr>
          <p:nvPr/>
        </p:nvCxnSpPr>
        <p:spPr bwMode="auto">
          <a:xfrm rot="-3360000">
            <a:off x="4680000" y="2556000"/>
            <a:ext cx="4320000" cy="2304000"/>
          </a:xfrm>
          <a:prstGeom prst="line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28" name="Прямая соединительная линия 27"/>
          <p:cNvCxnSpPr>
            <a:cxnSpLocks noChangeShapeType="1"/>
          </p:cNvCxnSpPr>
          <p:nvPr/>
        </p:nvCxnSpPr>
        <p:spPr bwMode="auto">
          <a:xfrm>
            <a:off x="900000" y="2700000"/>
            <a:ext cx="3168000" cy="2160000"/>
          </a:xfrm>
          <a:prstGeom prst="line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29" name="Прямая соединительная линия 28"/>
          <p:cNvCxnSpPr>
            <a:cxnSpLocks noChangeShapeType="1"/>
          </p:cNvCxnSpPr>
          <p:nvPr/>
        </p:nvCxnSpPr>
        <p:spPr bwMode="auto">
          <a:xfrm rot="-4140000">
            <a:off x="900000" y="2700000"/>
            <a:ext cx="3168000" cy="2160000"/>
          </a:xfrm>
          <a:prstGeom prst="line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1000"/>
                                        <p:tgtEl>
                                          <p:spTgt spid="1280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80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80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80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28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1000"/>
                                        <p:tgtEl>
                                          <p:spTgt spid="1280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7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80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80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8" dur="1000"/>
                                        <p:tgtEl>
                                          <p:spTgt spid="1280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8" dur="1000"/>
                                        <p:tgtEl>
                                          <p:spTgt spid="1280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80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80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80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28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00"/>
                            </p:stCondLst>
                            <p:childTnLst>
                              <p:par>
                                <p:cTn id="57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9" dur="1000"/>
                                        <p:tgtEl>
                                          <p:spTgt spid="128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500"/>
                            </p:stCondLst>
                            <p:childTnLst>
                              <p:par>
                                <p:cTn id="61" presetID="15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1280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1280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/>
                                        <p:tgtEl>
                                          <p:spTgt spid="1280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/>
                                        <p:tgtEl>
                                          <p:spTgt spid="1280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8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2000"/>
                                        <p:tgtEl>
                                          <p:spTgt spid="1280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8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000"/>
                            </p:stCondLst>
                            <p:childTnLst>
                              <p:par>
                                <p:cTn id="82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280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280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500"/>
                            </p:stCondLst>
                            <p:childTnLst>
                              <p:par>
                                <p:cTn id="87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9" dur="1000"/>
                                        <p:tgtEl>
                                          <p:spTgt spid="128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2500"/>
                            </p:stCondLst>
                            <p:childTnLst>
                              <p:par>
                                <p:cTn id="9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280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280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280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128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500"/>
                            </p:stCondLst>
                            <p:childTnLst>
                              <p:par>
                                <p:cTn id="98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0" dur="1000"/>
                                        <p:tgtEl>
                                          <p:spTgt spid="128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016" grpId="0" animBg="1"/>
      <p:bldP spid="128016" grpId="1" animBg="1"/>
      <p:bldP spid="128002" grpId="0" animBg="1"/>
      <p:bldP spid="128003" grpId="0" animBg="1"/>
      <p:bldP spid="128004" grpId="0" animBg="1"/>
      <p:bldP spid="128006" grpId="0" animBg="1"/>
      <p:bldP spid="128007" grpId="0" animBg="1"/>
      <p:bldP spid="128007" grpId="1" animBg="1"/>
      <p:bldP spid="128008" grpId="0" animBg="1"/>
      <p:bldP spid="128009" grpId="0" animBg="1"/>
      <p:bldP spid="128010" grpId="0" animBg="1"/>
      <p:bldP spid="128011" grpId="0" animBg="1"/>
      <p:bldP spid="128012" grpId="0" animBg="1"/>
      <p:bldP spid="128014" grpId="0" animBg="1"/>
      <p:bldP spid="18" grpId="0" animBg="1"/>
      <p:bldP spid="19" grpId="0" animBg="1"/>
      <p:bldP spid="20" grpId="0" animBg="1"/>
      <p:bldP spid="21" grpId="0" animBg="1"/>
      <p:bldP spid="22" grpId="0"/>
      <p:bldP spid="26" grpId="0" animBg="1"/>
      <p:bldP spid="27" grpId="0" build="p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32000" y="1602000"/>
            <a:ext cx="8280000" cy="4525200"/>
          </a:xfrm>
        </p:spPr>
        <p:txBody>
          <a:bodyPr/>
          <a:lstStyle/>
          <a:p>
            <a:pPr>
              <a:spcAft>
                <a:spcPts val="400"/>
              </a:spcAft>
              <a:buClr>
                <a:schemeClr val="bg1"/>
              </a:buClr>
              <a:buFont typeface="Wingdings" pitchFamily="2" charset="2"/>
              <a:buChar char="q"/>
            </a:pPr>
            <a:r>
              <a:rPr lang="ru-RU" sz="2000" b="1" dirty="0" smtClean="0">
                <a:solidFill>
                  <a:srgbClr val="00FFFF"/>
                </a:solidFill>
              </a:rPr>
              <a:t>Формальные</a:t>
            </a:r>
            <a:r>
              <a:rPr lang="ru-RU" sz="2000" b="1" dirty="0" smtClean="0">
                <a:solidFill>
                  <a:schemeClr val="bg1"/>
                </a:solidFill>
              </a:rPr>
              <a:t> логические ошибки </a:t>
            </a:r>
            <a:r>
              <a:rPr lang="en-US" sz="2000" b="1" dirty="0" smtClean="0">
                <a:solidFill>
                  <a:srgbClr val="FF66FF"/>
                </a:solidFill>
              </a:rPr>
              <a:t>non sequitur</a:t>
            </a:r>
            <a:r>
              <a:rPr lang="ru-RU" sz="2000" b="1" dirty="0" smtClean="0">
                <a:solidFill>
                  <a:schemeClr val="bg1"/>
                </a:solidFill>
              </a:rPr>
              <a:t> («не следует»)</a:t>
            </a:r>
            <a:endParaRPr lang="en-US" sz="2000" b="1" dirty="0" smtClean="0">
              <a:solidFill>
                <a:schemeClr val="bg1"/>
              </a:solidFill>
            </a:endParaRPr>
          </a:p>
          <a:p>
            <a:pPr lvl="1">
              <a:buFont typeface="Wingdings" pitchFamily="2" charset="2"/>
              <a:buChar char="Ø"/>
            </a:pPr>
            <a:r>
              <a:rPr lang="ru-RU" sz="1800" b="1" dirty="0" smtClean="0">
                <a:solidFill>
                  <a:schemeClr val="bg1"/>
                </a:solidFill>
              </a:rPr>
              <a:t>Формальные ошибки в категорической силлогистике </a:t>
            </a:r>
          </a:p>
          <a:p>
            <a:pPr lvl="1">
              <a:buFont typeface="Wingdings" pitchFamily="2" charset="2"/>
              <a:buChar char="Ø"/>
            </a:pPr>
            <a:r>
              <a:rPr lang="ru-RU" sz="1800" b="1" dirty="0" smtClean="0">
                <a:solidFill>
                  <a:schemeClr val="bg1"/>
                </a:solidFill>
              </a:rPr>
              <a:t>Формальные ошибки в условно-категорической силлогистике </a:t>
            </a:r>
          </a:p>
          <a:p>
            <a:pPr lvl="1">
              <a:buFont typeface="Wingdings" pitchFamily="2" charset="2"/>
              <a:buChar char="Ø"/>
            </a:pPr>
            <a:r>
              <a:rPr lang="ru-RU" sz="1800" b="1" dirty="0" smtClean="0">
                <a:solidFill>
                  <a:schemeClr val="bg1"/>
                </a:solidFill>
              </a:rPr>
              <a:t>Формальные ошибки в разделительной силлогистике </a:t>
            </a:r>
          </a:p>
          <a:p>
            <a:pPr lvl="1">
              <a:buFont typeface="Wingdings" pitchFamily="2" charset="2"/>
              <a:buChar char="Ø"/>
            </a:pPr>
            <a:r>
              <a:rPr lang="ru-RU" sz="1800" b="1" dirty="0" smtClean="0">
                <a:solidFill>
                  <a:schemeClr val="bg1"/>
                </a:solidFill>
              </a:rPr>
              <a:t>Формальные ошибки в исчислении высказываний </a:t>
            </a:r>
          </a:p>
          <a:p>
            <a:pPr lvl="2">
              <a:buFont typeface="Arial" pitchFamily="34" charset="0"/>
              <a:buChar char="•"/>
            </a:pPr>
            <a:r>
              <a:rPr lang="ru-RU" sz="1800" b="1" dirty="0" smtClean="0">
                <a:solidFill>
                  <a:schemeClr val="bg1"/>
                </a:solidFill>
              </a:rPr>
              <a:t>Ошибка альтернативного дизъюнкта, </a:t>
            </a:r>
            <a:br>
              <a:rPr lang="ru-RU" sz="1800" b="1" dirty="0" smtClean="0">
                <a:solidFill>
                  <a:schemeClr val="bg1"/>
                </a:solidFill>
              </a:rPr>
            </a:br>
            <a:r>
              <a:rPr lang="ru-RU" sz="1800" b="1" dirty="0" smtClean="0">
                <a:solidFill>
                  <a:schemeClr val="bg1"/>
                </a:solidFill>
              </a:rPr>
              <a:t>или утверждение дизъюнкта</a:t>
            </a:r>
          </a:p>
          <a:p>
            <a:pPr lvl="2">
              <a:buFont typeface="Arial" pitchFamily="34" charset="0"/>
              <a:buChar char="•"/>
            </a:pPr>
            <a:r>
              <a:rPr lang="ru-RU" sz="1800" b="1" dirty="0" smtClean="0">
                <a:solidFill>
                  <a:schemeClr val="bg1"/>
                </a:solidFill>
              </a:rPr>
              <a:t>Отрицание конъюнкта</a:t>
            </a:r>
          </a:p>
          <a:p>
            <a:pPr lvl="2">
              <a:buFont typeface="Arial" pitchFamily="34" charset="0"/>
              <a:buChar char="•"/>
            </a:pPr>
            <a:r>
              <a:rPr lang="ru-RU" sz="1800" b="1" dirty="0" smtClean="0">
                <a:solidFill>
                  <a:schemeClr val="bg1"/>
                </a:solidFill>
              </a:rPr>
              <a:t>Неправомерная коммутативность</a:t>
            </a:r>
            <a:endParaRPr lang="en-US" sz="1800" b="1" dirty="0" smtClean="0">
              <a:solidFill>
                <a:schemeClr val="bg1"/>
              </a:solidFill>
            </a:endParaRPr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3600"/>
            <a:ext cx="8229600" cy="1143000"/>
          </a:xfrm>
          <a:noFill/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Ошибки аргументации</a:t>
            </a:r>
            <a:r>
              <a:rPr lang="en-US" sz="3200" b="1" dirty="0" smtClean="0">
                <a:solidFill>
                  <a:schemeClr val="bg1"/>
                </a:solidFill>
              </a:rPr>
              <a:t> </a:t>
            </a:r>
            <a:r>
              <a:rPr lang="ru-RU" sz="3200" b="1" dirty="0" smtClean="0">
                <a:solidFill>
                  <a:schemeClr val="bg1"/>
                </a:solidFill>
              </a:rPr>
              <a:t/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  <a:cs typeface="Arial" charset="0"/>
              </a:rPr>
              <a:t>«Не следует»</a:t>
            </a:r>
            <a:endParaRPr lang="ru-RU" sz="2800" b="1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648000" y="5760000"/>
            <a:ext cx="2988000" cy="828000"/>
          </a:xfrm>
          <a:prstGeom prst="rect">
            <a:avLst/>
          </a:prstGeom>
          <a:noFill/>
        </p:spPr>
        <p:txBody>
          <a:bodyPr wrap="square" rtlCol="0" anchor="ctr" anchorCtr="1">
            <a:noAutofit/>
          </a:bodyPr>
          <a:lstStyle/>
          <a:p>
            <a:pPr lvl="0"/>
            <a:r>
              <a:rPr lang="en-US" sz="1600" dirty="0" smtClean="0">
                <a:solidFill>
                  <a:srgbClr val="FFFF00"/>
                </a:solidFill>
              </a:rPr>
              <a:t>A</a:t>
            </a:r>
            <a:r>
              <a:rPr lang="ru-RU" sz="1600" dirty="0" smtClean="0">
                <a:solidFill>
                  <a:srgbClr val="FFFF00"/>
                </a:solidFill>
              </a:rPr>
              <a:t> </a:t>
            </a:r>
            <a:r>
              <a:rPr lang="en-US" sz="1600" dirty="0" smtClean="0">
                <a:solidFill>
                  <a:srgbClr val="FFFF00"/>
                </a:solidFill>
              </a:rPr>
              <a:t>V</a:t>
            </a:r>
            <a:r>
              <a:rPr lang="ru-RU" sz="1600" dirty="0" smtClean="0">
                <a:solidFill>
                  <a:srgbClr val="FFFF00"/>
                </a:solidFill>
              </a:rPr>
              <a:t> </a:t>
            </a:r>
            <a:r>
              <a:rPr lang="en-US" sz="1600" dirty="0" smtClean="0">
                <a:solidFill>
                  <a:srgbClr val="FFFF00"/>
                </a:solidFill>
              </a:rPr>
              <a:t>B</a:t>
            </a:r>
            <a:r>
              <a:rPr lang="en-US" sz="1600" kern="0" dirty="0" smtClean="0">
                <a:solidFill>
                  <a:srgbClr val="FFFF00"/>
                </a:solidFill>
              </a:rPr>
              <a:t> </a:t>
            </a:r>
            <a:r>
              <a:rPr lang="ru-RU" sz="1600" kern="0" dirty="0" smtClean="0">
                <a:solidFill>
                  <a:srgbClr val="00FF00"/>
                </a:solidFill>
              </a:rPr>
              <a:t>истинно</a:t>
            </a:r>
            <a:r>
              <a:rPr lang="ru-RU" sz="1600" kern="0" dirty="0" smtClean="0">
                <a:solidFill>
                  <a:schemeClr val="accent3"/>
                </a:solidFill>
              </a:rPr>
              <a:t> </a:t>
            </a:r>
          </a:p>
          <a:p>
            <a:pPr lvl="0"/>
            <a:r>
              <a:rPr lang="en-US" sz="1600" kern="0" dirty="0" smtClean="0">
                <a:solidFill>
                  <a:srgbClr val="FFFF00"/>
                </a:solidFill>
              </a:rPr>
              <a:t>A</a:t>
            </a:r>
            <a:r>
              <a:rPr lang="ru-RU" sz="1600" kern="0" dirty="0" smtClean="0">
                <a:solidFill>
                  <a:schemeClr val="accent3"/>
                </a:solidFill>
              </a:rPr>
              <a:t> </a:t>
            </a:r>
            <a:r>
              <a:rPr lang="ru-RU" sz="1600" kern="0" dirty="0" smtClean="0">
                <a:solidFill>
                  <a:srgbClr val="00FF00"/>
                </a:solidFill>
              </a:rPr>
              <a:t>истинно</a:t>
            </a:r>
            <a:r>
              <a:rPr lang="ru-RU" sz="1600" kern="0" dirty="0" smtClean="0">
                <a:solidFill>
                  <a:srgbClr val="FF66FF"/>
                </a:solidFill>
              </a:rPr>
              <a:t> </a:t>
            </a:r>
          </a:p>
          <a:p>
            <a:pPr lvl="0"/>
            <a:r>
              <a:rPr lang="ru-RU" sz="1600" kern="0" dirty="0" smtClean="0">
                <a:solidFill>
                  <a:schemeClr val="accent3"/>
                </a:solidFill>
              </a:rPr>
              <a:t>Следовательно, </a:t>
            </a:r>
            <a:r>
              <a:rPr lang="en-US" sz="1600" kern="0" dirty="0" smtClean="0">
                <a:solidFill>
                  <a:srgbClr val="FFFF00"/>
                </a:solidFill>
              </a:rPr>
              <a:t>B</a:t>
            </a:r>
            <a:r>
              <a:rPr lang="ru-RU" sz="1600" kern="0" dirty="0" smtClean="0">
                <a:solidFill>
                  <a:srgbClr val="FFFF00"/>
                </a:solidFill>
              </a:rPr>
              <a:t> </a:t>
            </a:r>
            <a:r>
              <a:rPr lang="ru-RU" sz="1600" kern="0" dirty="0" smtClean="0">
                <a:solidFill>
                  <a:srgbClr val="FF66FF"/>
                </a:solidFill>
              </a:rPr>
              <a:t>ложно</a:t>
            </a:r>
            <a:endParaRPr lang="ru-RU" sz="1600" kern="0" dirty="0" smtClean="0">
              <a:solidFill>
                <a:srgbClr val="00FF00"/>
              </a:solidFill>
            </a:endParaRPr>
          </a:p>
        </p:txBody>
      </p:sp>
      <p:sp>
        <p:nvSpPr>
          <p:cNvPr id="10" name="Содержимое 2"/>
          <p:cNvSpPr>
            <a:spLocks noGrp="1"/>
          </p:cNvSpPr>
          <p:nvPr>
            <p:ph idx="1"/>
          </p:nvPr>
        </p:nvSpPr>
        <p:spPr>
          <a:xfrm>
            <a:off x="360000" y="2484000"/>
            <a:ext cx="8424000" cy="3096000"/>
          </a:xfrm>
        </p:spPr>
        <p:txBody>
          <a:bodyPr/>
          <a:lstStyle/>
          <a:p>
            <a:r>
              <a:rPr lang="ru-RU" sz="1600" b="1" dirty="0" smtClean="0">
                <a:solidFill>
                  <a:schemeClr val="accent3"/>
                </a:solidFill>
              </a:rPr>
              <a:t>Дизъюнкция </a:t>
            </a:r>
            <a:r>
              <a:rPr lang="ru-RU" sz="1600" b="1" dirty="0" smtClean="0">
                <a:solidFill>
                  <a:srgbClr val="00FF00"/>
                </a:solidFill>
              </a:rPr>
              <a:t>истинна</a:t>
            </a:r>
            <a:r>
              <a:rPr lang="ru-RU" sz="1600" b="1" dirty="0" smtClean="0">
                <a:solidFill>
                  <a:schemeClr val="bg1"/>
                </a:solidFill>
              </a:rPr>
              <a:t>,</a:t>
            </a:r>
            <a:r>
              <a:rPr lang="ru-RU" sz="1600" b="1" dirty="0" smtClean="0">
                <a:solidFill>
                  <a:schemeClr val="accent3"/>
                </a:solidFill>
              </a:rPr>
              <a:t> если </a:t>
            </a:r>
            <a:r>
              <a:rPr lang="ru-RU" sz="1600" b="1" dirty="0" smtClean="0">
                <a:solidFill>
                  <a:srgbClr val="00FFFF"/>
                </a:solidFill>
              </a:rPr>
              <a:t>хотя бы один</a:t>
            </a:r>
            <a:r>
              <a:rPr lang="ru-RU" sz="1600" b="1" dirty="0" smtClean="0">
                <a:solidFill>
                  <a:schemeClr val="accent3"/>
                </a:solidFill>
              </a:rPr>
              <a:t> из её членов </a:t>
            </a:r>
            <a:r>
              <a:rPr lang="ru-RU" sz="1600" b="1" dirty="0" smtClean="0">
                <a:solidFill>
                  <a:srgbClr val="00FF00"/>
                </a:solidFill>
              </a:rPr>
              <a:t>истинен</a:t>
            </a:r>
            <a:r>
              <a:rPr lang="ru-RU" sz="1600" b="1" dirty="0" smtClean="0">
                <a:solidFill>
                  <a:schemeClr val="bg1"/>
                </a:solidFill>
              </a:rPr>
              <a:t>;</a:t>
            </a:r>
            <a:br>
              <a:rPr lang="ru-RU" sz="1600" b="1" dirty="0" smtClean="0">
                <a:solidFill>
                  <a:schemeClr val="bg1"/>
                </a:solidFill>
              </a:rPr>
            </a:br>
            <a:r>
              <a:rPr lang="ru-RU" sz="1600" b="1" dirty="0" smtClean="0">
                <a:solidFill>
                  <a:schemeClr val="accent3"/>
                </a:solidFill>
              </a:rPr>
              <a:t>дизъюнкция </a:t>
            </a:r>
            <a:r>
              <a:rPr lang="ru-RU" sz="1600" b="1" dirty="0" smtClean="0">
                <a:solidFill>
                  <a:srgbClr val="FF66FF"/>
                </a:solidFill>
              </a:rPr>
              <a:t>ложна</a:t>
            </a:r>
            <a:r>
              <a:rPr lang="ru-RU" sz="1600" b="1" dirty="0" smtClean="0">
                <a:solidFill>
                  <a:schemeClr val="bg1"/>
                </a:solidFill>
              </a:rPr>
              <a:t>,</a:t>
            </a:r>
            <a:r>
              <a:rPr lang="ru-RU" sz="1600" b="1" dirty="0" smtClean="0">
                <a:solidFill>
                  <a:schemeClr val="accent3"/>
                </a:solidFill>
              </a:rPr>
              <a:t> только если </a:t>
            </a:r>
            <a:r>
              <a:rPr lang="ru-RU" sz="1600" b="1" dirty="0" smtClean="0">
                <a:solidFill>
                  <a:srgbClr val="00FFFF"/>
                </a:solidFill>
              </a:rPr>
              <a:t>все</a:t>
            </a:r>
            <a:r>
              <a:rPr lang="ru-RU" sz="1600" b="1" dirty="0" smtClean="0">
                <a:solidFill>
                  <a:schemeClr val="accent3"/>
                </a:solidFill>
              </a:rPr>
              <a:t> её члены </a:t>
            </a:r>
            <a:r>
              <a:rPr lang="ru-RU" sz="1600" b="1" dirty="0" smtClean="0">
                <a:solidFill>
                  <a:srgbClr val="FF66FF"/>
                </a:solidFill>
              </a:rPr>
              <a:t>ложны</a:t>
            </a:r>
            <a:r>
              <a:rPr lang="ru-RU" sz="1600" b="1" dirty="0" smtClean="0">
                <a:solidFill>
                  <a:schemeClr val="bg1"/>
                </a:solidFill>
              </a:rPr>
              <a:t>.</a:t>
            </a:r>
            <a:r>
              <a:rPr lang="ru-RU" sz="1600" b="1" dirty="0" smtClean="0">
                <a:solidFill>
                  <a:srgbClr val="FF66FF"/>
                </a:solidFill>
              </a:rPr>
              <a:t/>
            </a:r>
            <a:br>
              <a:rPr lang="ru-RU" sz="1600" b="1" dirty="0" smtClean="0">
                <a:solidFill>
                  <a:srgbClr val="FF66FF"/>
                </a:solidFill>
              </a:rPr>
            </a:br>
            <a:r>
              <a:rPr lang="ru-RU" sz="1600" b="1" dirty="0" smtClean="0">
                <a:solidFill>
                  <a:srgbClr val="FF66FF"/>
                </a:solidFill>
              </a:rPr>
              <a:t/>
            </a:r>
            <a:br>
              <a:rPr lang="ru-RU" sz="1600" b="1" dirty="0" smtClean="0">
                <a:solidFill>
                  <a:srgbClr val="FF66FF"/>
                </a:solidFill>
              </a:rPr>
            </a:br>
            <a:r>
              <a:rPr lang="ru-RU" sz="1600" b="1" dirty="0" smtClean="0">
                <a:solidFill>
                  <a:srgbClr val="FF66FF"/>
                </a:solidFill>
              </a:rPr>
              <a:t/>
            </a:r>
            <a:br>
              <a:rPr lang="ru-RU" sz="1600" b="1" dirty="0" smtClean="0">
                <a:solidFill>
                  <a:srgbClr val="FF66FF"/>
                </a:solidFill>
              </a:rPr>
            </a:br>
            <a:r>
              <a:rPr lang="ru-RU" sz="1600" b="1" dirty="0" smtClean="0">
                <a:solidFill>
                  <a:srgbClr val="FF66FF"/>
                </a:solidFill>
              </a:rPr>
              <a:t/>
            </a:r>
            <a:br>
              <a:rPr lang="ru-RU" sz="1600" b="1" dirty="0" smtClean="0">
                <a:solidFill>
                  <a:srgbClr val="FF66FF"/>
                </a:solidFill>
              </a:rPr>
            </a:br>
            <a:r>
              <a:rPr lang="ru-RU" sz="1600" b="1" dirty="0" smtClean="0">
                <a:solidFill>
                  <a:srgbClr val="FF66FF"/>
                </a:solidFill>
              </a:rPr>
              <a:t/>
            </a:r>
            <a:br>
              <a:rPr lang="ru-RU" sz="1600" b="1" dirty="0" smtClean="0">
                <a:solidFill>
                  <a:srgbClr val="FF66FF"/>
                </a:solidFill>
              </a:rPr>
            </a:br>
            <a:r>
              <a:rPr lang="ru-RU" sz="1600" b="1" dirty="0" smtClean="0">
                <a:solidFill>
                  <a:srgbClr val="FF66FF"/>
                </a:solidFill>
              </a:rPr>
              <a:t/>
            </a:r>
            <a:br>
              <a:rPr lang="ru-RU" sz="1600" b="1" dirty="0" smtClean="0">
                <a:solidFill>
                  <a:srgbClr val="FF66FF"/>
                </a:solidFill>
              </a:rPr>
            </a:br>
            <a:endParaRPr lang="ru-RU" sz="1600" b="1" dirty="0" smtClean="0">
              <a:solidFill>
                <a:srgbClr val="FF66FF"/>
              </a:solidFill>
            </a:endParaRPr>
          </a:p>
          <a:p>
            <a:pPr>
              <a:buClr>
                <a:schemeClr val="bg1"/>
              </a:buClr>
            </a:pPr>
            <a:r>
              <a:rPr lang="ru-RU" sz="1600" b="1" dirty="0" smtClean="0">
                <a:solidFill>
                  <a:srgbClr val="FFFF00"/>
                </a:solidFill>
              </a:rPr>
              <a:t>Дизъюнкция</a:t>
            </a:r>
            <a:r>
              <a:rPr lang="ru-RU" sz="1600" b="1" dirty="0" smtClean="0">
                <a:solidFill>
                  <a:schemeClr val="accent3"/>
                </a:solidFill>
              </a:rPr>
              <a:t> является </a:t>
            </a:r>
            <a:r>
              <a:rPr lang="ru-RU" sz="1600" b="1" dirty="0" smtClean="0">
                <a:solidFill>
                  <a:srgbClr val="00FFFF"/>
                </a:solidFill>
              </a:rPr>
              <a:t>подчинённым</a:t>
            </a:r>
            <a:r>
              <a:rPr lang="ru-RU" sz="1600" b="1" dirty="0" smtClean="0">
                <a:solidFill>
                  <a:schemeClr val="accent3"/>
                </a:solidFill>
              </a:rPr>
              <a:t> суждением по отношению к любому </a:t>
            </a:r>
            <a:br>
              <a:rPr lang="ru-RU" sz="1600" b="1" dirty="0" smtClean="0">
                <a:solidFill>
                  <a:schemeClr val="accent3"/>
                </a:solidFill>
              </a:rPr>
            </a:br>
            <a:r>
              <a:rPr lang="ru-RU" sz="1600" b="1" dirty="0" smtClean="0">
                <a:solidFill>
                  <a:schemeClr val="accent3"/>
                </a:solidFill>
              </a:rPr>
              <a:t>из своих членов; члены истинной дизъюнкции </a:t>
            </a:r>
            <a:r>
              <a:rPr lang="ru-RU" sz="1600" b="1" dirty="0" smtClean="0">
                <a:solidFill>
                  <a:srgbClr val="00FFFF"/>
                </a:solidFill>
              </a:rPr>
              <a:t>субконтрарны</a:t>
            </a:r>
            <a:r>
              <a:rPr lang="ru-RU" sz="1600" b="1" dirty="0" smtClean="0">
                <a:solidFill>
                  <a:schemeClr val="accent3"/>
                </a:solidFill>
              </a:rPr>
              <a:t> друг другу.</a:t>
            </a:r>
          </a:p>
          <a:p>
            <a:r>
              <a:rPr lang="ru-RU" sz="1600" b="1" dirty="0" smtClean="0">
                <a:solidFill>
                  <a:schemeClr val="bg1"/>
                </a:solidFill>
              </a:rPr>
              <a:t>Из </a:t>
            </a:r>
            <a:r>
              <a:rPr lang="ru-RU" sz="1600" b="1" dirty="0" smtClean="0">
                <a:solidFill>
                  <a:srgbClr val="FF66FF"/>
                </a:solidFill>
              </a:rPr>
              <a:t>ложности</a:t>
            </a:r>
            <a:r>
              <a:rPr lang="ru-RU" sz="1600" b="1" dirty="0" smtClean="0"/>
              <a:t> </a:t>
            </a:r>
            <a:r>
              <a:rPr lang="ru-RU" sz="1600" b="1" dirty="0" smtClean="0">
                <a:solidFill>
                  <a:schemeClr val="bg1"/>
                </a:solidFill>
              </a:rPr>
              <a:t>одного субконтрарного суждения</a:t>
            </a:r>
            <a:r>
              <a:rPr lang="ru-RU" sz="1600" b="1" dirty="0" smtClean="0"/>
              <a:t> </a:t>
            </a:r>
            <a:r>
              <a:rPr lang="ru-RU" sz="1600" b="1" dirty="0" smtClean="0">
                <a:solidFill>
                  <a:srgbClr val="00FFFF"/>
                </a:solidFill>
              </a:rPr>
              <a:t>следует</a:t>
            </a:r>
            <a:r>
              <a:rPr lang="ru-RU" sz="1600" b="1" dirty="0" smtClean="0"/>
              <a:t> </a:t>
            </a:r>
            <a:r>
              <a:rPr lang="ru-RU" sz="1600" b="1" dirty="0" smtClean="0">
                <a:solidFill>
                  <a:srgbClr val="00FF00"/>
                </a:solidFill>
              </a:rPr>
              <a:t>истинность</a:t>
            </a:r>
            <a:r>
              <a:rPr lang="ru-RU" sz="1600" b="1" dirty="0" smtClean="0">
                <a:solidFill>
                  <a:schemeClr val="bg1"/>
                </a:solidFill>
              </a:rPr>
              <a:t> другого, из </a:t>
            </a:r>
            <a:r>
              <a:rPr lang="ru-RU" sz="1600" b="1" dirty="0" smtClean="0">
                <a:solidFill>
                  <a:srgbClr val="00FF00"/>
                </a:solidFill>
              </a:rPr>
              <a:t>истинности</a:t>
            </a:r>
            <a:r>
              <a:rPr lang="ru-RU" sz="1600" b="1" dirty="0" smtClean="0"/>
              <a:t> </a:t>
            </a:r>
            <a:r>
              <a:rPr lang="ru-RU" sz="1600" b="1" dirty="0" smtClean="0">
                <a:solidFill>
                  <a:schemeClr val="bg1"/>
                </a:solidFill>
              </a:rPr>
              <a:t>же</a:t>
            </a:r>
            <a:r>
              <a:rPr lang="ru-RU" sz="1600" b="1" dirty="0" smtClean="0"/>
              <a:t> </a:t>
            </a:r>
            <a:r>
              <a:rPr lang="ru-RU" sz="1600" b="1" dirty="0" smtClean="0">
                <a:solidFill>
                  <a:schemeClr val="bg1"/>
                </a:solidFill>
              </a:rPr>
              <a:t>одного</a:t>
            </a:r>
            <a:r>
              <a:rPr lang="ru-RU" sz="1600" b="1" dirty="0" smtClean="0"/>
              <a:t> </a:t>
            </a:r>
            <a:r>
              <a:rPr lang="ru-RU" sz="1600" b="1" dirty="0" smtClean="0">
                <a:solidFill>
                  <a:srgbClr val="00FFFF"/>
                </a:solidFill>
              </a:rPr>
              <a:t>не следуют</a:t>
            </a:r>
            <a:r>
              <a:rPr lang="ru-RU" sz="1600" b="1" dirty="0" smtClean="0"/>
              <a:t> </a:t>
            </a:r>
            <a:r>
              <a:rPr lang="ru-RU" sz="1600" b="1" dirty="0" smtClean="0">
                <a:solidFill>
                  <a:schemeClr val="bg1"/>
                </a:solidFill>
              </a:rPr>
              <a:t>ни</a:t>
            </a:r>
            <a:r>
              <a:rPr lang="ru-RU" sz="1600" b="1" dirty="0" smtClean="0"/>
              <a:t> </a:t>
            </a:r>
            <a:r>
              <a:rPr lang="ru-RU" sz="1600" b="1" dirty="0" smtClean="0">
                <a:solidFill>
                  <a:srgbClr val="FF66FF"/>
                </a:solidFill>
              </a:rPr>
              <a:t>ложность</a:t>
            </a:r>
            <a:r>
              <a:rPr lang="ru-RU" sz="1600" b="1" dirty="0" smtClean="0">
                <a:solidFill>
                  <a:schemeClr val="bg1"/>
                </a:solidFill>
              </a:rPr>
              <a:t>,</a:t>
            </a:r>
            <a:r>
              <a:rPr lang="ru-RU" sz="1600" b="1" dirty="0" smtClean="0"/>
              <a:t> </a:t>
            </a:r>
            <a:r>
              <a:rPr lang="ru-RU" sz="1600" b="1" dirty="0" smtClean="0">
                <a:solidFill>
                  <a:schemeClr val="bg1"/>
                </a:solidFill>
              </a:rPr>
              <a:t>ни</a:t>
            </a:r>
            <a:r>
              <a:rPr lang="ru-RU" sz="1600" b="1" dirty="0" smtClean="0"/>
              <a:t> </a:t>
            </a:r>
            <a:r>
              <a:rPr lang="ru-RU" sz="1600" b="1" dirty="0" smtClean="0">
                <a:solidFill>
                  <a:srgbClr val="00FF00"/>
                </a:solidFill>
              </a:rPr>
              <a:t>истинность</a:t>
            </a:r>
            <a:r>
              <a:rPr lang="ru-RU" sz="1600" b="1" dirty="0" smtClean="0"/>
              <a:t> </a:t>
            </a:r>
            <a:r>
              <a:rPr lang="ru-RU" sz="1600" b="1" dirty="0" smtClean="0">
                <a:solidFill>
                  <a:schemeClr val="bg1"/>
                </a:solidFill>
              </a:rPr>
              <a:t>другого.</a:t>
            </a:r>
            <a:endParaRPr lang="ru-RU" sz="1600" b="1" dirty="0"/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432000" y="3204000"/>
            <a:ext cx="8280000" cy="1116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lIns="36000" rIns="36000" anchor="ctr" anchorCtr="1"/>
          <a:lstStyle/>
          <a:p>
            <a:pPr algn="ctr"/>
            <a:r>
              <a:rPr lang="ru-RU" dirty="0" smtClean="0">
                <a:solidFill>
                  <a:srgbClr val="FFFF00"/>
                </a:solidFill>
                <a:cs typeface="Arial" charset="0"/>
              </a:rPr>
              <a:t>Утверждение дизъюнкта </a:t>
            </a:r>
            <a:r>
              <a:rPr lang="ru-RU" sz="1600" dirty="0" smtClean="0"/>
              <a:t>– </a:t>
            </a:r>
            <a:br>
              <a:rPr lang="ru-RU" sz="1600" dirty="0" smtClean="0"/>
            </a:br>
            <a:r>
              <a:rPr lang="ru-RU" sz="1600" dirty="0" smtClean="0"/>
              <a:t>формальная ошибка в исчислении высказываний, заключающаяся в отрицании одного из членов дизъюнкции на том основании, что второй член дизъюнкции истинен, хотя </a:t>
            </a:r>
            <a:r>
              <a:rPr lang="ru-RU" sz="1600" dirty="0" smtClean="0">
                <a:solidFill>
                  <a:srgbClr val="00FFFF"/>
                </a:solidFill>
              </a:rPr>
              <a:t>дизъюнкция допускает истинность обоих членов</a:t>
            </a:r>
            <a:r>
              <a:rPr lang="ru-RU" sz="1600" dirty="0" smtClean="0"/>
              <a:t>.</a:t>
            </a:r>
            <a:endParaRPr lang="ru-RU" sz="1600" dirty="0"/>
          </a:p>
        </p:txBody>
      </p:sp>
      <p:sp>
        <p:nvSpPr>
          <p:cNvPr id="1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3600"/>
            <a:ext cx="8229600" cy="1143000"/>
          </a:xfrm>
          <a:noFill/>
        </p:spPr>
        <p:txBody>
          <a:bodyPr lIns="36000" rIns="36000"/>
          <a:lstStyle/>
          <a:p>
            <a:pPr lvl="1" eaLnBrk="1" hangingPunct="1"/>
            <a:r>
              <a:rPr lang="ru-RU" sz="3200" b="1" dirty="0" smtClean="0">
                <a:solidFill>
                  <a:schemeClr val="bg1"/>
                </a:solidFill>
                <a:cs typeface="Arial" charset="0"/>
              </a:rPr>
              <a:t>«Не следует» </a:t>
            </a:r>
            <a:r>
              <a:rPr lang="ru-RU" sz="3200" b="1" dirty="0" smtClean="0">
                <a:solidFill>
                  <a:schemeClr val="bg1"/>
                </a:solidFill>
              </a:rPr>
              <a:t/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Утверждение дизъюнкта</a:t>
            </a:r>
            <a:endParaRPr lang="ru-RU" sz="2800" b="1" spc="-10" dirty="0" smtClean="0">
              <a:solidFill>
                <a:schemeClr val="bg1"/>
              </a:solidFill>
            </a:endParaRP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1260000" y="1512000"/>
            <a:ext cx="6624000" cy="900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dirty="0">
                <a:solidFill>
                  <a:srgbClr val="FFFF00"/>
                </a:solidFill>
                <a:cs typeface="Arial" charset="0"/>
              </a:rPr>
              <a:t>Дизъюнкция</a:t>
            </a:r>
            <a:r>
              <a:rPr lang="ru-RU" dirty="0">
                <a:cs typeface="Arial" charset="0"/>
              </a:rPr>
              <a:t> </a:t>
            </a:r>
            <a:r>
              <a:rPr lang="ru-RU" dirty="0" smtClean="0"/>
              <a:t>– </a:t>
            </a:r>
            <a:r>
              <a:rPr lang="ru-RU" dirty="0">
                <a:solidFill>
                  <a:srgbClr val="FFFF00"/>
                </a:solidFill>
              </a:rPr>
              <a:t/>
            </a:r>
            <a:br>
              <a:rPr lang="ru-RU" dirty="0">
                <a:solidFill>
                  <a:srgbClr val="FFFF00"/>
                </a:solidFill>
              </a:rPr>
            </a:br>
            <a:r>
              <a:rPr lang="ru-RU" sz="1600" dirty="0"/>
              <a:t>логическая операция</a:t>
            </a:r>
            <a:r>
              <a:rPr lang="ru-RU" sz="1600" dirty="0" smtClean="0"/>
              <a:t>, соединяющая </a:t>
            </a:r>
            <a:r>
              <a:rPr lang="ru-RU" sz="1600" dirty="0"/>
              <a:t>несколько высказываний с </a:t>
            </a:r>
            <a:r>
              <a:rPr lang="ru-RU" sz="1600" dirty="0" smtClean="0"/>
              <a:t>помощью союза </a:t>
            </a:r>
            <a:r>
              <a:rPr lang="ru-RU" sz="1600" dirty="0"/>
              <a:t>(пропозициональной связки) </a:t>
            </a:r>
            <a:r>
              <a:rPr lang="ru-RU" sz="1600" i="1" dirty="0" smtClean="0">
                <a:solidFill>
                  <a:srgbClr val="00FFFF"/>
                </a:solidFill>
              </a:rPr>
              <a:t>или</a:t>
            </a:r>
            <a:r>
              <a:rPr lang="ru-RU" sz="1600" dirty="0" smtClean="0"/>
              <a:t>.</a:t>
            </a:r>
            <a:endParaRPr lang="ru-RU" sz="1600" dirty="0"/>
          </a:p>
        </p:txBody>
      </p:sp>
      <p:sp>
        <p:nvSpPr>
          <p:cNvPr id="14" name="TextBox 13"/>
          <p:cNvSpPr txBox="1"/>
          <p:nvPr/>
        </p:nvSpPr>
        <p:spPr>
          <a:xfrm>
            <a:off x="4320000" y="5760000"/>
            <a:ext cx="4284000" cy="828000"/>
          </a:xfrm>
          <a:prstGeom prst="rect">
            <a:avLst/>
          </a:prstGeom>
          <a:noFill/>
        </p:spPr>
        <p:txBody>
          <a:bodyPr wrap="square" rtlCol="0" anchor="ctr" anchorCtr="1">
            <a:noAutofit/>
          </a:bodyPr>
          <a:lstStyle/>
          <a:p>
            <a:pPr lvl="0"/>
            <a:r>
              <a:rPr lang="ru-RU" sz="1600" kern="0" dirty="0" smtClean="0">
                <a:solidFill>
                  <a:schemeClr val="accent3"/>
                </a:solidFill>
              </a:rPr>
              <a:t>Я буду есть пирожное </a:t>
            </a:r>
            <a:r>
              <a:rPr lang="ru-RU" sz="1600" kern="0" dirty="0" smtClean="0">
                <a:solidFill>
                  <a:srgbClr val="FFFF00"/>
                </a:solidFill>
              </a:rPr>
              <a:t>или</a:t>
            </a:r>
            <a:r>
              <a:rPr lang="ru-RU" sz="1600" kern="0" dirty="0" smtClean="0">
                <a:solidFill>
                  <a:schemeClr val="accent3"/>
                </a:solidFill>
              </a:rPr>
              <a:t> печенье.</a:t>
            </a:r>
          </a:p>
          <a:p>
            <a:pPr lvl="0"/>
            <a:r>
              <a:rPr lang="ru-RU" sz="1600" kern="0" dirty="0" smtClean="0">
                <a:solidFill>
                  <a:schemeClr val="accent3"/>
                </a:solidFill>
              </a:rPr>
              <a:t>Я буду есть пирожное.</a:t>
            </a:r>
            <a:r>
              <a:rPr lang="ru-RU" sz="1600" kern="0" dirty="0" smtClean="0">
                <a:solidFill>
                  <a:srgbClr val="FF66FF"/>
                </a:solidFill>
              </a:rPr>
              <a:t> </a:t>
            </a:r>
          </a:p>
          <a:p>
            <a:pPr lvl="0"/>
            <a:r>
              <a:rPr lang="ru-RU" sz="1600" kern="0" dirty="0" smtClean="0">
                <a:solidFill>
                  <a:schemeClr val="accent3"/>
                </a:solidFill>
              </a:rPr>
              <a:t>Следовательно, я не буду есть печенье.</a:t>
            </a:r>
            <a:endParaRPr lang="ru-RU" sz="1600" kern="0" dirty="0" smtClean="0">
              <a:solidFill>
                <a:srgbClr val="00FF00"/>
              </a:solidFill>
            </a:endParaRPr>
          </a:p>
        </p:txBody>
      </p:sp>
      <p:cxnSp>
        <p:nvCxnSpPr>
          <p:cNvPr id="18" name="Прямая соединительная линия 17"/>
          <p:cNvCxnSpPr>
            <a:cxnSpLocks noChangeShapeType="1"/>
          </p:cNvCxnSpPr>
          <p:nvPr/>
        </p:nvCxnSpPr>
        <p:spPr bwMode="auto">
          <a:xfrm>
            <a:off x="648000" y="5760000"/>
            <a:ext cx="2988000" cy="828000"/>
          </a:xfrm>
          <a:prstGeom prst="line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19" name="Прямая соединительная линия 18"/>
          <p:cNvCxnSpPr>
            <a:cxnSpLocks noChangeShapeType="1"/>
          </p:cNvCxnSpPr>
          <p:nvPr/>
        </p:nvCxnSpPr>
        <p:spPr bwMode="auto">
          <a:xfrm>
            <a:off x="4320000" y="5760000"/>
            <a:ext cx="4284000" cy="828000"/>
          </a:xfrm>
          <a:prstGeom prst="line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20" name="Прямая соединительная линия 19"/>
          <p:cNvCxnSpPr>
            <a:cxnSpLocks noChangeShapeType="1"/>
          </p:cNvCxnSpPr>
          <p:nvPr/>
        </p:nvCxnSpPr>
        <p:spPr bwMode="auto">
          <a:xfrm rot="-1860000">
            <a:off x="648000" y="5760000"/>
            <a:ext cx="2988000" cy="828000"/>
          </a:xfrm>
          <a:prstGeom prst="line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21" name="Прямая соединительная линия 20"/>
          <p:cNvCxnSpPr>
            <a:cxnSpLocks noChangeShapeType="1"/>
          </p:cNvCxnSpPr>
          <p:nvPr/>
        </p:nvCxnSpPr>
        <p:spPr bwMode="auto">
          <a:xfrm rot="-1320000">
            <a:off x="4320000" y="5760000"/>
            <a:ext cx="4284000" cy="828000"/>
          </a:xfrm>
          <a:prstGeom prst="line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/>
      <p:bldP spid="10" grpId="0" build="p"/>
      <p:bldP spid="5" grpId="0" animBg="1"/>
      <p:bldP spid="11" grpId="0" animBg="1"/>
      <p:bldP spid="14" grpId="0" build="p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648000" y="5760000"/>
            <a:ext cx="2988000" cy="828000"/>
          </a:xfrm>
          <a:prstGeom prst="rect">
            <a:avLst/>
          </a:prstGeom>
          <a:noFill/>
        </p:spPr>
        <p:txBody>
          <a:bodyPr wrap="square" rtlCol="0" anchor="ctr" anchorCtr="1">
            <a:noAutofit/>
          </a:bodyPr>
          <a:lstStyle/>
          <a:p>
            <a:pPr lvl="0"/>
            <a:r>
              <a:rPr lang="en-US" sz="1600" dirty="0" smtClean="0">
                <a:solidFill>
                  <a:srgbClr val="FFFF00"/>
                </a:solidFill>
              </a:rPr>
              <a:t>A</a:t>
            </a:r>
            <a:r>
              <a:rPr lang="ru-RU" sz="1600" dirty="0" smtClean="0">
                <a:solidFill>
                  <a:srgbClr val="FFFF00"/>
                </a:solidFill>
              </a:rPr>
              <a:t> </a:t>
            </a:r>
            <a:r>
              <a:rPr lang="ru-RU" sz="1600" kern="0" dirty="0" smtClean="0">
                <a:solidFill>
                  <a:srgbClr val="FFFF00"/>
                </a:solidFill>
              </a:rPr>
              <a:t>Λ</a:t>
            </a:r>
            <a:r>
              <a:rPr lang="ru-RU" sz="1600" dirty="0" smtClean="0">
                <a:solidFill>
                  <a:srgbClr val="FFFF00"/>
                </a:solidFill>
              </a:rPr>
              <a:t> </a:t>
            </a:r>
            <a:r>
              <a:rPr lang="en-US" sz="1600" dirty="0" smtClean="0">
                <a:solidFill>
                  <a:srgbClr val="FFFF00"/>
                </a:solidFill>
              </a:rPr>
              <a:t>B</a:t>
            </a:r>
            <a:r>
              <a:rPr lang="en-US" sz="1600" kern="0" dirty="0" smtClean="0">
                <a:solidFill>
                  <a:srgbClr val="FFFF00"/>
                </a:solidFill>
              </a:rPr>
              <a:t> </a:t>
            </a:r>
            <a:r>
              <a:rPr lang="ru-RU" sz="1600" kern="0" dirty="0" smtClean="0">
                <a:solidFill>
                  <a:srgbClr val="FF66FF"/>
                </a:solidFill>
              </a:rPr>
              <a:t>ложно</a:t>
            </a:r>
            <a:r>
              <a:rPr lang="ru-RU" sz="1600" kern="0" dirty="0" smtClean="0">
                <a:solidFill>
                  <a:schemeClr val="accent3"/>
                </a:solidFill>
              </a:rPr>
              <a:t> </a:t>
            </a:r>
          </a:p>
          <a:p>
            <a:pPr lvl="0"/>
            <a:r>
              <a:rPr lang="en-US" sz="1600" kern="0" dirty="0" smtClean="0">
                <a:solidFill>
                  <a:srgbClr val="FFFF00"/>
                </a:solidFill>
              </a:rPr>
              <a:t>A</a:t>
            </a:r>
            <a:r>
              <a:rPr lang="ru-RU" sz="1600" kern="0" dirty="0" smtClean="0">
                <a:solidFill>
                  <a:srgbClr val="FFFF00"/>
                </a:solidFill>
              </a:rPr>
              <a:t> </a:t>
            </a:r>
            <a:r>
              <a:rPr lang="ru-RU" sz="1600" kern="0" dirty="0" smtClean="0">
                <a:solidFill>
                  <a:srgbClr val="FF66FF"/>
                </a:solidFill>
              </a:rPr>
              <a:t>ложно </a:t>
            </a:r>
          </a:p>
          <a:p>
            <a:pPr lvl="0"/>
            <a:r>
              <a:rPr lang="ru-RU" sz="1600" kern="0" dirty="0" smtClean="0">
                <a:solidFill>
                  <a:schemeClr val="accent3"/>
                </a:solidFill>
              </a:rPr>
              <a:t>Следовательно, </a:t>
            </a:r>
            <a:r>
              <a:rPr lang="en-US" sz="1600" kern="0" dirty="0" smtClean="0">
                <a:solidFill>
                  <a:srgbClr val="FFFF00"/>
                </a:solidFill>
              </a:rPr>
              <a:t>B</a:t>
            </a:r>
            <a:r>
              <a:rPr lang="ru-RU" sz="1600" kern="0" dirty="0" smtClean="0">
                <a:solidFill>
                  <a:schemeClr val="accent3"/>
                </a:solidFill>
              </a:rPr>
              <a:t> </a:t>
            </a:r>
            <a:r>
              <a:rPr lang="ru-RU" sz="1600" kern="0" dirty="0" smtClean="0">
                <a:solidFill>
                  <a:srgbClr val="00FF00"/>
                </a:solidFill>
              </a:rPr>
              <a:t>истинно</a:t>
            </a:r>
          </a:p>
        </p:txBody>
      </p:sp>
      <p:sp>
        <p:nvSpPr>
          <p:cNvPr id="10" name="Содержимое 2"/>
          <p:cNvSpPr>
            <a:spLocks noGrp="1"/>
          </p:cNvSpPr>
          <p:nvPr>
            <p:ph idx="1"/>
          </p:nvPr>
        </p:nvSpPr>
        <p:spPr>
          <a:xfrm>
            <a:off x="360000" y="2484000"/>
            <a:ext cx="8424000" cy="3096000"/>
          </a:xfrm>
        </p:spPr>
        <p:txBody>
          <a:bodyPr/>
          <a:lstStyle/>
          <a:p>
            <a:r>
              <a:rPr lang="ru-RU" sz="1600" b="1" dirty="0" smtClean="0">
                <a:solidFill>
                  <a:schemeClr val="accent3"/>
                </a:solidFill>
              </a:rPr>
              <a:t>Конъюнкция </a:t>
            </a:r>
            <a:r>
              <a:rPr lang="ru-RU" sz="1600" b="1" dirty="0" smtClean="0">
                <a:solidFill>
                  <a:srgbClr val="00FF00"/>
                </a:solidFill>
              </a:rPr>
              <a:t>истинна</a:t>
            </a:r>
            <a:r>
              <a:rPr lang="ru-RU" sz="1600" b="1" dirty="0" smtClean="0">
                <a:solidFill>
                  <a:schemeClr val="bg1"/>
                </a:solidFill>
              </a:rPr>
              <a:t>,</a:t>
            </a:r>
            <a:r>
              <a:rPr lang="ru-RU" sz="1600" b="1" dirty="0" smtClean="0">
                <a:solidFill>
                  <a:schemeClr val="accent3"/>
                </a:solidFill>
              </a:rPr>
              <a:t> только если </a:t>
            </a:r>
            <a:r>
              <a:rPr lang="ru-RU" sz="1600" b="1" dirty="0" smtClean="0">
                <a:solidFill>
                  <a:srgbClr val="00FFFF"/>
                </a:solidFill>
              </a:rPr>
              <a:t>все</a:t>
            </a:r>
            <a:r>
              <a:rPr lang="ru-RU" sz="1600" b="1" dirty="0" smtClean="0">
                <a:solidFill>
                  <a:schemeClr val="accent3"/>
                </a:solidFill>
              </a:rPr>
              <a:t> её члены </a:t>
            </a:r>
            <a:r>
              <a:rPr lang="ru-RU" sz="1600" b="1" dirty="0" smtClean="0">
                <a:solidFill>
                  <a:srgbClr val="00FF00"/>
                </a:solidFill>
              </a:rPr>
              <a:t>истинны</a:t>
            </a:r>
            <a:r>
              <a:rPr lang="ru-RU" sz="1600" b="1" dirty="0" smtClean="0">
                <a:solidFill>
                  <a:schemeClr val="bg1"/>
                </a:solidFill>
              </a:rPr>
              <a:t>; </a:t>
            </a:r>
            <a:br>
              <a:rPr lang="ru-RU" sz="1600" b="1" dirty="0" smtClean="0">
                <a:solidFill>
                  <a:schemeClr val="bg1"/>
                </a:solidFill>
              </a:rPr>
            </a:br>
            <a:r>
              <a:rPr lang="ru-RU" sz="1600" b="1" dirty="0" smtClean="0">
                <a:solidFill>
                  <a:schemeClr val="accent3"/>
                </a:solidFill>
              </a:rPr>
              <a:t>конъюнкция </a:t>
            </a:r>
            <a:r>
              <a:rPr lang="ru-RU" sz="1600" b="1" dirty="0" smtClean="0">
                <a:solidFill>
                  <a:srgbClr val="FF66FF"/>
                </a:solidFill>
              </a:rPr>
              <a:t>ложна</a:t>
            </a:r>
            <a:r>
              <a:rPr lang="ru-RU" sz="1600" b="1" dirty="0" smtClean="0">
                <a:solidFill>
                  <a:schemeClr val="bg1"/>
                </a:solidFill>
              </a:rPr>
              <a:t>,</a:t>
            </a:r>
            <a:r>
              <a:rPr lang="ru-RU" sz="1600" b="1" dirty="0" smtClean="0">
                <a:solidFill>
                  <a:schemeClr val="accent3"/>
                </a:solidFill>
              </a:rPr>
              <a:t> если </a:t>
            </a:r>
            <a:r>
              <a:rPr lang="ru-RU" sz="1600" b="1" dirty="0" smtClean="0">
                <a:solidFill>
                  <a:srgbClr val="00FFFF"/>
                </a:solidFill>
              </a:rPr>
              <a:t>хотя бы один</a:t>
            </a:r>
            <a:r>
              <a:rPr lang="ru-RU" sz="1600" b="1" dirty="0" smtClean="0">
                <a:solidFill>
                  <a:schemeClr val="accent3"/>
                </a:solidFill>
              </a:rPr>
              <a:t> из её членов </a:t>
            </a:r>
            <a:r>
              <a:rPr lang="ru-RU" sz="1600" b="1" dirty="0" smtClean="0">
                <a:solidFill>
                  <a:srgbClr val="FF66FF"/>
                </a:solidFill>
              </a:rPr>
              <a:t>ложен</a:t>
            </a:r>
            <a:r>
              <a:rPr lang="ru-RU" sz="1600" b="1" dirty="0" smtClean="0">
                <a:solidFill>
                  <a:schemeClr val="bg1"/>
                </a:solidFill>
              </a:rPr>
              <a:t>.</a:t>
            </a:r>
            <a:r>
              <a:rPr lang="ru-RU" sz="1600" b="1" dirty="0" smtClean="0">
                <a:solidFill>
                  <a:srgbClr val="FF66FF"/>
                </a:solidFill>
              </a:rPr>
              <a:t/>
            </a:r>
            <a:br>
              <a:rPr lang="ru-RU" sz="1600" b="1" dirty="0" smtClean="0">
                <a:solidFill>
                  <a:srgbClr val="FF66FF"/>
                </a:solidFill>
              </a:rPr>
            </a:br>
            <a:r>
              <a:rPr lang="ru-RU" sz="1600" b="1" dirty="0" smtClean="0">
                <a:solidFill>
                  <a:srgbClr val="FF66FF"/>
                </a:solidFill>
              </a:rPr>
              <a:t/>
            </a:r>
            <a:br>
              <a:rPr lang="ru-RU" sz="1600" b="1" dirty="0" smtClean="0">
                <a:solidFill>
                  <a:srgbClr val="FF66FF"/>
                </a:solidFill>
              </a:rPr>
            </a:br>
            <a:r>
              <a:rPr lang="ru-RU" sz="1600" b="1" dirty="0" smtClean="0">
                <a:solidFill>
                  <a:srgbClr val="FF66FF"/>
                </a:solidFill>
              </a:rPr>
              <a:t/>
            </a:r>
            <a:br>
              <a:rPr lang="ru-RU" sz="1600" b="1" dirty="0" smtClean="0">
                <a:solidFill>
                  <a:srgbClr val="FF66FF"/>
                </a:solidFill>
              </a:rPr>
            </a:br>
            <a:r>
              <a:rPr lang="ru-RU" sz="1600" b="1" dirty="0" smtClean="0">
                <a:solidFill>
                  <a:srgbClr val="FF66FF"/>
                </a:solidFill>
              </a:rPr>
              <a:t/>
            </a:r>
            <a:br>
              <a:rPr lang="ru-RU" sz="1600" b="1" dirty="0" smtClean="0">
                <a:solidFill>
                  <a:srgbClr val="FF66FF"/>
                </a:solidFill>
              </a:rPr>
            </a:br>
            <a:r>
              <a:rPr lang="ru-RU" sz="1600" b="1" dirty="0" smtClean="0">
                <a:solidFill>
                  <a:srgbClr val="FF66FF"/>
                </a:solidFill>
              </a:rPr>
              <a:t/>
            </a:r>
            <a:br>
              <a:rPr lang="ru-RU" sz="1600" b="1" dirty="0" smtClean="0">
                <a:solidFill>
                  <a:srgbClr val="FF66FF"/>
                </a:solidFill>
              </a:rPr>
            </a:br>
            <a:r>
              <a:rPr lang="ru-RU" sz="1600" b="1" dirty="0" smtClean="0">
                <a:solidFill>
                  <a:srgbClr val="FF66FF"/>
                </a:solidFill>
              </a:rPr>
              <a:t/>
            </a:r>
            <a:br>
              <a:rPr lang="ru-RU" sz="1600" b="1" dirty="0" smtClean="0">
                <a:solidFill>
                  <a:srgbClr val="FF66FF"/>
                </a:solidFill>
              </a:rPr>
            </a:br>
            <a:endParaRPr lang="ru-RU" sz="1600" b="1" dirty="0" smtClean="0">
              <a:solidFill>
                <a:srgbClr val="FF66FF"/>
              </a:solidFill>
            </a:endParaRPr>
          </a:p>
          <a:p>
            <a:pPr>
              <a:buClr>
                <a:schemeClr val="bg1"/>
              </a:buClr>
            </a:pPr>
            <a:r>
              <a:rPr lang="ru-RU" sz="1600" b="1" dirty="0" smtClean="0">
                <a:solidFill>
                  <a:srgbClr val="FFFF00"/>
                </a:solidFill>
              </a:rPr>
              <a:t>Конъюнкты </a:t>
            </a:r>
            <a:r>
              <a:rPr lang="ru-RU" sz="1600" b="1" dirty="0" smtClean="0">
                <a:solidFill>
                  <a:schemeClr val="accent3"/>
                </a:solidFill>
              </a:rPr>
              <a:t>являются </a:t>
            </a:r>
            <a:r>
              <a:rPr lang="ru-RU" sz="1600" b="1" dirty="0" smtClean="0">
                <a:solidFill>
                  <a:srgbClr val="00FFFF"/>
                </a:solidFill>
              </a:rPr>
              <a:t>подчинёнными</a:t>
            </a:r>
            <a:r>
              <a:rPr lang="ru-RU" sz="1600" b="1" dirty="0" smtClean="0">
                <a:solidFill>
                  <a:schemeClr val="accent3"/>
                </a:solidFill>
              </a:rPr>
              <a:t> суждениями по отношению к самой конъюнкции.</a:t>
            </a:r>
          </a:p>
          <a:p>
            <a:r>
              <a:rPr lang="ru-RU" sz="1600" b="1" dirty="0" smtClean="0">
                <a:solidFill>
                  <a:schemeClr val="bg1"/>
                </a:solidFill>
              </a:rPr>
              <a:t>Из </a:t>
            </a:r>
            <a:r>
              <a:rPr lang="ru-RU" sz="1600" b="1" dirty="0" smtClean="0">
                <a:solidFill>
                  <a:srgbClr val="FF66FF"/>
                </a:solidFill>
              </a:rPr>
              <a:t>ложности</a:t>
            </a:r>
            <a:r>
              <a:rPr lang="ru-RU" sz="1600" b="1" dirty="0" smtClean="0"/>
              <a:t> </a:t>
            </a:r>
            <a:r>
              <a:rPr lang="ru-RU" sz="1600" b="1" dirty="0" smtClean="0">
                <a:solidFill>
                  <a:schemeClr val="bg1"/>
                </a:solidFill>
              </a:rPr>
              <a:t>конъюнкта</a:t>
            </a:r>
            <a:r>
              <a:rPr lang="ru-RU" sz="1600" b="1" dirty="0" smtClean="0"/>
              <a:t> </a:t>
            </a:r>
            <a:r>
              <a:rPr lang="ru-RU" sz="1600" b="1" dirty="0" smtClean="0">
                <a:solidFill>
                  <a:srgbClr val="00FFFF"/>
                </a:solidFill>
              </a:rPr>
              <a:t>следует</a:t>
            </a:r>
            <a:r>
              <a:rPr lang="ru-RU" sz="1600" b="1" dirty="0" smtClean="0"/>
              <a:t> </a:t>
            </a:r>
            <a:r>
              <a:rPr lang="ru-RU" sz="1600" b="1" dirty="0" smtClean="0">
                <a:solidFill>
                  <a:srgbClr val="FF66FF"/>
                </a:solidFill>
              </a:rPr>
              <a:t>ложность</a:t>
            </a:r>
            <a:r>
              <a:rPr lang="ru-RU" sz="1600" b="1" dirty="0" smtClean="0">
                <a:solidFill>
                  <a:schemeClr val="bg1"/>
                </a:solidFill>
              </a:rPr>
              <a:t> конъюнкции, но из </a:t>
            </a:r>
            <a:r>
              <a:rPr lang="ru-RU" sz="1600" b="1" dirty="0" smtClean="0">
                <a:solidFill>
                  <a:srgbClr val="FF66FF"/>
                </a:solidFill>
              </a:rPr>
              <a:t>ложности</a:t>
            </a:r>
            <a:r>
              <a:rPr lang="ru-RU" sz="1600" b="1" dirty="0" smtClean="0">
                <a:solidFill>
                  <a:schemeClr val="bg1"/>
                </a:solidFill>
              </a:rPr>
              <a:t> конъюнкции</a:t>
            </a:r>
            <a:r>
              <a:rPr lang="ru-RU" sz="1600" b="1" dirty="0" smtClean="0"/>
              <a:t> </a:t>
            </a:r>
            <a:r>
              <a:rPr lang="ru-RU" sz="1600" b="1" dirty="0" smtClean="0">
                <a:solidFill>
                  <a:srgbClr val="00FFFF"/>
                </a:solidFill>
              </a:rPr>
              <a:t>не следует</a:t>
            </a:r>
            <a:r>
              <a:rPr lang="ru-RU" sz="1600" b="1" dirty="0" smtClean="0"/>
              <a:t> </a:t>
            </a:r>
            <a:r>
              <a:rPr lang="ru-RU" sz="1600" b="1" dirty="0" smtClean="0">
                <a:solidFill>
                  <a:schemeClr val="bg1"/>
                </a:solidFill>
              </a:rPr>
              <a:t>ни</a:t>
            </a:r>
            <a:r>
              <a:rPr lang="ru-RU" sz="1600" b="1" dirty="0" smtClean="0"/>
              <a:t> </a:t>
            </a:r>
            <a:r>
              <a:rPr lang="ru-RU" sz="1600" b="1" dirty="0" smtClean="0">
                <a:solidFill>
                  <a:srgbClr val="FF66FF"/>
                </a:solidFill>
              </a:rPr>
              <a:t>ложность</a:t>
            </a:r>
            <a:r>
              <a:rPr lang="ru-RU" sz="1600" b="1" dirty="0" smtClean="0">
                <a:solidFill>
                  <a:schemeClr val="bg1"/>
                </a:solidFill>
              </a:rPr>
              <a:t>,</a:t>
            </a:r>
            <a:r>
              <a:rPr lang="ru-RU" sz="1600" b="1" dirty="0" smtClean="0"/>
              <a:t> </a:t>
            </a:r>
            <a:r>
              <a:rPr lang="ru-RU" sz="1600" b="1" dirty="0" smtClean="0">
                <a:solidFill>
                  <a:schemeClr val="bg1"/>
                </a:solidFill>
              </a:rPr>
              <a:t>ни</a:t>
            </a:r>
            <a:r>
              <a:rPr lang="ru-RU" sz="1600" b="1" dirty="0" smtClean="0"/>
              <a:t> </a:t>
            </a:r>
            <a:r>
              <a:rPr lang="ru-RU" sz="1600" b="1" dirty="0" smtClean="0">
                <a:solidFill>
                  <a:srgbClr val="00FF00"/>
                </a:solidFill>
              </a:rPr>
              <a:t>истинность</a:t>
            </a:r>
            <a:r>
              <a:rPr lang="ru-RU" sz="1600" b="1" dirty="0" smtClean="0">
                <a:solidFill>
                  <a:schemeClr val="bg1"/>
                </a:solidFill>
              </a:rPr>
              <a:t> другого</a:t>
            </a:r>
            <a:r>
              <a:rPr lang="ru-RU" sz="1600" b="1" dirty="0" smtClean="0"/>
              <a:t> </a:t>
            </a:r>
            <a:r>
              <a:rPr lang="ru-RU" sz="1600" b="1" dirty="0" smtClean="0">
                <a:solidFill>
                  <a:schemeClr val="bg1"/>
                </a:solidFill>
              </a:rPr>
              <a:t>конъюнкта.</a:t>
            </a:r>
            <a:endParaRPr lang="ru-RU" sz="1600" b="1" dirty="0"/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432000" y="3204000"/>
            <a:ext cx="8424000" cy="1116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lIns="36000" rIns="36000" anchor="ctr" anchorCtr="1"/>
          <a:lstStyle/>
          <a:p>
            <a:r>
              <a:rPr lang="ru-RU" dirty="0" smtClean="0">
                <a:solidFill>
                  <a:srgbClr val="FFFF00"/>
                </a:solidFill>
                <a:cs typeface="Arial" charset="0"/>
              </a:rPr>
              <a:t>Отрицание конъюнкта </a:t>
            </a:r>
            <a:r>
              <a:rPr lang="ru-RU" dirty="0" smtClean="0"/>
              <a:t>– 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 </a:t>
            </a:r>
            <a:r>
              <a:rPr lang="ru-RU" sz="1600" spc="-20" dirty="0" smtClean="0"/>
              <a:t>формальная ошибка в исчислении высказываний, заключающаяся в утверждении </a:t>
            </a:r>
            <a:r>
              <a:rPr lang="ru-RU" sz="1600" dirty="0" smtClean="0"/>
              <a:t>одного из членов конъюнкции на том основании, что второй член конъюнкции ложен, хотя </a:t>
            </a:r>
            <a:r>
              <a:rPr lang="ru-RU" sz="1600" dirty="0" smtClean="0">
                <a:solidFill>
                  <a:srgbClr val="00FFFF"/>
                </a:solidFill>
              </a:rPr>
              <a:t>конъюнкция допускает ложность обоих членов</a:t>
            </a:r>
            <a:r>
              <a:rPr lang="ru-RU" sz="1600" dirty="0" smtClean="0"/>
              <a:t>.</a:t>
            </a:r>
            <a:endParaRPr lang="ru-RU" sz="1600" dirty="0"/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1260000" y="1512000"/>
            <a:ext cx="6624000" cy="900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r>
              <a:rPr lang="ru-RU" dirty="0" smtClean="0">
                <a:solidFill>
                  <a:srgbClr val="FFFF00"/>
                </a:solidFill>
                <a:cs typeface="Arial" charset="0"/>
              </a:rPr>
              <a:t>Конъюнкция</a:t>
            </a:r>
            <a:r>
              <a:rPr lang="ru-RU" dirty="0" smtClean="0">
                <a:cs typeface="Arial" charset="0"/>
              </a:rPr>
              <a:t> </a:t>
            </a:r>
            <a:r>
              <a:rPr lang="ru-RU" dirty="0" smtClean="0"/>
              <a:t>– </a:t>
            </a:r>
            <a:r>
              <a:rPr lang="ru-RU" dirty="0">
                <a:solidFill>
                  <a:srgbClr val="FFFF00"/>
                </a:solidFill>
              </a:rPr>
              <a:t/>
            </a:r>
            <a:br>
              <a:rPr lang="ru-RU" dirty="0">
                <a:solidFill>
                  <a:srgbClr val="FFFF00"/>
                </a:solidFill>
              </a:rPr>
            </a:br>
            <a:r>
              <a:rPr lang="ru-RU" sz="1600" dirty="0"/>
              <a:t>логическая операция</a:t>
            </a:r>
            <a:r>
              <a:rPr lang="ru-RU" sz="1600" dirty="0" smtClean="0"/>
              <a:t>, соединяющая </a:t>
            </a:r>
            <a:r>
              <a:rPr lang="ru-RU" sz="1600" dirty="0"/>
              <a:t>несколько высказываний с </a:t>
            </a:r>
            <a:r>
              <a:rPr lang="ru-RU" sz="1600" dirty="0" smtClean="0"/>
              <a:t>помощью союза </a:t>
            </a:r>
            <a:r>
              <a:rPr lang="ru-RU" sz="1600" dirty="0"/>
              <a:t>(пропозициональной связки) </a:t>
            </a:r>
            <a:r>
              <a:rPr lang="ru-RU" sz="1600" i="1" dirty="0" smtClean="0">
                <a:solidFill>
                  <a:srgbClr val="00FFFF"/>
                </a:solidFill>
              </a:rPr>
              <a:t>и</a:t>
            </a:r>
            <a:r>
              <a:rPr lang="ru-RU" sz="1600" dirty="0" smtClean="0"/>
              <a:t>.</a:t>
            </a:r>
            <a:endParaRPr lang="ru-RU" sz="1600" dirty="0"/>
          </a:p>
        </p:txBody>
      </p:sp>
      <p:sp>
        <p:nvSpPr>
          <p:cNvPr id="14" name="TextBox 13"/>
          <p:cNvSpPr txBox="1"/>
          <p:nvPr/>
        </p:nvSpPr>
        <p:spPr>
          <a:xfrm>
            <a:off x="4320000" y="5760000"/>
            <a:ext cx="4284000" cy="828000"/>
          </a:xfrm>
          <a:prstGeom prst="rect">
            <a:avLst/>
          </a:prstGeom>
          <a:noFill/>
        </p:spPr>
        <p:txBody>
          <a:bodyPr wrap="square" rtlCol="0" anchor="ctr" anchorCtr="1">
            <a:noAutofit/>
          </a:bodyPr>
          <a:lstStyle/>
          <a:p>
            <a:pPr lvl="0"/>
            <a:r>
              <a:rPr lang="ru-RU" sz="1600" kern="0" dirty="0" smtClean="0">
                <a:solidFill>
                  <a:schemeClr val="accent3"/>
                </a:solidFill>
              </a:rPr>
              <a:t>Я буду есть пирожное </a:t>
            </a:r>
            <a:r>
              <a:rPr lang="ru-RU" sz="1600" kern="0" dirty="0" smtClean="0">
                <a:solidFill>
                  <a:srgbClr val="FFFF00"/>
                </a:solidFill>
              </a:rPr>
              <a:t>и</a:t>
            </a:r>
            <a:r>
              <a:rPr lang="ru-RU" sz="1600" kern="0" dirty="0" smtClean="0">
                <a:solidFill>
                  <a:schemeClr val="accent3"/>
                </a:solidFill>
              </a:rPr>
              <a:t> печенье.</a:t>
            </a:r>
          </a:p>
          <a:p>
            <a:pPr lvl="0"/>
            <a:r>
              <a:rPr lang="ru-RU" sz="1600" kern="0" dirty="0" smtClean="0">
                <a:solidFill>
                  <a:schemeClr val="accent3"/>
                </a:solidFill>
              </a:rPr>
              <a:t>Я не буду есть пирожное.</a:t>
            </a:r>
            <a:r>
              <a:rPr lang="ru-RU" sz="1600" kern="0" dirty="0" smtClean="0">
                <a:solidFill>
                  <a:srgbClr val="FF66FF"/>
                </a:solidFill>
              </a:rPr>
              <a:t> </a:t>
            </a:r>
          </a:p>
          <a:p>
            <a:pPr lvl="0"/>
            <a:r>
              <a:rPr lang="ru-RU" sz="1600" kern="0" dirty="0" smtClean="0">
                <a:solidFill>
                  <a:schemeClr val="accent3"/>
                </a:solidFill>
              </a:rPr>
              <a:t>Следовательно, я буду есть печенье.</a:t>
            </a:r>
            <a:endParaRPr lang="ru-RU" sz="1600" kern="0" dirty="0" smtClean="0">
              <a:solidFill>
                <a:srgbClr val="00FF00"/>
              </a:solidFill>
            </a:endParaRPr>
          </a:p>
        </p:txBody>
      </p:sp>
      <p:cxnSp>
        <p:nvCxnSpPr>
          <p:cNvPr id="18" name="Прямая соединительная линия 17"/>
          <p:cNvCxnSpPr>
            <a:cxnSpLocks noChangeShapeType="1"/>
          </p:cNvCxnSpPr>
          <p:nvPr/>
        </p:nvCxnSpPr>
        <p:spPr bwMode="auto">
          <a:xfrm>
            <a:off x="648000" y="5760000"/>
            <a:ext cx="2988000" cy="828000"/>
          </a:xfrm>
          <a:prstGeom prst="line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19" name="Прямая соединительная линия 18"/>
          <p:cNvCxnSpPr>
            <a:cxnSpLocks noChangeShapeType="1"/>
          </p:cNvCxnSpPr>
          <p:nvPr/>
        </p:nvCxnSpPr>
        <p:spPr bwMode="auto">
          <a:xfrm>
            <a:off x="4320000" y="5760000"/>
            <a:ext cx="4284000" cy="828000"/>
          </a:xfrm>
          <a:prstGeom prst="line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20" name="Прямая соединительная линия 19"/>
          <p:cNvCxnSpPr>
            <a:cxnSpLocks noChangeShapeType="1"/>
          </p:cNvCxnSpPr>
          <p:nvPr/>
        </p:nvCxnSpPr>
        <p:spPr bwMode="auto">
          <a:xfrm rot="-1860000">
            <a:off x="648000" y="5760000"/>
            <a:ext cx="2988000" cy="828000"/>
          </a:xfrm>
          <a:prstGeom prst="line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21" name="Прямая соединительная линия 20"/>
          <p:cNvCxnSpPr>
            <a:cxnSpLocks noChangeShapeType="1"/>
          </p:cNvCxnSpPr>
          <p:nvPr/>
        </p:nvCxnSpPr>
        <p:spPr bwMode="auto">
          <a:xfrm rot="-1320000">
            <a:off x="4320000" y="5760000"/>
            <a:ext cx="4284000" cy="828000"/>
          </a:xfrm>
          <a:prstGeom prst="line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</p:cxnSp>
      <p:sp>
        <p:nvSpPr>
          <p:cNvPr id="1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3600"/>
            <a:ext cx="8229600" cy="1143000"/>
          </a:xfrm>
          <a:noFill/>
        </p:spPr>
        <p:txBody>
          <a:bodyPr lIns="36000" rIns="36000"/>
          <a:lstStyle/>
          <a:p>
            <a:pPr lvl="2"/>
            <a:r>
              <a:rPr lang="ru-RU" sz="3200" b="1" dirty="0" smtClean="0">
                <a:solidFill>
                  <a:schemeClr val="bg1"/>
                </a:solidFill>
                <a:cs typeface="Arial" charset="0"/>
              </a:rPr>
              <a:t>«Не следует» </a:t>
            </a:r>
            <a:r>
              <a:rPr lang="ru-RU" sz="3200" b="1" dirty="0" smtClean="0">
                <a:solidFill>
                  <a:schemeClr val="bg1"/>
                </a:solidFill>
              </a:rPr>
              <a:t/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Отрицание конъюнкта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/>
      <p:bldP spid="10" grpId="0" build="p"/>
      <p:bldP spid="5" grpId="0" animBg="1"/>
      <p:bldP spid="11" grpId="0" animBg="1"/>
      <p:bldP spid="14" grpId="0" build="p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44000" y="5976000"/>
            <a:ext cx="3132000" cy="648000"/>
          </a:xfrm>
          <a:prstGeom prst="rect">
            <a:avLst/>
          </a:prstGeom>
          <a:noFill/>
        </p:spPr>
        <p:txBody>
          <a:bodyPr wrap="square" rtlCol="0" anchor="ctr" anchorCtr="1">
            <a:noAutofit/>
          </a:bodyPr>
          <a:lstStyle/>
          <a:p>
            <a:pPr lvl="0"/>
            <a:r>
              <a:rPr lang="ru-RU" sz="1600" kern="0" dirty="0" smtClean="0">
                <a:solidFill>
                  <a:schemeClr val="accent3"/>
                </a:solidFill>
              </a:rPr>
              <a:t>Если </a:t>
            </a:r>
            <a:r>
              <a:rPr lang="en-US" sz="1600" kern="0" dirty="0" smtClean="0">
                <a:solidFill>
                  <a:srgbClr val="FFFF00"/>
                </a:solidFill>
              </a:rPr>
              <a:t>A</a:t>
            </a:r>
            <a:r>
              <a:rPr lang="ru-RU" sz="1600" kern="0" dirty="0" smtClean="0"/>
              <a:t>,</a:t>
            </a:r>
            <a:r>
              <a:rPr lang="en-US" sz="1600" kern="0" dirty="0" smtClean="0"/>
              <a:t> </a:t>
            </a:r>
            <a:r>
              <a:rPr lang="ru-RU" sz="1600" kern="0" dirty="0" smtClean="0">
                <a:solidFill>
                  <a:schemeClr val="accent3"/>
                </a:solidFill>
              </a:rPr>
              <a:t>то </a:t>
            </a:r>
            <a:r>
              <a:rPr lang="en-US" sz="1600" kern="0" dirty="0" smtClean="0">
                <a:solidFill>
                  <a:srgbClr val="FFFF00"/>
                </a:solidFill>
              </a:rPr>
              <a:t>B</a:t>
            </a:r>
            <a:endParaRPr lang="ru-RU" sz="1600" kern="0" dirty="0" smtClean="0">
              <a:solidFill>
                <a:schemeClr val="accent3"/>
              </a:solidFill>
            </a:endParaRPr>
          </a:p>
          <a:p>
            <a:pPr lvl="0"/>
            <a:r>
              <a:rPr lang="ru-RU" sz="1600" kern="0" dirty="0" smtClean="0">
                <a:solidFill>
                  <a:schemeClr val="accent3"/>
                </a:solidFill>
              </a:rPr>
              <a:t>Следовательно, если </a:t>
            </a:r>
            <a:r>
              <a:rPr lang="en-US" sz="1600" kern="0" dirty="0" smtClean="0">
                <a:solidFill>
                  <a:srgbClr val="FFFF00"/>
                </a:solidFill>
              </a:rPr>
              <a:t>B</a:t>
            </a:r>
            <a:r>
              <a:rPr lang="ru-RU" sz="1600" kern="0" dirty="0" smtClean="0"/>
              <a:t>,</a:t>
            </a:r>
            <a:r>
              <a:rPr lang="en-US" sz="1600" kern="0" dirty="0" smtClean="0"/>
              <a:t> </a:t>
            </a:r>
            <a:r>
              <a:rPr lang="ru-RU" sz="1600" kern="0" dirty="0" smtClean="0">
                <a:solidFill>
                  <a:schemeClr val="accent3"/>
                </a:solidFill>
              </a:rPr>
              <a:t>то</a:t>
            </a:r>
            <a:r>
              <a:rPr lang="en-US" sz="1600" kern="0" dirty="0" smtClean="0">
                <a:solidFill>
                  <a:srgbClr val="FFFF00"/>
                </a:solidFill>
              </a:rPr>
              <a:t> A</a:t>
            </a:r>
            <a:endParaRPr lang="ru-RU" sz="1600" kern="0" dirty="0" smtClean="0">
              <a:solidFill>
                <a:srgbClr val="00FF00"/>
              </a:solidFill>
            </a:endParaRPr>
          </a:p>
        </p:txBody>
      </p:sp>
      <p:sp>
        <p:nvSpPr>
          <p:cNvPr id="10" name="Содержимое 2"/>
          <p:cNvSpPr>
            <a:spLocks noGrp="1"/>
          </p:cNvSpPr>
          <p:nvPr>
            <p:ph idx="1"/>
          </p:nvPr>
        </p:nvSpPr>
        <p:spPr>
          <a:xfrm>
            <a:off x="360000" y="2412000"/>
            <a:ext cx="8424000" cy="1224000"/>
          </a:xfrm>
        </p:spPr>
        <p:txBody>
          <a:bodyPr anchor="ctr" anchorCtr="0"/>
          <a:lstStyle/>
          <a:p>
            <a:r>
              <a:rPr lang="ru-RU" sz="1600" b="1" dirty="0" smtClean="0">
                <a:solidFill>
                  <a:schemeClr val="accent3"/>
                </a:solidFill>
              </a:rPr>
              <a:t>Импликация </a:t>
            </a:r>
            <a:r>
              <a:rPr lang="ru-RU" sz="1600" b="1" dirty="0" smtClean="0">
                <a:solidFill>
                  <a:srgbClr val="00FF00"/>
                </a:solidFill>
              </a:rPr>
              <a:t>истинна</a:t>
            </a:r>
            <a:r>
              <a:rPr lang="ru-RU" sz="1600" b="1" dirty="0" smtClean="0">
                <a:solidFill>
                  <a:schemeClr val="accent3"/>
                </a:solidFill>
              </a:rPr>
              <a:t> во всех случаях, когда </a:t>
            </a:r>
            <a:r>
              <a:rPr lang="ru-RU" sz="1600" b="1" dirty="0" smtClean="0">
                <a:solidFill>
                  <a:srgbClr val="00FFFF"/>
                </a:solidFill>
              </a:rPr>
              <a:t>антецедент</a:t>
            </a:r>
            <a:r>
              <a:rPr lang="ru-RU" sz="1600" b="1" dirty="0" smtClean="0">
                <a:solidFill>
                  <a:schemeClr val="accent3"/>
                </a:solidFill>
              </a:rPr>
              <a:t> </a:t>
            </a:r>
            <a:r>
              <a:rPr lang="ru-RU" sz="1600" b="1" dirty="0" smtClean="0">
                <a:solidFill>
                  <a:srgbClr val="FF66FF"/>
                </a:solidFill>
              </a:rPr>
              <a:t>ложен</a:t>
            </a:r>
            <a:r>
              <a:rPr lang="ru-RU" sz="1600" b="1" dirty="0" smtClean="0">
                <a:solidFill>
                  <a:srgbClr val="00FF00"/>
                </a:solidFill>
              </a:rPr>
              <a:t> </a:t>
            </a:r>
            <a:br>
              <a:rPr lang="ru-RU" sz="1600" b="1" dirty="0" smtClean="0">
                <a:solidFill>
                  <a:srgbClr val="00FF00"/>
                </a:solidFill>
              </a:rPr>
            </a:br>
            <a:r>
              <a:rPr lang="ru-RU" sz="1600" b="1" dirty="0" smtClean="0">
                <a:solidFill>
                  <a:schemeClr val="accent3"/>
                </a:solidFill>
              </a:rPr>
              <a:t>или </a:t>
            </a:r>
            <a:r>
              <a:rPr lang="ru-RU" sz="1600" b="1" dirty="0" smtClean="0">
                <a:solidFill>
                  <a:srgbClr val="00FFFF"/>
                </a:solidFill>
              </a:rPr>
              <a:t>консеквент</a:t>
            </a:r>
            <a:r>
              <a:rPr lang="ru-RU" sz="1600" b="1" dirty="0" smtClean="0">
                <a:solidFill>
                  <a:schemeClr val="accent3"/>
                </a:solidFill>
              </a:rPr>
              <a:t> </a:t>
            </a:r>
            <a:r>
              <a:rPr lang="ru-RU" sz="1600" b="1" dirty="0" smtClean="0">
                <a:solidFill>
                  <a:srgbClr val="00FF00"/>
                </a:solidFill>
              </a:rPr>
              <a:t>истинен</a:t>
            </a:r>
            <a:r>
              <a:rPr lang="ru-RU" sz="1600" b="1" dirty="0" smtClean="0">
                <a:solidFill>
                  <a:schemeClr val="bg1"/>
                </a:solidFill>
              </a:rPr>
              <a:t>; </a:t>
            </a:r>
            <a:r>
              <a:rPr lang="ru-RU" sz="1600" b="1" dirty="0" smtClean="0">
                <a:solidFill>
                  <a:schemeClr val="accent3"/>
                </a:solidFill>
              </a:rPr>
              <a:t>импликация </a:t>
            </a:r>
            <a:r>
              <a:rPr lang="ru-RU" sz="1600" b="1" dirty="0" smtClean="0">
                <a:solidFill>
                  <a:srgbClr val="FF66FF"/>
                </a:solidFill>
              </a:rPr>
              <a:t>ложна</a:t>
            </a:r>
            <a:r>
              <a:rPr lang="ru-RU" sz="1600" b="1" dirty="0" smtClean="0">
                <a:solidFill>
                  <a:schemeClr val="bg1"/>
                </a:solidFill>
              </a:rPr>
              <a:t>, </a:t>
            </a:r>
            <a:r>
              <a:rPr lang="ru-RU" sz="1600" b="1" dirty="0" smtClean="0">
                <a:solidFill>
                  <a:schemeClr val="accent3"/>
                </a:solidFill>
              </a:rPr>
              <a:t>только если </a:t>
            </a:r>
            <a:br>
              <a:rPr lang="ru-RU" sz="1600" b="1" dirty="0" smtClean="0">
                <a:solidFill>
                  <a:schemeClr val="accent3"/>
                </a:solidFill>
              </a:rPr>
            </a:br>
            <a:r>
              <a:rPr lang="ru-RU" sz="1600" b="1" dirty="0" smtClean="0">
                <a:solidFill>
                  <a:srgbClr val="00FFFF"/>
                </a:solidFill>
              </a:rPr>
              <a:t>антецедент </a:t>
            </a:r>
            <a:r>
              <a:rPr lang="ru-RU" sz="1600" b="1" dirty="0" smtClean="0">
                <a:solidFill>
                  <a:srgbClr val="00FF00"/>
                </a:solidFill>
              </a:rPr>
              <a:t>истинен</a:t>
            </a:r>
            <a:r>
              <a:rPr lang="ru-RU" sz="1600" b="1" dirty="0" smtClean="0">
                <a:solidFill>
                  <a:schemeClr val="bg1"/>
                </a:solidFill>
              </a:rPr>
              <a:t>,</a:t>
            </a:r>
            <a:r>
              <a:rPr lang="ru-RU" sz="1600" b="1" dirty="0" smtClean="0">
                <a:solidFill>
                  <a:srgbClr val="00FF00"/>
                </a:solidFill>
              </a:rPr>
              <a:t> </a:t>
            </a:r>
            <a:r>
              <a:rPr lang="ru-RU" sz="1600" b="1" dirty="0" smtClean="0">
                <a:solidFill>
                  <a:schemeClr val="accent3"/>
                </a:solidFill>
              </a:rPr>
              <a:t>а </a:t>
            </a:r>
            <a:r>
              <a:rPr lang="ru-RU" sz="1600" b="1" dirty="0" smtClean="0">
                <a:solidFill>
                  <a:srgbClr val="00FFFF"/>
                </a:solidFill>
              </a:rPr>
              <a:t>консеквент </a:t>
            </a:r>
            <a:r>
              <a:rPr lang="ru-RU" sz="1600" b="1" dirty="0" smtClean="0">
                <a:solidFill>
                  <a:srgbClr val="FF66FF"/>
                </a:solidFill>
              </a:rPr>
              <a:t>ложен</a:t>
            </a:r>
            <a:r>
              <a:rPr lang="ru-RU" sz="1600" b="1" dirty="0" smtClean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1224000" y="1512000"/>
            <a:ext cx="6696000" cy="900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r>
              <a:rPr lang="ru-RU" dirty="0" smtClean="0">
                <a:solidFill>
                  <a:srgbClr val="FFFF00"/>
                </a:solidFill>
                <a:cs typeface="Arial" charset="0"/>
              </a:rPr>
              <a:t>Импликация</a:t>
            </a:r>
            <a:r>
              <a:rPr lang="ru-RU" sz="1600" dirty="0" smtClean="0">
                <a:cs typeface="Arial" charset="0"/>
              </a:rPr>
              <a:t> </a:t>
            </a:r>
            <a:r>
              <a:rPr lang="ru-RU" sz="1600" dirty="0" smtClean="0"/>
              <a:t>– </a:t>
            </a:r>
            <a:r>
              <a:rPr lang="ru-RU" sz="1600" dirty="0" smtClean="0">
                <a:solidFill>
                  <a:srgbClr val="FFFF00"/>
                </a:solidFill>
              </a:rPr>
              <a:t/>
            </a:r>
            <a:br>
              <a:rPr lang="ru-RU" sz="1600" dirty="0" smtClean="0">
                <a:solidFill>
                  <a:srgbClr val="FFFF00"/>
                </a:solidFill>
              </a:rPr>
            </a:br>
            <a:r>
              <a:rPr lang="ru-RU" sz="1600" dirty="0" smtClean="0"/>
              <a:t>логическая операция, соединяющая несколько высказываний с помощью союза (пропозициональной связки) </a:t>
            </a:r>
            <a:r>
              <a:rPr lang="ru-RU" sz="1600" i="1" dirty="0" smtClean="0">
                <a:solidFill>
                  <a:srgbClr val="00FFFF"/>
                </a:solidFill>
              </a:rPr>
              <a:t>если</a:t>
            </a:r>
            <a:r>
              <a:rPr lang="ru-RU" sz="1600" i="1" dirty="0" smtClean="0">
                <a:solidFill>
                  <a:srgbClr val="00FFFF"/>
                </a:solidFill>
              </a:rPr>
              <a:t>…, то</a:t>
            </a:r>
            <a:r>
              <a:rPr lang="ru-RU" sz="1600" i="1" dirty="0" smtClean="0">
                <a:solidFill>
                  <a:srgbClr val="00FFFF"/>
                </a:solidFill>
              </a:rPr>
              <a:t>…</a:t>
            </a:r>
            <a:r>
              <a:rPr lang="ru-RU" sz="1600" dirty="0" smtClean="0"/>
              <a:t>.</a:t>
            </a:r>
            <a:endParaRPr lang="ru-RU" sz="1600" dirty="0" smtClean="0"/>
          </a:p>
        </p:txBody>
      </p:sp>
      <p:sp>
        <p:nvSpPr>
          <p:cNvPr id="14" name="TextBox 13"/>
          <p:cNvSpPr txBox="1"/>
          <p:nvPr/>
        </p:nvSpPr>
        <p:spPr>
          <a:xfrm>
            <a:off x="3384000" y="5976000"/>
            <a:ext cx="5616000" cy="648000"/>
          </a:xfrm>
          <a:prstGeom prst="rect">
            <a:avLst/>
          </a:prstGeom>
          <a:noFill/>
        </p:spPr>
        <p:txBody>
          <a:bodyPr wrap="square" rtlCol="0" anchor="ctr" anchorCtr="1">
            <a:noAutofit/>
          </a:bodyPr>
          <a:lstStyle/>
          <a:p>
            <a:pPr lvl="0"/>
            <a:r>
              <a:rPr lang="ru-RU" sz="1600" kern="0" dirty="0" smtClean="0">
                <a:solidFill>
                  <a:schemeClr val="accent3"/>
                </a:solidFill>
              </a:rPr>
              <a:t>Если идёт дождь, то крыши мокрые.</a:t>
            </a:r>
          </a:p>
          <a:p>
            <a:pPr lvl="0"/>
            <a:r>
              <a:rPr lang="ru-RU" sz="1600" kern="0" dirty="0" smtClean="0">
                <a:solidFill>
                  <a:schemeClr val="accent3"/>
                </a:solidFill>
              </a:rPr>
              <a:t>Следовательно, если крыши мокрые, то идёт дождь.</a:t>
            </a:r>
            <a:endParaRPr lang="ru-RU" sz="1600" kern="0" dirty="0" smtClean="0">
              <a:solidFill>
                <a:srgbClr val="00FF00"/>
              </a:solidFill>
            </a:endParaRPr>
          </a:p>
        </p:txBody>
      </p:sp>
      <p:cxnSp>
        <p:nvCxnSpPr>
          <p:cNvPr id="18" name="Прямая соединительная линия 17"/>
          <p:cNvCxnSpPr>
            <a:cxnSpLocks noChangeShapeType="1"/>
          </p:cNvCxnSpPr>
          <p:nvPr/>
        </p:nvCxnSpPr>
        <p:spPr bwMode="auto">
          <a:xfrm>
            <a:off x="144000" y="5976000"/>
            <a:ext cx="3132000" cy="648000"/>
          </a:xfrm>
          <a:prstGeom prst="line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19" name="Прямая соединительная линия 18"/>
          <p:cNvCxnSpPr>
            <a:cxnSpLocks noChangeShapeType="1"/>
          </p:cNvCxnSpPr>
          <p:nvPr/>
        </p:nvCxnSpPr>
        <p:spPr bwMode="auto">
          <a:xfrm>
            <a:off x="3384000" y="5976000"/>
            <a:ext cx="5616000" cy="648000"/>
          </a:xfrm>
          <a:prstGeom prst="line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20" name="Прямая соединительная линия 19"/>
          <p:cNvCxnSpPr>
            <a:cxnSpLocks noChangeShapeType="1"/>
          </p:cNvCxnSpPr>
          <p:nvPr/>
        </p:nvCxnSpPr>
        <p:spPr bwMode="auto">
          <a:xfrm rot="-1440000">
            <a:off x="144000" y="5976000"/>
            <a:ext cx="3132000" cy="648000"/>
          </a:xfrm>
          <a:prstGeom prst="line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21" name="Прямая соединительная линия 20"/>
          <p:cNvCxnSpPr>
            <a:cxnSpLocks noChangeShapeType="1"/>
          </p:cNvCxnSpPr>
          <p:nvPr/>
        </p:nvCxnSpPr>
        <p:spPr bwMode="auto">
          <a:xfrm rot="-780000">
            <a:off x="3384000" y="5976000"/>
            <a:ext cx="5616000" cy="648000"/>
          </a:xfrm>
          <a:prstGeom prst="line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</p:cxnSp>
      <p:sp>
        <p:nvSpPr>
          <p:cNvPr id="1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3600"/>
            <a:ext cx="8229600" cy="1143000"/>
          </a:xfrm>
          <a:noFill/>
        </p:spPr>
        <p:txBody>
          <a:bodyPr lIns="36000" rIns="36000"/>
          <a:lstStyle/>
          <a:p>
            <a:pPr lvl="2"/>
            <a:r>
              <a:rPr lang="ru-RU" sz="3200" b="1" dirty="0" smtClean="0">
                <a:solidFill>
                  <a:schemeClr val="bg1"/>
                </a:solidFill>
                <a:cs typeface="Arial" charset="0"/>
              </a:rPr>
              <a:t>«Не следует» </a:t>
            </a:r>
            <a:r>
              <a:rPr lang="ru-RU" sz="3200" b="1" dirty="0" smtClean="0">
                <a:solidFill>
                  <a:schemeClr val="bg1"/>
                </a:solidFill>
              </a:rPr>
              <a:t/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Неправомерная коммутативность</a:t>
            </a:r>
          </a:p>
        </p:txBody>
      </p:sp>
      <p:sp>
        <p:nvSpPr>
          <p:cNvPr id="13" name="Содержимое 2"/>
          <p:cNvSpPr txBox="1">
            <a:spLocks/>
          </p:cNvSpPr>
          <p:nvPr/>
        </p:nvSpPr>
        <p:spPr bwMode="auto">
          <a:xfrm>
            <a:off x="360000" y="4752000"/>
            <a:ext cx="8100000" cy="12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Tx/>
              <a:buFontTx/>
              <a:buChar char="•"/>
              <a:tabLst/>
              <a:defRPr/>
            </a:pP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Антецедент 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истинной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импликации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является 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подчиняющим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суждением </a:t>
            </a:r>
            <a:b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по отношению к её консеквенту, консеквент – 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подчиняющим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суждением по отношению к самой 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импликации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, 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но не к её антецеденту.</a:t>
            </a:r>
            <a:endParaRPr kumimoji="0" lang="ru-RU" sz="1600" b="1" i="0" u="none" strike="noStrike" kern="0" cap="none" spc="0" normalizeH="0" baseline="0" noProof="0" dirty="0" smtClean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1260000" y="3636000"/>
            <a:ext cx="6624000" cy="1116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lIns="36000" rIns="36000" anchor="ctr" anchorCtr="1"/>
          <a:lstStyle/>
          <a:p>
            <a:r>
              <a:rPr lang="ru-RU" dirty="0" smtClean="0">
                <a:solidFill>
                  <a:srgbClr val="FFFF00"/>
                </a:solidFill>
              </a:rPr>
              <a:t>Неправомерная коммутативность </a:t>
            </a:r>
            <a:r>
              <a:rPr lang="ru-RU" dirty="0" smtClean="0"/>
              <a:t>– </a:t>
            </a:r>
            <a:br>
              <a:rPr lang="ru-RU" dirty="0" smtClean="0"/>
            </a:br>
            <a:r>
              <a:rPr lang="ru-RU" sz="1600" dirty="0" smtClean="0"/>
              <a:t> формальная ошибка в исчислении высказываний, </a:t>
            </a:r>
            <a:br>
              <a:rPr lang="ru-RU" sz="1600" dirty="0" smtClean="0"/>
            </a:br>
            <a:r>
              <a:rPr lang="ru-RU" sz="1600" dirty="0" smtClean="0"/>
              <a:t>заключающаяся в неправомерной перестановке антецендента </a:t>
            </a:r>
            <a:br>
              <a:rPr lang="ru-RU" sz="1600" dirty="0" smtClean="0"/>
            </a:br>
            <a:r>
              <a:rPr lang="ru-RU" sz="1600" dirty="0" smtClean="0"/>
              <a:t>и консеквента импликации, хотя </a:t>
            </a:r>
            <a:r>
              <a:rPr lang="ru-RU" sz="1600" dirty="0" smtClean="0">
                <a:solidFill>
                  <a:srgbClr val="00FFFF"/>
                </a:solidFill>
              </a:rPr>
              <a:t>импликация не коммутативна</a:t>
            </a:r>
            <a:r>
              <a:rPr lang="ru-RU" sz="1600" dirty="0" smtClean="0"/>
              <a:t>.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/>
      <p:bldP spid="10" grpId="0" build="p"/>
      <p:bldP spid="11" grpId="0" animBg="1"/>
      <p:bldP spid="14" grpId="0" build="p"/>
      <p:bldP spid="13" grpId="0" build="p"/>
      <p:bldP spid="15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080000"/>
          </a:xfrm>
          <a:noFill/>
        </p:spPr>
        <p:txBody>
          <a:bodyPr anchor="ctr" anchorCtr="1"/>
          <a:lstStyle/>
          <a:p>
            <a:pPr eaLnBrk="1" hangingPunct="1"/>
            <a:r>
              <a:rPr lang="ru-RU" sz="2800" b="1" dirty="0" smtClean="0">
                <a:solidFill>
                  <a:schemeClr val="bg1"/>
                </a:solidFill>
              </a:rPr>
              <a:t>Довод</a:t>
            </a:r>
          </a:p>
        </p:txBody>
      </p:sp>
      <p:sp>
        <p:nvSpPr>
          <p:cNvPr id="4915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828000"/>
            <a:ext cx="8374063" cy="5868000"/>
          </a:xfrm>
          <a:noFill/>
        </p:spPr>
        <p:txBody>
          <a:bodyPr/>
          <a:lstStyle/>
          <a:p>
            <a:pPr eaLnBrk="1" hangingPunct="1">
              <a:buFont typeface="Wingdings" pitchFamily="2" charset="2"/>
              <a:buChar char="q"/>
            </a:pPr>
            <a:r>
              <a:rPr lang="ru-RU" sz="2000" b="1" dirty="0" smtClean="0">
                <a:solidFill>
                  <a:srgbClr val="FFFF00"/>
                </a:solidFill>
              </a:rPr>
              <a:t>Основное требование к доводу:</a:t>
            </a:r>
          </a:p>
          <a:p>
            <a:pPr marL="540000" lvl="1" eaLnBrk="1" hangingPunct="1">
              <a:buClr>
                <a:schemeClr val="bg1"/>
              </a:buClr>
              <a:buFontTx/>
              <a:buChar char="•"/>
            </a:pPr>
            <a:r>
              <a:rPr lang="ru-RU" sz="1800" b="1" dirty="0" smtClean="0">
                <a:solidFill>
                  <a:schemeClr val="bg1"/>
                </a:solidFill>
              </a:rPr>
              <a:t>Довод </a:t>
            </a:r>
            <a:r>
              <a:rPr lang="ru-RU" sz="1800" b="1" dirty="0" smtClean="0">
                <a:solidFill>
                  <a:srgbClr val="00FF00"/>
                </a:solidFill>
              </a:rPr>
              <a:t>должен быть </a:t>
            </a:r>
            <a:r>
              <a:rPr lang="ru-RU" sz="1800" b="1" dirty="0" smtClean="0">
                <a:solidFill>
                  <a:srgbClr val="00FFFF"/>
                </a:solidFill>
              </a:rPr>
              <a:t>доказанным</a:t>
            </a:r>
            <a:r>
              <a:rPr lang="ru-RU" sz="1800" b="1" dirty="0" smtClean="0">
                <a:solidFill>
                  <a:srgbClr val="00FF00"/>
                </a:solidFill>
              </a:rPr>
              <a:t> </a:t>
            </a:r>
            <a:r>
              <a:rPr lang="ru-RU" sz="1800" b="1" dirty="0" smtClean="0">
                <a:solidFill>
                  <a:srgbClr val="00FFFF"/>
                </a:solidFill>
              </a:rPr>
              <a:t>истинным</a:t>
            </a:r>
            <a:r>
              <a:rPr lang="ru-RU" sz="1800" b="1" dirty="0" smtClean="0">
                <a:solidFill>
                  <a:srgbClr val="00FF00"/>
                </a:solidFill>
              </a:rPr>
              <a:t> </a:t>
            </a:r>
            <a:r>
              <a:rPr lang="ru-RU" sz="1800" b="1" dirty="0" smtClean="0">
                <a:solidFill>
                  <a:schemeClr val="bg1"/>
                </a:solidFill>
              </a:rPr>
              <a:t>суждением. </a:t>
            </a:r>
          </a:p>
          <a:p>
            <a:pPr eaLnBrk="1" hangingPunct="1">
              <a:buFont typeface="Wingdings" pitchFamily="2" charset="2"/>
              <a:buChar char="q"/>
            </a:pPr>
            <a:r>
              <a:rPr lang="ru-RU" sz="2000" b="1" dirty="0" smtClean="0">
                <a:solidFill>
                  <a:srgbClr val="FFFF00"/>
                </a:solidFill>
              </a:rPr>
              <a:t>Правила довода:</a:t>
            </a:r>
          </a:p>
          <a:p>
            <a:pPr marL="540000" lvl="1" eaLnBrk="1" hangingPunct="1">
              <a:buFontTx/>
              <a:buChar char="•"/>
            </a:pPr>
            <a:r>
              <a:rPr lang="ru-RU" sz="1800" b="1" dirty="0" smtClean="0">
                <a:solidFill>
                  <a:schemeClr val="bg1"/>
                </a:solidFill>
              </a:rPr>
              <a:t>Доводы </a:t>
            </a:r>
            <a:r>
              <a:rPr lang="ru-RU" sz="1800" b="1" dirty="0" smtClean="0">
                <a:solidFill>
                  <a:srgbClr val="00FF00"/>
                </a:solidFill>
              </a:rPr>
              <a:t>должны являться </a:t>
            </a:r>
            <a:r>
              <a:rPr lang="ru-RU" sz="1800" b="1" dirty="0" smtClean="0">
                <a:solidFill>
                  <a:srgbClr val="00FFFF"/>
                </a:solidFill>
              </a:rPr>
              <a:t>достаточным основанием</a:t>
            </a:r>
            <a:r>
              <a:rPr lang="ru-RU" sz="1800" b="1" dirty="0" smtClean="0">
                <a:solidFill>
                  <a:schemeClr val="bg1"/>
                </a:solidFill>
              </a:rPr>
              <a:t> тезиса.</a:t>
            </a:r>
          </a:p>
          <a:p>
            <a:pPr marL="900000" lvl="2" eaLnBrk="1" hangingPunct="1">
              <a:buFont typeface="Courier New" pitchFamily="49" charset="0"/>
              <a:buChar char="o"/>
            </a:pPr>
            <a:r>
              <a:rPr lang="ru-RU" sz="1800" b="1" dirty="0" smtClean="0">
                <a:solidFill>
                  <a:schemeClr val="bg1"/>
                </a:solidFill>
              </a:rPr>
              <a:t>Характерные ошибки:</a:t>
            </a:r>
          </a:p>
          <a:p>
            <a:pPr marL="1260000" lvl="3" eaLnBrk="1" hangingPunct="1">
              <a:buClr>
                <a:schemeClr val="bg1"/>
              </a:buClr>
              <a:buFont typeface="Wingdings" pitchFamily="2" charset="2"/>
              <a:buChar char="§"/>
            </a:pPr>
            <a:r>
              <a:rPr lang="ru-RU" sz="1800" b="1" dirty="0" smtClean="0">
                <a:solidFill>
                  <a:srgbClr val="FF66FF"/>
                </a:solidFill>
              </a:rPr>
              <a:t>«Не следует» («не вытекает»)</a:t>
            </a:r>
          </a:p>
          <a:p>
            <a:pPr marL="1260000" lvl="3" eaLnBrk="1" hangingPunct="1">
              <a:buClr>
                <a:schemeClr val="bg1"/>
              </a:buClr>
              <a:buFont typeface="Wingdings" pitchFamily="2" charset="2"/>
              <a:buChar char="§"/>
            </a:pPr>
            <a:r>
              <a:rPr lang="ru-RU" sz="1800" b="1" dirty="0" smtClean="0">
                <a:solidFill>
                  <a:srgbClr val="FF66FF"/>
                </a:solidFill>
              </a:rPr>
              <a:t>«От сказанного в относительном смысле </a:t>
            </a:r>
            <a:br>
              <a:rPr lang="ru-RU" sz="1800" b="1" dirty="0" smtClean="0">
                <a:solidFill>
                  <a:srgbClr val="FF66FF"/>
                </a:solidFill>
              </a:rPr>
            </a:br>
            <a:r>
              <a:rPr lang="ru-RU" sz="1800" b="1" dirty="0" smtClean="0">
                <a:solidFill>
                  <a:srgbClr val="FF66FF"/>
                </a:solidFill>
              </a:rPr>
              <a:t>к сказанному безотносительно»</a:t>
            </a: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864000" y="3564000"/>
            <a:ext cx="7416000" cy="2160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pPr>
              <a:lnSpc>
                <a:spcPct val="95000"/>
              </a:lnSpc>
            </a:pPr>
            <a:r>
              <a:rPr lang="ru-RU" sz="2000" dirty="0">
                <a:solidFill>
                  <a:srgbClr val="FFFF00"/>
                </a:solidFill>
                <a:cs typeface="Arial" charset="0"/>
              </a:rPr>
              <a:t>«От сказанного </a:t>
            </a:r>
            <a:r>
              <a:rPr lang="ru-RU" sz="2000" dirty="0" smtClean="0">
                <a:solidFill>
                  <a:srgbClr val="FFFF00"/>
                </a:solidFill>
                <a:cs typeface="Arial" charset="0"/>
              </a:rPr>
              <a:t>в </a:t>
            </a:r>
            <a:r>
              <a:rPr lang="ru-RU" sz="2000" dirty="0">
                <a:solidFill>
                  <a:srgbClr val="FFFF00"/>
                </a:solidFill>
                <a:cs typeface="Arial" charset="0"/>
              </a:rPr>
              <a:t>относительном смысле </a:t>
            </a:r>
            <a:r>
              <a:rPr lang="ru-RU" sz="2000" dirty="0" smtClean="0">
                <a:solidFill>
                  <a:srgbClr val="FFFF00"/>
                </a:solidFill>
                <a:cs typeface="Arial" charset="0"/>
              </a:rPr>
              <a:t/>
            </a:r>
            <a:br>
              <a:rPr lang="ru-RU" sz="2000" dirty="0" smtClean="0">
                <a:solidFill>
                  <a:srgbClr val="FFFF00"/>
                </a:solidFill>
                <a:cs typeface="Arial" charset="0"/>
              </a:rPr>
            </a:br>
            <a:r>
              <a:rPr lang="ru-RU" sz="2000" dirty="0" smtClean="0">
                <a:solidFill>
                  <a:srgbClr val="FFFF00"/>
                </a:solidFill>
                <a:cs typeface="Arial" charset="0"/>
              </a:rPr>
              <a:t>к сказанному безотносительно» 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(</a:t>
            </a:r>
            <a:r>
              <a:rPr lang="ru-RU" i="1" dirty="0"/>
              <a:t>лат</a:t>
            </a:r>
            <a:r>
              <a:rPr lang="ru-RU" dirty="0"/>
              <a:t>. </a:t>
            </a:r>
            <a:r>
              <a:rPr lang="en-US" dirty="0">
                <a:solidFill>
                  <a:srgbClr val="00FF00"/>
                </a:solidFill>
              </a:rPr>
              <a:t>a dicto secundum </a:t>
            </a:r>
            <a:r>
              <a:rPr lang="en-US" dirty="0" smtClean="0">
                <a:solidFill>
                  <a:srgbClr val="00FF00"/>
                </a:solidFill>
              </a:rPr>
              <a:t>quid</a:t>
            </a:r>
            <a:r>
              <a:rPr lang="ru-RU" dirty="0" smtClean="0">
                <a:solidFill>
                  <a:srgbClr val="00FF00"/>
                </a:solidFill>
              </a:rPr>
              <a:t> </a:t>
            </a:r>
            <a:r>
              <a:rPr lang="en-US" dirty="0" smtClean="0">
                <a:solidFill>
                  <a:srgbClr val="00FF00"/>
                </a:solidFill>
              </a:rPr>
              <a:t>ad </a:t>
            </a:r>
            <a:r>
              <a:rPr lang="en-US" dirty="0">
                <a:solidFill>
                  <a:srgbClr val="00FF00"/>
                </a:solidFill>
              </a:rPr>
              <a:t>dictum simpliciter</a:t>
            </a:r>
            <a:r>
              <a:rPr lang="ru-RU" dirty="0"/>
              <a:t>) </a:t>
            </a:r>
            <a:r>
              <a:rPr lang="ru-RU" dirty="0" smtClean="0"/>
              <a:t>– 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>
                <a:solidFill>
                  <a:srgbClr val="00FFFF"/>
                </a:solidFill>
              </a:rPr>
              <a:t>неформальная</a:t>
            </a:r>
            <a:r>
              <a:rPr lang="ru-RU" dirty="0" smtClean="0"/>
              <a:t> логическая </a:t>
            </a:r>
            <a:r>
              <a:rPr lang="ru-RU" dirty="0"/>
              <a:t>ошибка</a:t>
            </a:r>
            <a:r>
              <a:rPr lang="ru-RU" dirty="0" smtClean="0"/>
              <a:t>, связанная с </a:t>
            </a:r>
            <a:r>
              <a:rPr lang="ru-RU" dirty="0">
                <a:solidFill>
                  <a:srgbClr val="FF66FF"/>
                </a:solidFill>
              </a:rPr>
              <a:t>нарушением</a:t>
            </a:r>
            <a:r>
              <a:rPr lang="ru-RU" dirty="0"/>
              <a:t> </a:t>
            </a:r>
            <a:r>
              <a:rPr lang="ru-RU" dirty="0" smtClean="0">
                <a:solidFill>
                  <a:srgbClr val="00FF00"/>
                </a:solidFill>
              </a:rPr>
              <a:t>закона достаточного основания</a:t>
            </a:r>
            <a:r>
              <a:rPr lang="ru-RU" dirty="0" smtClean="0"/>
              <a:t> в </a:t>
            </a:r>
            <a:r>
              <a:rPr lang="ru-RU" dirty="0"/>
              <a:t>процессе аргументации</a:t>
            </a:r>
            <a:r>
              <a:rPr lang="ru-RU" dirty="0" smtClean="0"/>
              <a:t>: положение</a:t>
            </a:r>
            <a:r>
              <a:rPr lang="ru-RU" dirty="0"/>
              <a:t>, верное </a:t>
            </a:r>
            <a:r>
              <a:rPr lang="ru-RU" dirty="0" smtClean="0"/>
              <a:t>при определённых </a:t>
            </a:r>
            <a:r>
              <a:rPr lang="ru-RU" dirty="0"/>
              <a:t>условиях</a:t>
            </a:r>
            <a:r>
              <a:rPr lang="ru-RU" dirty="0" smtClean="0"/>
              <a:t>, приводится </a:t>
            </a:r>
            <a:br>
              <a:rPr lang="ru-RU" dirty="0" smtClean="0"/>
            </a:br>
            <a:r>
              <a:rPr lang="ru-RU" dirty="0" smtClean="0"/>
              <a:t>в </a:t>
            </a:r>
            <a:r>
              <a:rPr lang="ru-RU" dirty="0"/>
              <a:t>качестве аргумента</a:t>
            </a:r>
            <a:r>
              <a:rPr lang="ru-RU" dirty="0" smtClean="0"/>
              <a:t>, годного </a:t>
            </a:r>
            <a:r>
              <a:rPr lang="ru-RU" dirty="0"/>
              <a:t>при всех условиях.</a:t>
            </a:r>
          </a:p>
        </p:txBody>
      </p:sp>
      <p:sp>
        <p:nvSpPr>
          <p:cNvPr id="8" name="AutoShape 4"/>
          <p:cNvSpPr>
            <a:spLocks noChangeArrowheads="1"/>
          </p:cNvSpPr>
          <p:nvPr/>
        </p:nvSpPr>
        <p:spPr bwMode="auto">
          <a:xfrm>
            <a:off x="1440000" y="5868000"/>
            <a:ext cx="6264000" cy="828000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/>
          <a:lstStyle/>
          <a:p>
            <a:pPr>
              <a:lnSpc>
                <a:spcPct val="90000"/>
              </a:lnSpc>
            </a:pPr>
            <a:r>
              <a:rPr lang="ru-RU" dirty="0" smtClean="0">
                <a:solidFill>
                  <a:srgbClr val="0000FF"/>
                </a:solidFill>
              </a:rPr>
              <a:t>«Доказательство», основанное на </a:t>
            </a:r>
            <a:r>
              <a:rPr lang="ru-RU" dirty="0" smtClean="0">
                <a:solidFill>
                  <a:srgbClr val="FF0000"/>
                </a:solidFill>
              </a:rPr>
              <a:t>неправомерном обобщении</a:t>
            </a:r>
            <a:r>
              <a:rPr lang="ru-RU" dirty="0" smtClean="0">
                <a:solidFill>
                  <a:srgbClr val="0000FF"/>
                </a:solidFill>
              </a:rPr>
              <a:t>, не имеет логической силы.</a:t>
            </a:r>
            <a:endParaRPr lang="en-GB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15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15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23" grpId="0" build="p" bldLvl="5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25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80000" y="828000"/>
            <a:ext cx="8784000" cy="5868000"/>
          </a:xfrm>
          <a:noFill/>
        </p:spPr>
        <p:txBody>
          <a:bodyPr/>
          <a:lstStyle/>
          <a:p>
            <a:pPr eaLnBrk="1" hangingPunct="1">
              <a:buFont typeface="Wingdings" pitchFamily="2" charset="2"/>
              <a:buChar char="q"/>
            </a:pPr>
            <a:r>
              <a:rPr lang="ru-RU" sz="2000" b="1" dirty="0" smtClean="0">
                <a:solidFill>
                  <a:srgbClr val="FFFF00"/>
                </a:solidFill>
              </a:rPr>
              <a:t>Основное требование к тезису:</a:t>
            </a:r>
          </a:p>
          <a:p>
            <a:pPr marL="540000" lvl="1" eaLnBrk="1" hangingPunct="1">
              <a:buClr>
                <a:schemeClr val="bg1"/>
              </a:buClr>
              <a:buFontTx/>
              <a:buChar char="•"/>
            </a:pPr>
            <a:r>
              <a:rPr lang="ru-RU" sz="1800" b="1" dirty="0" smtClean="0">
                <a:solidFill>
                  <a:schemeClr val="bg1"/>
                </a:solidFill>
              </a:rPr>
              <a:t>Тезис</a:t>
            </a:r>
            <a:r>
              <a:rPr lang="ru-RU" sz="1800" b="1" dirty="0" smtClean="0">
                <a:solidFill>
                  <a:srgbClr val="00FF00"/>
                </a:solidFill>
              </a:rPr>
              <a:t> должен быть </a:t>
            </a:r>
            <a:r>
              <a:rPr lang="ru-RU" sz="1800" b="1" dirty="0" smtClean="0">
                <a:solidFill>
                  <a:srgbClr val="00FFFF"/>
                </a:solidFill>
              </a:rPr>
              <a:t>истинным суждением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  <a:r>
              <a:rPr lang="ru-RU" sz="1800" b="1" dirty="0" smtClean="0">
                <a:solidFill>
                  <a:srgbClr val="00FFFF"/>
                </a:solidFill>
              </a:rPr>
              <a:t> </a:t>
            </a:r>
            <a:endParaRPr lang="ru-RU" sz="1800" b="1" dirty="0" smtClean="0">
              <a:solidFill>
                <a:schemeClr val="bg1"/>
              </a:solidFill>
            </a:endParaRPr>
          </a:p>
          <a:p>
            <a:pPr marL="972000" lvl="2" eaLnBrk="1" hangingPunct="1">
              <a:buClr>
                <a:schemeClr val="bg1"/>
              </a:buClr>
              <a:buFont typeface="Wingdings" pitchFamily="2" charset="2"/>
              <a:buChar char="§"/>
            </a:pPr>
            <a:r>
              <a:rPr lang="ru-RU" sz="1800" b="1" dirty="0" smtClean="0">
                <a:solidFill>
                  <a:srgbClr val="FF66FF"/>
                </a:solidFill>
              </a:rPr>
              <a:t>Ложный тезис не доказуем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</a:p>
          <a:p>
            <a:pPr marL="972000" lvl="2" eaLnBrk="1" hangingPunct="1">
              <a:buFont typeface="Wingdings" pitchFamily="2" charset="2"/>
              <a:buChar char="§"/>
            </a:pPr>
            <a:r>
              <a:rPr lang="ru-RU" sz="1800" b="1" dirty="0" smtClean="0">
                <a:solidFill>
                  <a:schemeClr val="bg1"/>
                </a:solidFill>
              </a:rPr>
              <a:t>Это не значит, что ложное суждение не может быть получено путём логического вывода (ложный вывод без труда получается, например, из ложных посылок), но логического смысла такая процедура не имеет: </a:t>
            </a:r>
            <a:r>
              <a:rPr lang="ru-RU" sz="1800" b="1" dirty="0" smtClean="0">
                <a:solidFill>
                  <a:srgbClr val="FF66FF"/>
                </a:solidFill>
              </a:rPr>
              <a:t>если допустимо исходить из ложных посылок, то и ложный тезис можно просто допустить, </a:t>
            </a:r>
            <a:br>
              <a:rPr lang="ru-RU" sz="1800" b="1" dirty="0" smtClean="0">
                <a:solidFill>
                  <a:srgbClr val="FF66FF"/>
                </a:solidFill>
              </a:rPr>
            </a:br>
            <a:r>
              <a:rPr lang="ru-RU" sz="1800" b="1" dirty="0" smtClean="0">
                <a:solidFill>
                  <a:srgbClr val="FF66FF"/>
                </a:solidFill>
              </a:rPr>
              <a:t>не утруждая себя поиском аргументов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</a:p>
          <a:p>
            <a:pPr lvl="1" eaLnBrk="1" hangingPunct="1">
              <a:buClr>
                <a:srgbClr val="FF6600"/>
              </a:buClr>
              <a:buFont typeface="Courier New" pitchFamily="49" charset="0"/>
              <a:buChar char="o"/>
            </a:pPr>
            <a:r>
              <a:rPr lang="ru-RU" sz="1700" b="1" dirty="0" smtClean="0">
                <a:solidFill>
                  <a:srgbClr val="FF6600"/>
                </a:solidFill>
              </a:rPr>
              <a:t>Франция – самая маленькая страна на Земле.</a:t>
            </a:r>
            <a:endParaRPr lang="ru-RU" sz="1700" b="1" dirty="0" smtClean="0">
              <a:solidFill>
                <a:srgbClr val="FF9933"/>
              </a:solidFill>
            </a:endParaRPr>
          </a:p>
          <a:p>
            <a:pPr marL="972000" lvl="2" eaLnBrk="1" hangingPunct="1">
              <a:buFont typeface="Wingdings" pitchFamily="2" charset="2"/>
              <a:buChar char="§"/>
            </a:pPr>
            <a:r>
              <a:rPr lang="ru-RU" sz="1600" b="1" dirty="0" smtClean="0">
                <a:solidFill>
                  <a:schemeClr val="bg1"/>
                </a:solidFill>
              </a:rPr>
              <a:t>Трудно даже представить довод, способный придать хоть какую-то видимость правдоподобия этому нелепому утверждению. </a:t>
            </a:r>
          </a:p>
        </p:txBody>
      </p:sp>
      <p:sp>
        <p:nvSpPr>
          <p:cNvPr id="3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080000"/>
          </a:xfrm>
          <a:noFill/>
        </p:spPr>
        <p:txBody>
          <a:bodyPr anchor="ctr" anchorCtr="1"/>
          <a:lstStyle/>
          <a:p>
            <a:pPr eaLnBrk="1" hangingPunct="1"/>
            <a:r>
              <a:rPr lang="ru-RU" sz="2800" b="1" dirty="0" smtClean="0">
                <a:solidFill>
                  <a:schemeClr val="bg1"/>
                </a:solidFill>
              </a:rPr>
              <a:t>Тезис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2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2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5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925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925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5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925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925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5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925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925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5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925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925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5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925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925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2547" grpId="0" build="p" bldLvl="5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080000"/>
          </a:xfrm>
          <a:noFill/>
        </p:spPr>
        <p:txBody>
          <a:bodyPr anchor="ctr" anchorCtr="1"/>
          <a:lstStyle/>
          <a:p>
            <a:pPr eaLnBrk="1" hangingPunct="1"/>
            <a:r>
              <a:rPr lang="ru-RU" sz="2800" b="1" dirty="0" smtClean="0">
                <a:solidFill>
                  <a:schemeClr val="bg1"/>
                </a:solidFill>
              </a:rPr>
              <a:t>Довод</a:t>
            </a:r>
          </a:p>
        </p:txBody>
      </p:sp>
      <p:sp>
        <p:nvSpPr>
          <p:cNvPr id="4915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828000"/>
            <a:ext cx="8374063" cy="5607050"/>
          </a:xfrm>
          <a:noFill/>
        </p:spPr>
        <p:txBody>
          <a:bodyPr/>
          <a:lstStyle/>
          <a:p>
            <a:pPr eaLnBrk="1" hangingPunct="1">
              <a:buFont typeface="Wingdings" pitchFamily="2" charset="2"/>
              <a:buChar char="q"/>
            </a:pPr>
            <a:r>
              <a:rPr lang="ru-RU" sz="2000" b="1" dirty="0" smtClean="0">
                <a:solidFill>
                  <a:srgbClr val="FFFF00"/>
                </a:solidFill>
              </a:rPr>
              <a:t>Основное требование к доводу:</a:t>
            </a:r>
          </a:p>
          <a:p>
            <a:pPr marL="540000" lvl="1" eaLnBrk="1" hangingPunct="1">
              <a:buClr>
                <a:schemeClr val="bg1"/>
              </a:buClr>
              <a:buFontTx/>
              <a:buChar char="•"/>
            </a:pPr>
            <a:r>
              <a:rPr lang="ru-RU" sz="1800" b="1" dirty="0" smtClean="0">
                <a:solidFill>
                  <a:schemeClr val="bg1"/>
                </a:solidFill>
              </a:rPr>
              <a:t>Довод </a:t>
            </a:r>
            <a:r>
              <a:rPr lang="ru-RU" sz="1800" b="1" dirty="0" smtClean="0">
                <a:solidFill>
                  <a:srgbClr val="00FF00"/>
                </a:solidFill>
              </a:rPr>
              <a:t>должен быть </a:t>
            </a:r>
            <a:r>
              <a:rPr lang="ru-RU" sz="1800" b="1" dirty="0" smtClean="0">
                <a:solidFill>
                  <a:srgbClr val="00FFFF"/>
                </a:solidFill>
              </a:rPr>
              <a:t>доказанным</a:t>
            </a:r>
            <a:r>
              <a:rPr lang="ru-RU" sz="1800" b="1" dirty="0" smtClean="0">
                <a:solidFill>
                  <a:srgbClr val="00FF00"/>
                </a:solidFill>
              </a:rPr>
              <a:t> </a:t>
            </a:r>
            <a:r>
              <a:rPr lang="ru-RU" sz="1800" b="1" dirty="0" smtClean="0">
                <a:solidFill>
                  <a:srgbClr val="00FFFF"/>
                </a:solidFill>
              </a:rPr>
              <a:t>истинным</a:t>
            </a:r>
            <a:r>
              <a:rPr lang="ru-RU" sz="1800" b="1" dirty="0" smtClean="0">
                <a:solidFill>
                  <a:srgbClr val="00FF00"/>
                </a:solidFill>
              </a:rPr>
              <a:t> </a:t>
            </a:r>
            <a:r>
              <a:rPr lang="ru-RU" sz="1800" b="1" dirty="0" smtClean="0">
                <a:solidFill>
                  <a:schemeClr val="bg1"/>
                </a:solidFill>
              </a:rPr>
              <a:t>суждением. </a:t>
            </a:r>
          </a:p>
          <a:p>
            <a:pPr eaLnBrk="1" hangingPunct="1">
              <a:buFont typeface="Wingdings" pitchFamily="2" charset="2"/>
              <a:buChar char="q"/>
            </a:pPr>
            <a:r>
              <a:rPr lang="ru-RU" sz="2000" b="1" dirty="0" smtClean="0">
                <a:solidFill>
                  <a:srgbClr val="FFFF00"/>
                </a:solidFill>
              </a:rPr>
              <a:t>Правила довода:</a:t>
            </a:r>
          </a:p>
          <a:p>
            <a:pPr marL="540000" lvl="1" eaLnBrk="1" hangingPunct="1">
              <a:buFontTx/>
              <a:buChar char="•"/>
            </a:pPr>
            <a:r>
              <a:rPr lang="ru-RU" sz="1800" b="1" dirty="0" smtClean="0">
                <a:solidFill>
                  <a:schemeClr val="bg1"/>
                </a:solidFill>
              </a:rPr>
              <a:t>Доводы </a:t>
            </a:r>
            <a:r>
              <a:rPr lang="ru-RU" sz="1800" b="1" dirty="0" smtClean="0">
                <a:solidFill>
                  <a:srgbClr val="00FF00"/>
                </a:solidFill>
              </a:rPr>
              <a:t>должны являться </a:t>
            </a:r>
            <a:r>
              <a:rPr lang="ru-RU" sz="1800" b="1" dirty="0" smtClean="0">
                <a:solidFill>
                  <a:srgbClr val="00FFFF"/>
                </a:solidFill>
              </a:rPr>
              <a:t>достаточным основанием</a:t>
            </a:r>
            <a:r>
              <a:rPr lang="ru-RU" sz="1800" b="1" dirty="0" smtClean="0">
                <a:solidFill>
                  <a:schemeClr val="bg1"/>
                </a:solidFill>
              </a:rPr>
              <a:t> тезиса.</a:t>
            </a:r>
          </a:p>
          <a:p>
            <a:pPr marL="900000" lvl="2" eaLnBrk="1" hangingPunct="1">
              <a:buFont typeface="Courier New" pitchFamily="49" charset="0"/>
              <a:buChar char="o"/>
            </a:pPr>
            <a:r>
              <a:rPr lang="ru-RU" sz="1800" b="1" dirty="0" smtClean="0">
                <a:solidFill>
                  <a:schemeClr val="bg1"/>
                </a:solidFill>
              </a:rPr>
              <a:t>Характерные ошибки:</a:t>
            </a:r>
          </a:p>
          <a:p>
            <a:pPr marL="1260000" lvl="3" eaLnBrk="1" hangingPunct="1">
              <a:buClr>
                <a:schemeClr val="bg1"/>
              </a:buClr>
              <a:buFont typeface="Wingdings" pitchFamily="2" charset="2"/>
              <a:buChar char="§"/>
            </a:pPr>
            <a:r>
              <a:rPr lang="ru-RU" sz="1800" b="1" dirty="0" smtClean="0">
                <a:solidFill>
                  <a:srgbClr val="FF66FF"/>
                </a:solidFill>
              </a:rPr>
              <a:t>«Не следует» («не вытекает»)</a:t>
            </a:r>
          </a:p>
          <a:p>
            <a:pPr marL="1260000" lvl="3" eaLnBrk="1" hangingPunct="1">
              <a:buClr>
                <a:schemeClr val="bg1"/>
              </a:buClr>
              <a:buFont typeface="Wingdings" pitchFamily="2" charset="2"/>
              <a:buChar char="§"/>
            </a:pPr>
            <a:r>
              <a:rPr lang="ru-RU" sz="1800" b="1" dirty="0" smtClean="0">
                <a:solidFill>
                  <a:srgbClr val="FF66FF"/>
                </a:solidFill>
              </a:rPr>
              <a:t>«От сказанного в относительном смысле </a:t>
            </a:r>
            <a:br>
              <a:rPr lang="ru-RU" sz="1800" b="1" dirty="0" smtClean="0">
                <a:solidFill>
                  <a:srgbClr val="FF66FF"/>
                </a:solidFill>
              </a:rPr>
            </a:br>
            <a:r>
              <a:rPr lang="ru-RU" sz="1800" b="1" dirty="0" smtClean="0">
                <a:solidFill>
                  <a:srgbClr val="FF66FF"/>
                </a:solidFill>
              </a:rPr>
              <a:t>к сказанному безотносительно»</a:t>
            </a:r>
          </a:p>
          <a:p>
            <a:pPr marL="1260000" lvl="3" eaLnBrk="1" hangingPunct="1">
              <a:buClr>
                <a:schemeClr val="bg1"/>
              </a:buClr>
              <a:buFont typeface="Wingdings" pitchFamily="2" charset="2"/>
              <a:buChar char="§"/>
            </a:pPr>
            <a:r>
              <a:rPr lang="ru-RU" sz="1800" b="1" dirty="0" smtClean="0">
                <a:solidFill>
                  <a:srgbClr val="FF66FF"/>
                </a:solidFill>
              </a:rPr>
              <a:t>«Кто доказывает слишком много, не доказывает ничего»</a:t>
            </a:r>
            <a:endParaRPr lang="ru-RU" sz="1600" b="1" dirty="0" smtClean="0">
              <a:solidFill>
                <a:srgbClr val="FF66FF"/>
              </a:solidFill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432000" y="3960000"/>
            <a:ext cx="8280000" cy="1656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r>
              <a:rPr lang="ru-RU" sz="2000" dirty="0">
                <a:solidFill>
                  <a:srgbClr val="FFFF00"/>
                </a:solidFill>
                <a:cs typeface="Arial" charset="0"/>
              </a:rPr>
              <a:t>«Кто чрезмерно доказывает, </a:t>
            </a:r>
            <a:r>
              <a:rPr lang="ru-RU" sz="2000" dirty="0" smtClean="0">
                <a:solidFill>
                  <a:srgbClr val="FFFF00"/>
                </a:solidFill>
                <a:cs typeface="Arial" charset="0"/>
              </a:rPr>
              <a:t>тот </a:t>
            </a:r>
            <a:r>
              <a:rPr lang="ru-RU" sz="2000" dirty="0">
                <a:solidFill>
                  <a:srgbClr val="FFFF00"/>
                </a:solidFill>
                <a:cs typeface="Arial" charset="0"/>
              </a:rPr>
              <a:t>ничего не доказывает</a:t>
            </a:r>
            <a:r>
              <a:rPr lang="ru-RU" sz="2000" dirty="0" smtClean="0">
                <a:solidFill>
                  <a:srgbClr val="FFFF00"/>
                </a:solidFill>
                <a:cs typeface="Arial" charset="0"/>
              </a:rPr>
              <a:t>» 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(</a:t>
            </a:r>
            <a:r>
              <a:rPr lang="ru-RU" i="1" dirty="0"/>
              <a:t>лат</a:t>
            </a:r>
            <a:r>
              <a:rPr lang="ru-RU" dirty="0"/>
              <a:t>. </a:t>
            </a:r>
            <a:r>
              <a:rPr lang="en-US" dirty="0">
                <a:solidFill>
                  <a:srgbClr val="00FF00"/>
                </a:solidFill>
              </a:rPr>
              <a:t>qui</a:t>
            </a:r>
            <a:r>
              <a:rPr lang="ru-RU" dirty="0">
                <a:solidFill>
                  <a:srgbClr val="00FF00"/>
                </a:solidFill>
              </a:rPr>
              <a:t> </a:t>
            </a:r>
            <a:r>
              <a:rPr lang="en-US" dirty="0">
                <a:solidFill>
                  <a:srgbClr val="00FF00"/>
                </a:solidFill>
              </a:rPr>
              <a:t>nimium probat</a:t>
            </a:r>
            <a:r>
              <a:rPr lang="en-US" dirty="0" smtClean="0">
                <a:solidFill>
                  <a:srgbClr val="00FF00"/>
                </a:solidFill>
              </a:rPr>
              <a:t>,</a:t>
            </a:r>
            <a:r>
              <a:rPr lang="ru-RU" dirty="0" smtClean="0">
                <a:solidFill>
                  <a:srgbClr val="00FF00"/>
                </a:solidFill>
              </a:rPr>
              <a:t> </a:t>
            </a:r>
            <a:r>
              <a:rPr lang="en-US" dirty="0" smtClean="0">
                <a:solidFill>
                  <a:srgbClr val="00FF00"/>
                </a:solidFill>
              </a:rPr>
              <a:t>nihil </a:t>
            </a:r>
            <a:r>
              <a:rPr lang="en-US" dirty="0">
                <a:solidFill>
                  <a:srgbClr val="00FF00"/>
                </a:solidFill>
              </a:rPr>
              <a:t>probat</a:t>
            </a:r>
            <a:r>
              <a:rPr lang="ru-RU" dirty="0"/>
              <a:t>) </a:t>
            </a:r>
            <a:r>
              <a:rPr lang="ru-RU" dirty="0" smtClean="0"/>
              <a:t>– 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>
                <a:solidFill>
                  <a:srgbClr val="00FFFF"/>
                </a:solidFill>
              </a:rPr>
              <a:t>неформальная</a:t>
            </a:r>
            <a:r>
              <a:rPr lang="ru-RU" dirty="0" smtClean="0"/>
              <a:t> логическая ошибка в </a:t>
            </a:r>
            <a:r>
              <a:rPr lang="ru-RU" dirty="0"/>
              <a:t>доказательстве</a:t>
            </a:r>
            <a:r>
              <a:rPr lang="ru-RU" dirty="0" smtClean="0"/>
              <a:t>: </a:t>
            </a:r>
            <a:br>
              <a:rPr lang="ru-RU" dirty="0" smtClean="0"/>
            </a:br>
            <a:r>
              <a:rPr lang="ru-RU" dirty="0" smtClean="0"/>
              <a:t>из </a:t>
            </a:r>
            <a:r>
              <a:rPr lang="ru-RU" dirty="0"/>
              <a:t>предложенных </a:t>
            </a:r>
            <a:r>
              <a:rPr lang="ru-RU" dirty="0" smtClean="0"/>
              <a:t>оснований следует </a:t>
            </a:r>
            <a:r>
              <a:rPr lang="ru-RU" dirty="0"/>
              <a:t>не только </a:t>
            </a:r>
            <a:r>
              <a:rPr lang="ru-RU" dirty="0" smtClean="0"/>
              <a:t>доказываемый </a:t>
            </a:r>
            <a:r>
              <a:rPr lang="ru-RU" dirty="0"/>
              <a:t>тезис</a:t>
            </a:r>
            <a:r>
              <a:rPr lang="ru-RU" dirty="0" smtClean="0"/>
              <a:t>, но </a:t>
            </a:r>
            <a:r>
              <a:rPr lang="ru-RU" dirty="0"/>
              <a:t>и </a:t>
            </a:r>
            <a:r>
              <a:rPr lang="ru-RU" dirty="0" smtClean="0"/>
              <a:t>какое-нибудь </a:t>
            </a:r>
            <a:r>
              <a:rPr lang="ru-RU" dirty="0" smtClean="0">
                <a:solidFill>
                  <a:srgbClr val="FF66FF"/>
                </a:solidFill>
              </a:rPr>
              <a:t>прямо противоположное</a:t>
            </a:r>
            <a:r>
              <a:rPr lang="ru-RU" dirty="0" smtClean="0"/>
              <a:t> или </a:t>
            </a:r>
            <a:r>
              <a:rPr lang="ru-RU" dirty="0">
                <a:solidFill>
                  <a:srgbClr val="FF66FF"/>
                </a:solidFill>
              </a:rPr>
              <a:t>ложное положение</a:t>
            </a:r>
            <a:r>
              <a:rPr lang="ru-RU" dirty="0"/>
              <a:t>.</a:t>
            </a:r>
          </a:p>
        </p:txBody>
      </p:sp>
      <p:sp>
        <p:nvSpPr>
          <p:cNvPr id="8" name="AutoShape 4"/>
          <p:cNvSpPr>
            <a:spLocks noChangeArrowheads="1"/>
          </p:cNvSpPr>
          <p:nvPr/>
        </p:nvSpPr>
        <p:spPr bwMode="auto">
          <a:xfrm>
            <a:off x="1512000" y="5796000"/>
            <a:ext cx="6120000" cy="900000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/>
          <a:lstStyle/>
          <a:p>
            <a:pPr>
              <a:lnSpc>
                <a:spcPct val="90000"/>
              </a:lnSpc>
            </a:pPr>
            <a:r>
              <a:rPr lang="ru-RU" dirty="0" smtClean="0">
                <a:solidFill>
                  <a:srgbClr val="0000FF"/>
                </a:solidFill>
              </a:rPr>
              <a:t>Тезис не может быть доказан посредством того, что можно использовать для его </a:t>
            </a:r>
            <a:r>
              <a:rPr lang="ru-RU" dirty="0" smtClean="0">
                <a:solidFill>
                  <a:srgbClr val="FF0000"/>
                </a:solidFill>
              </a:rPr>
              <a:t>опровержения</a:t>
            </a:r>
            <a:r>
              <a:rPr lang="ru-RU" dirty="0" smtClean="0">
                <a:solidFill>
                  <a:srgbClr val="0000FF"/>
                </a:solidFill>
              </a:rPr>
              <a:t>.</a:t>
            </a:r>
            <a:endParaRPr lang="en-GB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080000"/>
          </a:xfrm>
          <a:noFill/>
        </p:spPr>
        <p:txBody>
          <a:bodyPr anchor="ctr" anchorCtr="1"/>
          <a:lstStyle/>
          <a:p>
            <a:pPr eaLnBrk="1" hangingPunct="1"/>
            <a:r>
              <a:rPr lang="ru-RU" sz="2800" b="1" dirty="0" smtClean="0">
                <a:solidFill>
                  <a:schemeClr val="bg1"/>
                </a:solidFill>
              </a:rPr>
              <a:t>Довод</a:t>
            </a:r>
          </a:p>
        </p:txBody>
      </p:sp>
      <p:sp>
        <p:nvSpPr>
          <p:cNvPr id="4915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828000"/>
            <a:ext cx="8374063" cy="5607050"/>
          </a:xfrm>
          <a:noFill/>
        </p:spPr>
        <p:txBody>
          <a:bodyPr/>
          <a:lstStyle/>
          <a:p>
            <a:pPr eaLnBrk="1" hangingPunct="1">
              <a:buFont typeface="Wingdings" pitchFamily="2" charset="2"/>
              <a:buChar char="q"/>
            </a:pPr>
            <a:r>
              <a:rPr lang="ru-RU" sz="2000" b="1" dirty="0" smtClean="0">
                <a:solidFill>
                  <a:srgbClr val="FFFF00"/>
                </a:solidFill>
              </a:rPr>
              <a:t>Основное требование к доводу:</a:t>
            </a:r>
          </a:p>
          <a:p>
            <a:pPr marL="540000" lvl="1" eaLnBrk="1" hangingPunct="1">
              <a:buClr>
                <a:schemeClr val="bg1"/>
              </a:buClr>
              <a:buFontTx/>
              <a:buChar char="•"/>
            </a:pPr>
            <a:r>
              <a:rPr lang="ru-RU" sz="1800" b="1" dirty="0" smtClean="0">
                <a:solidFill>
                  <a:schemeClr val="bg1"/>
                </a:solidFill>
              </a:rPr>
              <a:t>Довод </a:t>
            </a:r>
            <a:r>
              <a:rPr lang="ru-RU" sz="1800" b="1" dirty="0" smtClean="0">
                <a:solidFill>
                  <a:srgbClr val="00FF00"/>
                </a:solidFill>
              </a:rPr>
              <a:t>должен быть </a:t>
            </a:r>
            <a:r>
              <a:rPr lang="ru-RU" sz="1800" b="1" dirty="0" smtClean="0">
                <a:solidFill>
                  <a:srgbClr val="00FFFF"/>
                </a:solidFill>
              </a:rPr>
              <a:t>доказанным</a:t>
            </a:r>
            <a:r>
              <a:rPr lang="ru-RU" sz="1800" b="1" dirty="0" smtClean="0">
                <a:solidFill>
                  <a:srgbClr val="00FF00"/>
                </a:solidFill>
              </a:rPr>
              <a:t> </a:t>
            </a:r>
            <a:r>
              <a:rPr lang="ru-RU" sz="1800" b="1" dirty="0" smtClean="0">
                <a:solidFill>
                  <a:srgbClr val="00FFFF"/>
                </a:solidFill>
              </a:rPr>
              <a:t>истинным</a:t>
            </a:r>
            <a:r>
              <a:rPr lang="ru-RU" sz="1800" b="1" dirty="0" smtClean="0">
                <a:solidFill>
                  <a:srgbClr val="00FF00"/>
                </a:solidFill>
              </a:rPr>
              <a:t> </a:t>
            </a:r>
            <a:r>
              <a:rPr lang="ru-RU" sz="1800" b="1" dirty="0" smtClean="0">
                <a:solidFill>
                  <a:schemeClr val="bg1"/>
                </a:solidFill>
              </a:rPr>
              <a:t>суждением. </a:t>
            </a:r>
          </a:p>
          <a:p>
            <a:pPr eaLnBrk="1" hangingPunct="1">
              <a:buFont typeface="Wingdings" pitchFamily="2" charset="2"/>
              <a:buChar char="q"/>
            </a:pPr>
            <a:r>
              <a:rPr lang="ru-RU" sz="2000" b="1" dirty="0" smtClean="0">
                <a:solidFill>
                  <a:srgbClr val="FFFF00"/>
                </a:solidFill>
              </a:rPr>
              <a:t>Правила довода:</a:t>
            </a:r>
          </a:p>
          <a:p>
            <a:pPr marL="540000" lvl="1" eaLnBrk="1" hangingPunct="1">
              <a:buFontTx/>
              <a:buChar char="•"/>
            </a:pPr>
            <a:r>
              <a:rPr lang="ru-RU" sz="1800" b="1" dirty="0" smtClean="0">
                <a:solidFill>
                  <a:schemeClr val="bg1"/>
                </a:solidFill>
              </a:rPr>
              <a:t>Доводы </a:t>
            </a:r>
            <a:r>
              <a:rPr lang="ru-RU" sz="1800" b="1" dirty="0" smtClean="0">
                <a:solidFill>
                  <a:srgbClr val="00FF00"/>
                </a:solidFill>
              </a:rPr>
              <a:t>должны являться </a:t>
            </a:r>
            <a:r>
              <a:rPr lang="ru-RU" sz="1800" b="1" dirty="0" smtClean="0">
                <a:solidFill>
                  <a:srgbClr val="00FFFF"/>
                </a:solidFill>
              </a:rPr>
              <a:t>достаточным основанием</a:t>
            </a:r>
            <a:r>
              <a:rPr lang="ru-RU" sz="1800" b="1" dirty="0" smtClean="0">
                <a:solidFill>
                  <a:schemeClr val="bg1"/>
                </a:solidFill>
              </a:rPr>
              <a:t> тезиса.</a:t>
            </a:r>
          </a:p>
          <a:p>
            <a:pPr marL="540000" lvl="1" eaLnBrk="1" hangingPunct="1">
              <a:buClr>
                <a:schemeClr val="bg1"/>
              </a:buClr>
              <a:buFontTx/>
              <a:buChar char="•"/>
            </a:pPr>
            <a:r>
              <a:rPr lang="ru-RU" sz="1800" b="1" dirty="0" smtClean="0">
                <a:solidFill>
                  <a:schemeClr val="bg1"/>
                </a:solidFill>
              </a:rPr>
              <a:t>Истинность довода </a:t>
            </a:r>
            <a:r>
              <a:rPr lang="ru-RU" sz="1800" b="1" dirty="0" smtClean="0">
                <a:solidFill>
                  <a:srgbClr val="00FF00"/>
                </a:solidFill>
              </a:rPr>
              <a:t>должна быть </a:t>
            </a:r>
            <a:r>
              <a:rPr lang="ru-RU" sz="1800" b="1" dirty="0" smtClean="0">
                <a:solidFill>
                  <a:schemeClr val="bg1"/>
                </a:solidFill>
              </a:rPr>
              <a:t>обоснована</a:t>
            </a:r>
            <a:r>
              <a:rPr lang="ru-RU" sz="1800" b="1" dirty="0" smtClean="0">
                <a:solidFill>
                  <a:srgbClr val="00FFFF"/>
                </a:solidFill>
              </a:rPr>
              <a:t> независимо</a:t>
            </a:r>
            <a:r>
              <a:rPr lang="ru-RU" sz="1800" b="1" dirty="0" smtClean="0">
                <a:solidFill>
                  <a:schemeClr val="bg1"/>
                </a:solidFill>
              </a:rPr>
              <a:t> </a:t>
            </a:r>
            <a:br>
              <a:rPr lang="ru-RU" sz="1800" b="1" dirty="0" smtClean="0">
                <a:solidFill>
                  <a:schemeClr val="bg1"/>
                </a:solidFill>
              </a:rPr>
            </a:br>
            <a:r>
              <a:rPr lang="ru-RU" sz="1800" b="1" dirty="0" smtClean="0">
                <a:solidFill>
                  <a:schemeClr val="bg1"/>
                </a:solidFill>
              </a:rPr>
              <a:t>от тезиса.</a:t>
            </a:r>
          </a:p>
          <a:p>
            <a:pPr marL="900000" lvl="2" eaLnBrk="1" hangingPunct="1">
              <a:buClr>
                <a:schemeClr val="bg1"/>
              </a:buClr>
              <a:buFont typeface="Wingdings" pitchFamily="2" charset="2"/>
              <a:buChar char="§"/>
            </a:pPr>
            <a:r>
              <a:rPr lang="ru-RU" sz="1800" b="1" dirty="0" smtClean="0">
                <a:solidFill>
                  <a:schemeClr val="bg1"/>
                </a:solidFill>
              </a:rPr>
              <a:t>Характерная ошибка:</a:t>
            </a:r>
          </a:p>
          <a:p>
            <a:pPr lvl="3" eaLnBrk="1" hangingPunct="1">
              <a:buClr>
                <a:schemeClr val="bg1"/>
              </a:buClr>
              <a:buFont typeface="Wingdings" pitchFamily="2" charset="2"/>
              <a:buChar char="§"/>
            </a:pPr>
            <a:r>
              <a:rPr lang="ru-RU" sz="1800" b="1" dirty="0" smtClean="0">
                <a:solidFill>
                  <a:srgbClr val="FF66FF"/>
                </a:solidFill>
              </a:rPr>
              <a:t>«Порочный круг»</a:t>
            </a: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1152000" y="3600000"/>
            <a:ext cx="6840000" cy="2016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r>
              <a:rPr lang="ru-RU" sz="2000" dirty="0">
                <a:solidFill>
                  <a:srgbClr val="FFFF00"/>
                </a:solidFill>
                <a:cs typeface="Arial" charset="0"/>
              </a:rPr>
              <a:t>«Порочный круг» 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(</a:t>
            </a:r>
            <a:r>
              <a:rPr lang="ru-RU" i="1" dirty="0"/>
              <a:t>лат</a:t>
            </a:r>
            <a:r>
              <a:rPr lang="ru-RU" dirty="0"/>
              <a:t>. </a:t>
            </a:r>
            <a:r>
              <a:rPr lang="en-US" dirty="0">
                <a:solidFill>
                  <a:srgbClr val="00FF00"/>
                </a:solidFill>
              </a:rPr>
              <a:t>circulus vitiosus</a:t>
            </a:r>
            <a:r>
              <a:rPr lang="ru-RU" dirty="0"/>
              <a:t>) </a:t>
            </a:r>
            <a:r>
              <a:rPr lang="ru-RU" dirty="0" smtClean="0"/>
              <a:t>– 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>
                <a:solidFill>
                  <a:srgbClr val="00FFFF"/>
                </a:solidFill>
              </a:rPr>
              <a:t>неформальная</a:t>
            </a:r>
            <a:r>
              <a:rPr lang="ru-RU" dirty="0" smtClean="0"/>
              <a:t> логическая </a:t>
            </a:r>
            <a:r>
              <a:rPr lang="ru-RU" dirty="0"/>
              <a:t>ошибка</a:t>
            </a:r>
            <a:r>
              <a:rPr lang="ru-RU" dirty="0" smtClean="0"/>
              <a:t>, вызванная </a:t>
            </a:r>
            <a:r>
              <a:rPr lang="ru-RU" dirty="0" smtClean="0">
                <a:solidFill>
                  <a:srgbClr val="FF66FF"/>
                </a:solidFill>
              </a:rPr>
              <a:t>нарушением</a:t>
            </a:r>
            <a:r>
              <a:rPr lang="ru-RU" dirty="0" smtClean="0"/>
              <a:t> закона </a:t>
            </a:r>
            <a:r>
              <a:rPr lang="ru-RU" dirty="0" smtClean="0">
                <a:solidFill>
                  <a:srgbClr val="00FF00"/>
                </a:solidFill>
              </a:rPr>
              <a:t>достаточного основания</a:t>
            </a:r>
            <a:r>
              <a:rPr lang="ru-RU" dirty="0" smtClean="0"/>
              <a:t> в </a:t>
            </a:r>
            <a:r>
              <a:rPr lang="ru-RU" dirty="0"/>
              <a:t>процессе аргументации</a:t>
            </a:r>
            <a:r>
              <a:rPr lang="ru-RU" dirty="0" smtClean="0"/>
              <a:t>: тезис </a:t>
            </a:r>
            <a:r>
              <a:rPr lang="ru-RU" dirty="0">
                <a:solidFill>
                  <a:srgbClr val="FF66FF"/>
                </a:solidFill>
              </a:rPr>
              <a:t>выводится из аргументов</a:t>
            </a:r>
            <a:r>
              <a:rPr lang="ru-RU" dirty="0" smtClean="0"/>
              <a:t>, </a:t>
            </a:r>
            <a:br>
              <a:rPr lang="ru-RU" dirty="0" smtClean="0"/>
            </a:br>
            <a:r>
              <a:rPr lang="ru-RU" dirty="0" smtClean="0"/>
              <a:t>которые</a:t>
            </a:r>
            <a:r>
              <a:rPr lang="ru-RU" dirty="0"/>
              <a:t>, в свою очередь</a:t>
            </a:r>
            <a:r>
              <a:rPr lang="ru-RU" dirty="0" smtClean="0"/>
              <a:t>, </a:t>
            </a:r>
            <a:r>
              <a:rPr lang="ru-RU" dirty="0" smtClean="0">
                <a:solidFill>
                  <a:srgbClr val="FF66FF"/>
                </a:solidFill>
              </a:rPr>
              <a:t>выводятся </a:t>
            </a:r>
            <a:r>
              <a:rPr lang="ru-RU" dirty="0">
                <a:solidFill>
                  <a:srgbClr val="FF66FF"/>
                </a:solidFill>
              </a:rPr>
              <a:t>из того же тезиса</a:t>
            </a:r>
            <a:r>
              <a:rPr lang="ru-RU" dirty="0"/>
              <a:t>.</a:t>
            </a:r>
          </a:p>
        </p:txBody>
      </p:sp>
      <p:sp>
        <p:nvSpPr>
          <p:cNvPr id="8" name="AutoShape 4"/>
          <p:cNvSpPr>
            <a:spLocks noChangeArrowheads="1"/>
          </p:cNvSpPr>
          <p:nvPr/>
        </p:nvSpPr>
        <p:spPr bwMode="auto">
          <a:xfrm>
            <a:off x="972000" y="5796000"/>
            <a:ext cx="7200000" cy="900000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/>
          <a:lstStyle/>
          <a:p>
            <a:pPr>
              <a:lnSpc>
                <a:spcPct val="90000"/>
              </a:lnSpc>
            </a:pPr>
            <a:r>
              <a:rPr lang="ru-RU" dirty="0" smtClean="0">
                <a:solidFill>
                  <a:srgbClr val="0000FF"/>
                </a:solidFill>
              </a:rPr>
              <a:t>Не может служить доказательством положение, истинное лишь </a:t>
            </a:r>
            <a:r>
              <a:rPr lang="ru-RU" dirty="0" smtClean="0">
                <a:solidFill>
                  <a:srgbClr val="FF0000"/>
                </a:solidFill>
              </a:rPr>
              <a:t>при условии истинности того, что следует доказать</a:t>
            </a:r>
            <a:r>
              <a:rPr lang="ru-RU" dirty="0" smtClean="0">
                <a:solidFill>
                  <a:srgbClr val="0000FF"/>
                </a:solidFill>
              </a:rPr>
              <a:t>.</a:t>
            </a:r>
            <a:endParaRPr lang="en-GB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15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15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915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915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915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915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23" grpId="0" build="p" bldLvl="5"/>
      <p:bldP spid="7" grpId="0" animBg="1"/>
      <p:bldP spid="8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080000"/>
          </a:xfrm>
          <a:noFill/>
        </p:spPr>
        <p:txBody>
          <a:bodyPr anchor="ctr" anchorCtr="1"/>
          <a:lstStyle/>
          <a:p>
            <a:pPr eaLnBrk="1" hangingPunct="1"/>
            <a:r>
              <a:rPr lang="ru-RU" sz="2800" b="1" dirty="0" smtClean="0">
                <a:solidFill>
                  <a:schemeClr val="bg1"/>
                </a:solidFill>
              </a:rPr>
              <a:t>Довод</a:t>
            </a:r>
          </a:p>
        </p:txBody>
      </p:sp>
      <p:sp>
        <p:nvSpPr>
          <p:cNvPr id="8" name="AutoShape 3"/>
          <p:cNvSpPr>
            <a:spLocks noChangeArrowheads="1"/>
          </p:cNvSpPr>
          <p:nvPr/>
        </p:nvSpPr>
        <p:spPr bwMode="auto">
          <a:xfrm>
            <a:off x="3132000" y="6192000"/>
            <a:ext cx="2880000" cy="432000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1600" b="1" dirty="0" smtClean="0">
                <a:solidFill>
                  <a:srgbClr val="0000FF"/>
                </a:solidFill>
                <a:cs typeface="Arial" charset="0"/>
              </a:rPr>
              <a:t>Сократ</a:t>
            </a:r>
            <a:r>
              <a:rPr lang="en-US" sz="1600" b="1" dirty="0" smtClean="0">
                <a:solidFill>
                  <a:srgbClr val="0000FF"/>
                </a:solidFill>
                <a:cs typeface="Arial" charset="0"/>
              </a:rPr>
              <a:t> </a:t>
            </a:r>
            <a:r>
              <a:rPr lang="ru-RU" sz="1600" b="1" dirty="0" smtClean="0">
                <a:solidFill>
                  <a:srgbClr val="006600"/>
                </a:solidFill>
                <a:cs typeface="Arial" charset="0"/>
              </a:rPr>
              <a:t>смертен</a:t>
            </a:r>
            <a:endParaRPr lang="ru-RU" sz="1600" b="1" dirty="0">
              <a:solidFill>
                <a:srgbClr val="006600"/>
              </a:solidFill>
            </a:endParaRPr>
          </a:p>
        </p:txBody>
      </p:sp>
      <p:sp>
        <p:nvSpPr>
          <p:cNvPr id="9" name="AutoShape 4"/>
          <p:cNvSpPr>
            <a:spLocks noChangeArrowheads="1"/>
          </p:cNvSpPr>
          <p:nvPr/>
        </p:nvSpPr>
        <p:spPr bwMode="auto">
          <a:xfrm>
            <a:off x="864000" y="5256000"/>
            <a:ext cx="2880000" cy="432000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1600" b="1" dirty="0" smtClean="0">
                <a:solidFill>
                  <a:srgbClr val="FF00FF"/>
                </a:solidFill>
                <a:cs typeface="Arial" charset="0"/>
              </a:rPr>
              <a:t>Всякий</a:t>
            </a:r>
            <a:r>
              <a:rPr lang="en-US" sz="1600" b="1" dirty="0" smtClean="0">
                <a:solidFill>
                  <a:srgbClr val="0000FF"/>
                </a:solidFill>
                <a:cs typeface="Arial" charset="0"/>
              </a:rPr>
              <a:t> </a:t>
            </a:r>
            <a:r>
              <a:rPr lang="ru-RU" sz="1600" b="1" dirty="0" smtClean="0">
                <a:solidFill>
                  <a:srgbClr val="FF0000"/>
                </a:solidFill>
                <a:cs typeface="Arial" charset="0"/>
              </a:rPr>
              <a:t>человек</a:t>
            </a:r>
            <a:r>
              <a:rPr lang="en-US" sz="1600" b="1" dirty="0" smtClean="0">
                <a:solidFill>
                  <a:srgbClr val="0000FF"/>
                </a:solidFill>
                <a:cs typeface="Arial" charset="0"/>
              </a:rPr>
              <a:t> </a:t>
            </a:r>
            <a:r>
              <a:rPr lang="ru-RU" sz="1600" b="1" dirty="0" smtClean="0">
                <a:solidFill>
                  <a:srgbClr val="006600"/>
                </a:solidFill>
                <a:cs typeface="Arial" charset="0"/>
              </a:rPr>
              <a:t>смертен</a:t>
            </a:r>
            <a:endParaRPr lang="ru-RU" sz="1600" b="1" dirty="0">
              <a:solidFill>
                <a:srgbClr val="006600"/>
              </a:solidFill>
            </a:endParaRPr>
          </a:p>
        </p:txBody>
      </p:sp>
      <p:sp>
        <p:nvSpPr>
          <p:cNvPr id="10" name="AutoShape 5"/>
          <p:cNvSpPr>
            <a:spLocks noChangeArrowheads="1"/>
          </p:cNvSpPr>
          <p:nvPr/>
        </p:nvSpPr>
        <p:spPr bwMode="auto">
          <a:xfrm>
            <a:off x="5400000" y="5256000"/>
            <a:ext cx="2880000" cy="432000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1600" b="1" dirty="0" smtClean="0">
                <a:solidFill>
                  <a:srgbClr val="0000FF"/>
                </a:solidFill>
                <a:cs typeface="Arial" charset="0"/>
              </a:rPr>
              <a:t>Сократ –</a:t>
            </a:r>
            <a:r>
              <a:rPr lang="en-US" sz="1600" b="1" dirty="0" smtClean="0">
                <a:solidFill>
                  <a:srgbClr val="0000FF"/>
                </a:solidFill>
                <a:cs typeface="Arial" charset="0"/>
              </a:rPr>
              <a:t> </a:t>
            </a:r>
            <a:r>
              <a:rPr lang="ru-RU" sz="1600" b="1" dirty="0" smtClean="0">
                <a:solidFill>
                  <a:srgbClr val="FF0000"/>
                </a:solidFill>
                <a:cs typeface="Arial" charset="0"/>
              </a:rPr>
              <a:t>человек</a:t>
            </a:r>
            <a:endParaRPr lang="ru-RU" sz="1600" b="1" dirty="0">
              <a:solidFill>
                <a:srgbClr val="FF0000"/>
              </a:solidFill>
            </a:endParaRPr>
          </a:p>
        </p:txBody>
      </p:sp>
      <p:cxnSp>
        <p:nvCxnSpPr>
          <p:cNvPr id="11" name="AutoShape 28"/>
          <p:cNvCxnSpPr>
            <a:cxnSpLocks noChangeShapeType="1"/>
          </p:cNvCxnSpPr>
          <p:nvPr/>
        </p:nvCxnSpPr>
        <p:spPr bwMode="auto">
          <a:xfrm>
            <a:off x="2304000" y="5688000"/>
            <a:ext cx="1588" cy="252000"/>
          </a:xfrm>
          <a:prstGeom prst="straightConnector1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  <a:effectLst/>
        </p:spPr>
      </p:cxnSp>
      <p:cxnSp>
        <p:nvCxnSpPr>
          <p:cNvPr id="12" name="AutoShape 29"/>
          <p:cNvCxnSpPr>
            <a:cxnSpLocks noChangeShapeType="1"/>
          </p:cNvCxnSpPr>
          <p:nvPr/>
        </p:nvCxnSpPr>
        <p:spPr bwMode="auto">
          <a:xfrm>
            <a:off x="6840000" y="5688000"/>
            <a:ext cx="1587" cy="252000"/>
          </a:xfrm>
          <a:prstGeom prst="straightConnector1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  <a:effectLst/>
        </p:spPr>
      </p:cxnSp>
      <p:sp>
        <p:nvSpPr>
          <p:cNvPr id="13" name="Line 18"/>
          <p:cNvSpPr>
            <a:spLocks noChangeShapeType="1"/>
          </p:cNvSpPr>
          <p:nvPr/>
        </p:nvSpPr>
        <p:spPr bwMode="auto">
          <a:xfrm>
            <a:off x="2304000" y="5940000"/>
            <a:ext cx="2266950" cy="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 dirty="0"/>
          </a:p>
        </p:txBody>
      </p:sp>
      <p:sp>
        <p:nvSpPr>
          <p:cNvPr id="14" name="Line 19"/>
          <p:cNvSpPr>
            <a:spLocks noChangeShapeType="1"/>
          </p:cNvSpPr>
          <p:nvPr/>
        </p:nvSpPr>
        <p:spPr bwMode="auto">
          <a:xfrm>
            <a:off x="4570413" y="5940000"/>
            <a:ext cx="2266950" cy="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 dirty="0"/>
          </a:p>
        </p:txBody>
      </p:sp>
      <p:cxnSp>
        <p:nvCxnSpPr>
          <p:cNvPr id="15" name="AutoShape 20"/>
          <p:cNvCxnSpPr>
            <a:cxnSpLocks noChangeShapeType="1"/>
          </p:cNvCxnSpPr>
          <p:nvPr/>
        </p:nvCxnSpPr>
        <p:spPr bwMode="auto">
          <a:xfrm>
            <a:off x="4570413" y="5940000"/>
            <a:ext cx="1587" cy="252000"/>
          </a:xfrm>
          <a:prstGeom prst="straightConnector1">
            <a:avLst/>
          </a:prstGeom>
          <a:noFill/>
          <a:ln w="25400">
            <a:solidFill>
              <a:schemeClr val="bg1"/>
            </a:solidFill>
            <a:round/>
            <a:headEnd/>
            <a:tailEnd type="triangle" w="med" len="med"/>
          </a:ln>
          <a:effectLst/>
        </p:spPr>
      </p:cxnSp>
      <p:sp>
        <p:nvSpPr>
          <p:cNvPr id="18" name="Rectangle 3"/>
          <p:cNvSpPr txBox="1">
            <a:spLocks noChangeArrowheads="1"/>
          </p:cNvSpPr>
          <p:nvPr/>
        </p:nvSpPr>
        <p:spPr bwMode="auto">
          <a:xfrm>
            <a:off x="457200" y="828000"/>
            <a:ext cx="8374063" cy="560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Основное требование к доводу:</a:t>
            </a:r>
          </a:p>
          <a:p>
            <a:pPr marL="54000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Tx/>
              <a:buFontTx/>
              <a:buChar char="•"/>
              <a:tabLst/>
              <a:defRPr/>
            </a:pP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</a:rPr>
              <a:t>Довод 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+mn-lt"/>
              </a:rPr>
              <a:t>должен быть 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n-lt"/>
              </a:rPr>
              <a:t>доказанным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+mn-lt"/>
              </a:rPr>
              <a:t> 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n-lt"/>
              </a:rPr>
              <a:t>истинным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+mn-lt"/>
              </a:rPr>
              <a:t> 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</a:rPr>
              <a:t>суждением.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Правила довода:</a:t>
            </a:r>
          </a:p>
          <a:p>
            <a:pPr marL="54000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</a:rPr>
              <a:t>Доводы 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+mn-lt"/>
              </a:rPr>
              <a:t>должны являться 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n-lt"/>
              </a:rPr>
              <a:t>достаточным основанием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</a:rPr>
              <a:t> тезиса.</a:t>
            </a:r>
          </a:p>
          <a:p>
            <a:pPr marL="54000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Tx/>
              <a:buFontTx/>
              <a:buChar char="•"/>
              <a:tabLst/>
              <a:defRPr/>
            </a:pP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</a:rPr>
              <a:t>Истинность довода 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+mn-lt"/>
              </a:rPr>
              <a:t>должна быть 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</a:rPr>
              <a:t>обоснована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n-lt"/>
              </a:rPr>
              <a:t> независимо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</a:rPr>
              <a:t> 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</a:rPr>
              <a:t>от 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</a:rPr>
              <a:t>тезиса.</a:t>
            </a:r>
          </a:p>
          <a:p>
            <a:pPr marL="900000" marR="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ru-RU" sz="1800" b="1" i="1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</a:rPr>
              <a:t>Характерная ошибка:</a:t>
            </a:r>
          </a:p>
          <a:p>
            <a:pPr marL="1600200" marR="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66FF"/>
                </a:solidFill>
                <a:effectLst/>
                <a:uLnTx/>
                <a:uFillTx/>
                <a:latin typeface="+mn-lt"/>
              </a:rPr>
              <a:t>«Порочный круг»</a:t>
            </a:r>
          </a:p>
        </p:txBody>
      </p:sp>
      <p:sp>
        <p:nvSpPr>
          <p:cNvPr id="16" name="Содержимое 2"/>
          <p:cNvSpPr txBox="1">
            <a:spLocks/>
          </p:cNvSpPr>
          <p:nvPr/>
        </p:nvSpPr>
        <p:spPr bwMode="auto">
          <a:xfrm>
            <a:off x="216000" y="3429000"/>
            <a:ext cx="8712000" cy="183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342900" lvl="0" indent="-342900" algn="l" eaLnBrk="0" hangingPunct="0">
              <a:spcBef>
                <a:spcPct val="20000"/>
              </a:spcBef>
              <a:buClr>
                <a:schemeClr val="bg1"/>
              </a:buClr>
              <a:buFontTx/>
              <a:buChar char="•"/>
              <a:defRPr/>
            </a:pPr>
            <a:r>
              <a:rPr lang="ru-RU" sz="1600" dirty="0" smtClean="0"/>
              <a:t>Тезис доказывается </a:t>
            </a:r>
            <a:r>
              <a:rPr lang="ru-RU" sz="1600" dirty="0" smtClean="0">
                <a:solidFill>
                  <a:srgbClr val="00FF00"/>
                </a:solidFill>
              </a:rPr>
              <a:t>подведением его под общее правило с обоснованием правомерности этого подведения</a:t>
            </a:r>
            <a:r>
              <a:rPr lang="ru-RU" sz="1600" dirty="0" smtClean="0"/>
              <a:t> (модус </a:t>
            </a:r>
            <a:r>
              <a:rPr lang="en-US" sz="1600" dirty="0" smtClean="0"/>
              <a:t>Barbara</a:t>
            </a:r>
            <a:r>
              <a:rPr lang="ru-RU" sz="1600" dirty="0" smtClean="0"/>
              <a:t> первой фигуры простого категорического силлогизма)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</a:p>
          <a:p>
            <a:pPr marL="342900" lvl="0" indent="-342900" algn="l" eaLnBrk="0" hangingPunct="0">
              <a:spcBef>
                <a:spcPct val="20000"/>
              </a:spcBef>
              <a:buClr>
                <a:schemeClr val="bg1"/>
              </a:buClr>
              <a:buFontTx/>
              <a:buChar char="•"/>
              <a:defRPr/>
            </a:pPr>
            <a:r>
              <a:rPr lang="ru-RU" sz="1600" dirty="0" smtClean="0"/>
              <a:t>Но, во избежание ошибки </a:t>
            </a:r>
            <a:r>
              <a:rPr lang="ru-RU" sz="1600" dirty="0" smtClean="0">
                <a:solidFill>
                  <a:srgbClr val="FF66FF"/>
                </a:solidFill>
              </a:rPr>
              <a:t>предвосхищения основания</a:t>
            </a:r>
            <a:r>
              <a:rPr lang="ru-RU" sz="1600" dirty="0" smtClean="0"/>
              <a:t>, </a:t>
            </a:r>
            <a:r>
              <a:rPr lang="ru-RU" sz="1600" dirty="0" smtClean="0"/>
              <a:t>прежде </a:t>
            </a:r>
            <a:r>
              <a:rPr lang="ru-RU" sz="1600" dirty="0" smtClean="0"/>
              <a:t>чем доказывать тезис, следует </a:t>
            </a:r>
            <a:r>
              <a:rPr lang="ru-RU" sz="1600" dirty="0" smtClean="0">
                <a:solidFill>
                  <a:srgbClr val="00FF00"/>
                </a:solidFill>
              </a:rPr>
              <a:t>обосновать истинность аргумента – самого правила</a:t>
            </a:r>
            <a:r>
              <a:rPr lang="ru-RU" sz="1600" dirty="0" smtClean="0"/>
              <a:t>.</a:t>
            </a:r>
            <a:endParaRPr kumimoji="0" lang="ru-RU" sz="1600" b="1" i="0" u="none" strike="noStrike" kern="0" cap="none" spc="0" normalizeH="0" baseline="0" noProof="0" dirty="0" smtClean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9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9" grpId="1" animBg="1"/>
      <p:bldP spid="10" grpId="0" animBg="1"/>
      <p:bldP spid="13" grpId="0" animBg="1"/>
      <p:bldP spid="14" grpId="0" animBg="1"/>
      <p:bldP spid="16" grpId="0" build="p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AutoShape 4"/>
          <p:cNvSpPr>
            <a:spLocks noChangeArrowheads="1"/>
          </p:cNvSpPr>
          <p:nvPr/>
        </p:nvSpPr>
        <p:spPr bwMode="auto">
          <a:xfrm>
            <a:off x="864000" y="5256000"/>
            <a:ext cx="2880000" cy="432000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1600" b="1" dirty="0" smtClean="0">
                <a:solidFill>
                  <a:srgbClr val="FF00FF"/>
                </a:solidFill>
                <a:cs typeface="Arial" charset="0"/>
              </a:rPr>
              <a:t>Всякий</a:t>
            </a:r>
            <a:r>
              <a:rPr lang="en-US" sz="1600" b="1" dirty="0" smtClean="0">
                <a:solidFill>
                  <a:srgbClr val="0000FF"/>
                </a:solidFill>
                <a:cs typeface="Arial" charset="0"/>
              </a:rPr>
              <a:t> </a:t>
            </a:r>
            <a:r>
              <a:rPr lang="ru-RU" sz="1600" b="1" dirty="0" smtClean="0">
                <a:solidFill>
                  <a:srgbClr val="FF0000"/>
                </a:solidFill>
                <a:cs typeface="Arial" charset="0"/>
              </a:rPr>
              <a:t>человек</a:t>
            </a:r>
            <a:r>
              <a:rPr lang="en-US" sz="1600" b="1" dirty="0" smtClean="0">
                <a:solidFill>
                  <a:srgbClr val="0000FF"/>
                </a:solidFill>
                <a:cs typeface="Arial" charset="0"/>
              </a:rPr>
              <a:t> </a:t>
            </a:r>
            <a:r>
              <a:rPr lang="ru-RU" sz="1600" b="1" dirty="0" smtClean="0">
                <a:solidFill>
                  <a:srgbClr val="006600"/>
                </a:solidFill>
                <a:cs typeface="Arial" charset="0"/>
              </a:rPr>
              <a:t>смертен</a:t>
            </a:r>
            <a:endParaRPr lang="ru-RU" sz="1600" b="1" dirty="0">
              <a:solidFill>
                <a:srgbClr val="006600"/>
              </a:solidFill>
            </a:endParaRPr>
          </a:p>
        </p:txBody>
      </p:sp>
      <p:sp>
        <p:nvSpPr>
          <p:cNvPr id="8" name="AutoShape 3"/>
          <p:cNvSpPr>
            <a:spLocks noChangeArrowheads="1"/>
          </p:cNvSpPr>
          <p:nvPr/>
        </p:nvSpPr>
        <p:spPr bwMode="auto">
          <a:xfrm>
            <a:off x="3132000" y="6192000"/>
            <a:ext cx="2880000" cy="432000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1600" b="1" dirty="0" smtClean="0">
                <a:solidFill>
                  <a:srgbClr val="0000FF"/>
                </a:solidFill>
                <a:cs typeface="Arial" charset="0"/>
              </a:rPr>
              <a:t>Сократ</a:t>
            </a:r>
            <a:r>
              <a:rPr lang="en-US" sz="1600" b="1" dirty="0" smtClean="0">
                <a:solidFill>
                  <a:srgbClr val="0000FF"/>
                </a:solidFill>
                <a:cs typeface="Arial" charset="0"/>
              </a:rPr>
              <a:t> </a:t>
            </a:r>
            <a:r>
              <a:rPr lang="ru-RU" sz="1600" b="1" dirty="0" smtClean="0">
                <a:solidFill>
                  <a:srgbClr val="006600"/>
                </a:solidFill>
                <a:cs typeface="Arial" charset="0"/>
              </a:rPr>
              <a:t>смертен</a:t>
            </a:r>
            <a:endParaRPr lang="ru-RU" sz="1600" b="1" dirty="0">
              <a:solidFill>
                <a:srgbClr val="006600"/>
              </a:solidFill>
            </a:endParaRPr>
          </a:p>
        </p:txBody>
      </p:sp>
      <p:sp>
        <p:nvSpPr>
          <p:cNvPr id="10" name="AutoShape 5"/>
          <p:cNvSpPr>
            <a:spLocks noChangeArrowheads="1"/>
          </p:cNvSpPr>
          <p:nvPr/>
        </p:nvSpPr>
        <p:spPr bwMode="auto">
          <a:xfrm>
            <a:off x="5400000" y="5256000"/>
            <a:ext cx="2880000" cy="432000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1600" b="1" dirty="0" smtClean="0">
                <a:solidFill>
                  <a:srgbClr val="0000FF"/>
                </a:solidFill>
                <a:cs typeface="Arial" charset="0"/>
              </a:rPr>
              <a:t>Сократ –</a:t>
            </a:r>
            <a:r>
              <a:rPr lang="en-US" sz="1600" b="1" dirty="0" smtClean="0">
                <a:solidFill>
                  <a:srgbClr val="0000FF"/>
                </a:solidFill>
                <a:cs typeface="Arial" charset="0"/>
              </a:rPr>
              <a:t> </a:t>
            </a:r>
            <a:r>
              <a:rPr lang="ru-RU" sz="1600" b="1" dirty="0" smtClean="0">
                <a:solidFill>
                  <a:srgbClr val="FF0000"/>
                </a:solidFill>
                <a:cs typeface="Arial" charset="0"/>
              </a:rPr>
              <a:t>человек</a:t>
            </a:r>
            <a:endParaRPr lang="ru-RU" sz="1600" b="1" dirty="0">
              <a:solidFill>
                <a:srgbClr val="FF0000"/>
              </a:solidFill>
            </a:endParaRPr>
          </a:p>
        </p:txBody>
      </p:sp>
      <p:cxnSp>
        <p:nvCxnSpPr>
          <p:cNvPr id="11" name="AutoShape 28"/>
          <p:cNvCxnSpPr>
            <a:cxnSpLocks noChangeShapeType="1"/>
          </p:cNvCxnSpPr>
          <p:nvPr/>
        </p:nvCxnSpPr>
        <p:spPr bwMode="auto">
          <a:xfrm>
            <a:off x="2304000" y="5688000"/>
            <a:ext cx="1588" cy="252000"/>
          </a:xfrm>
          <a:prstGeom prst="straightConnector1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  <a:effectLst/>
        </p:spPr>
      </p:cxnSp>
      <p:cxnSp>
        <p:nvCxnSpPr>
          <p:cNvPr id="12" name="AutoShape 29"/>
          <p:cNvCxnSpPr>
            <a:cxnSpLocks noChangeShapeType="1"/>
          </p:cNvCxnSpPr>
          <p:nvPr/>
        </p:nvCxnSpPr>
        <p:spPr bwMode="auto">
          <a:xfrm>
            <a:off x="6840000" y="5688000"/>
            <a:ext cx="1587" cy="252000"/>
          </a:xfrm>
          <a:prstGeom prst="straightConnector1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  <a:effectLst/>
        </p:spPr>
      </p:cxnSp>
      <p:sp>
        <p:nvSpPr>
          <p:cNvPr id="13" name="Line 18"/>
          <p:cNvSpPr>
            <a:spLocks noChangeShapeType="1"/>
          </p:cNvSpPr>
          <p:nvPr/>
        </p:nvSpPr>
        <p:spPr bwMode="auto">
          <a:xfrm>
            <a:off x="2304000" y="5940000"/>
            <a:ext cx="2266950" cy="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 dirty="0"/>
          </a:p>
        </p:txBody>
      </p:sp>
      <p:sp>
        <p:nvSpPr>
          <p:cNvPr id="14" name="Line 19"/>
          <p:cNvSpPr>
            <a:spLocks noChangeShapeType="1"/>
          </p:cNvSpPr>
          <p:nvPr/>
        </p:nvSpPr>
        <p:spPr bwMode="auto">
          <a:xfrm>
            <a:off x="4570413" y="5940000"/>
            <a:ext cx="2266950" cy="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 dirty="0"/>
          </a:p>
        </p:txBody>
      </p:sp>
      <p:cxnSp>
        <p:nvCxnSpPr>
          <p:cNvPr id="15" name="AutoShape 20"/>
          <p:cNvCxnSpPr>
            <a:cxnSpLocks noChangeShapeType="1"/>
          </p:cNvCxnSpPr>
          <p:nvPr/>
        </p:nvCxnSpPr>
        <p:spPr bwMode="auto">
          <a:xfrm>
            <a:off x="4570413" y="5940000"/>
            <a:ext cx="1587" cy="252000"/>
          </a:xfrm>
          <a:prstGeom prst="straightConnector1">
            <a:avLst/>
          </a:prstGeom>
          <a:noFill/>
          <a:ln w="25400">
            <a:solidFill>
              <a:schemeClr val="bg1"/>
            </a:solidFill>
            <a:round/>
            <a:headEnd/>
            <a:tailEnd type="triangle" w="med" len="med"/>
          </a:ln>
          <a:effectLst/>
        </p:spPr>
      </p:cxnSp>
      <p:sp>
        <p:nvSpPr>
          <p:cNvPr id="16" name="AutoShape 6"/>
          <p:cNvSpPr>
            <a:spLocks noChangeArrowheads="1"/>
          </p:cNvSpPr>
          <p:nvPr/>
        </p:nvSpPr>
        <p:spPr bwMode="auto">
          <a:xfrm>
            <a:off x="144000" y="4320000"/>
            <a:ext cx="2016000" cy="432000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1600" b="1" dirty="0" smtClean="0">
                <a:solidFill>
                  <a:srgbClr val="0000FF"/>
                </a:solidFill>
                <a:cs typeface="Arial" charset="0"/>
              </a:rPr>
              <a:t>Платон</a:t>
            </a:r>
            <a:r>
              <a:rPr lang="en-US" sz="1600" b="1" dirty="0" smtClean="0">
                <a:solidFill>
                  <a:srgbClr val="0000FF"/>
                </a:solidFill>
                <a:cs typeface="Arial" charset="0"/>
              </a:rPr>
              <a:t> </a:t>
            </a:r>
            <a:r>
              <a:rPr lang="ru-RU" sz="1600" b="1" dirty="0" smtClean="0">
                <a:solidFill>
                  <a:srgbClr val="006600"/>
                </a:solidFill>
                <a:cs typeface="Arial" charset="0"/>
              </a:rPr>
              <a:t>смертен</a:t>
            </a:r>
            <a:endParaRPr lang="ru-RU" sz="1600" b="1" dirty="0">
              <a:solidFill>
                <a:srgbClr val="006600"/>
              </a:solidFill>
            </a:endParaRPr>
          </a:p>
        </p:txBody>
      </p:sp>
      <p:sp>
        <p:nvSpPr>
          <p:cNvPr id="17" name="AutoShape 7"/>
          <p:cNvSpPr>
            <a:spLocks noChangeArrowheads="1"/>
          </p:cNvSpPr>
          <p:nvPr/>
        </p:nvSpPr>
        <p:spPr bwMode="auto">
          <a:xfrm>
            <a:off x="2268000" y="4320000"/>
            <a:ext cx="2016000" cy="432000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1600" b="1" dirty="0" smtClean="0">
                <a:solidFill>
                  <a:srgbClr val="0000FF"/>
                </a:solidFill>
                <a:cs typeface="Arial" charset="0"/>
              </a:rPr>
              <a:t>Диоген</a:t>
            </a:r>
            <a:r>
              <a:rPr lang="en-US" sz="1600" b="1" dirty="0" smtClean="0">
                <a:solidFill>
                  <a:srgbClr val="0000FF"/>
                </a:solidFill>
                <a:cs typeface="Arial" charset="0"/>
              </a:rPr>
              <a:t> </a:t>
            </a:r>
            <a:r>
              <a:rPr lang="ru-RU" sz="1600" b="1" dirty="0" smtClean="0">
                <a:solidFill>
                  <a:srgbClr val="006600"/>
                </a:solidFill>
                <a:cs typeface="Arial" charset="0"/>
              </a:rPr>
              <a:t>смертен</a:t>
            </a:r>
            <a:endParaRPr lang="ru-RU" sz="1600" b="1" dirty="0">
              <a:solidFill>
                <a:srgbClr val="006600"/>
              </a:solidFill>
            </a:endParaRPr>
          </a:p>
        </p:txBody>
      </p:sp>
      <p:sp>
        <p:nvSpPr>
          <p:cNvPr id="18" name="AutoShape 8"/>
          <p:cNvSpPr>
            <a:spLocks noChangeArrowheads="1"/>
          </p:cNvSpPr>
          <p:nvPr/>
        </p:nvSpPr>
        <p:spPr bwMode="auto">
          <a:xfrm>
            <a:off x="4392000" y="4320000"/>
            <a:ext cx="2016000" cy="432000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1600" b="1" dirty="0" smtClean="0">
                <a:solidFill>
                  <a:srgbClr val="0000FF"/>
                </a:solidFill>
                <a:cs typeface="Arial" charset="0"/>
              </a:rPr>
              <a:t>Эпикур</a:t>
            </a:r>
            <a:r>
              <a:rPr lang="en-US" sz="1600" b="1" dirty="0" smtClean="0">
                <a:solidFill>
                  <a:srgbClr val="0000FF"/>
                </a:solidFill>
                <a:cs typeface="Arial" charset="0"/>
              </a:rPr>
              <a:t> </a:t>
            </a:r>
            <a:r>
              <a:rPr lang="ru-RU" sz="1600" b="1" dirty="0" smtClean="0">
                <a:solidFill>
                  <a:srgbClr val="006600"/>
                </a:solidFill>
                <a:cs typeface="Arial" charset="0"/>
              </a:rPr>
              <a:t>смертен</a:t>
            </a:r>
            <a:endParaRPr lang="ru-RU" sz="1600" b="1" dirty="0">
              <a:solidFill>
                <a:srgbClr val="006600"/>
              </a:solidFill>
            </a:endParaRPr>
          </a:p>
        </p:txBody>
      </p:sp>
      <p:sp>
        <p:nvSpPr>
          <p:cNvPr id="19" name="Text Box 10"/>
          <p:cNvSpPr txBox="1">
            <a:spLocks noChangeArrowheads="1"/>
          </p:cNvSpPr>
          <p:nvPr/>
        </p:nvSpPr>
        <p:spPr bwMode="auto">
          <a:xfrm>
            <a:off x="6408000" y="4248000"/>
            <a:ext cx="576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600" dirty="0">
                <a:solidFill>
                  <a:schemeClr val="bg1"/>
                </a:solidFill>
              </a:rPr>
              <a:t>…</a:t>
            </a:r>
          </a:p>
        </p:txBody>
      </p:sp>
      <p:cxnSp>
        <p:nvCxnSpPr>
          <p:cNvPr id="21" name="AutoShape 30"/>
          <p:cNvCxnSpPr>
            <a:cxnSpLocks noChangeShapeType="1"/>
          </p:cNvCxnSpPr>
          <p:nvPr/>
        </p:nvCxnSpPr>
        <p:spPr bwMode="auto">
          <a:xfrm>
            <a:off x="1152000" y="4752000"/>
            <a:ext cx="1588" cy="252000"/>
          </a:xfrm>
          <a:prstGeom prst="straightConnector1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  <a:effectLst/>
        </p:spPr>
      </p:cxnSp>
      <p:cxnSp>
        <p:nvCxnSpPr>
          <p:cNvPr id="22" name="AutoShape 30"/>
          <p:cNvCxnSpPr>
            <a:cxnSpLocks noChangeShapeType="1"/>
          </p:cNvCxnSpPr>
          <p:nvPr/>
        </p:nvCxnSpPr>
        <p:spPr bwMode="auto">
          <a:xfrm>
            <a:off x="3276000" y="4752000"/>
            <a:ext cx="1588" cy="252000"/>
          </a:xfrm>
          <a:prstGeom prst="straightConnector1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  <a:effectLst/>
        </p:spPr>
      </p:cxnSp>
      <p:cxnSp>
        <p:nvCxnSpPr>
          <p:cNvPr id="23" name="AutoShape 30"/>
          <p:cNvCxnSpPr>
            <a:cxnSpLocks noChangeShapeType="1"/>
          </p:cNvCxnSpPr>
          <p:nvPr/>
        </p:nvCxnSpPr>
        <p:spPr bwMode="auto">
          <a:xfrm>
            <a:off x="5400000" y="4752000"/>
            <a:ext cx="1588" cy="252000"/>
          </a:xfrm>
          <a:prstGeom prst="straightConnector1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  <a:effectLst/>
        </p:spPr>
      </p:cxnSp>
      <p:cxnSp>
        <p:nvCxnSpPr>
          <p:cNvPr id="24" name="AutoShape 30"/>
          <p:cNvCxnSpPr>
            <a:cxnSpLocks noChangeShapeType="1"/>
          </p:cNvCxnSpPr>
          <p:nvPr/>
        </p:nvCxnSpPr>
        <p:spPr bwMode="auto">
          <a:xfrm>
            <a:off x="6696000" y="4752000"/>
            <a:ext cx="1588" cy="252000"/>
          </a:xfrm>
          <a:prstGeom prst="straightConnector1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  <a:effectLst/>
        </p:spPr>
      </p:cxnSp>
      <p:sp>
        <p:nvSpPr>
          <p:cNvPr id="26" name="Line 18"/>
          <p:cNvSpPr>
            <a:spLocks noChangeShapeType="1"/>
          </p:cNvSpPr>
          <p:nvPr/>
        </p:nvSpPr>
        <p:spPr bwMode="auto">
          <a:xfrm>
            <a:off x="1152000" y="5004000"/>
            <a:ext cx="1152000" cy="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 dirty="0"/>
          </a:p>
        </p:txBody>
      </p:sp>
      <p:sp>
        <p:nvSpPr>
          <p:cNvPr id="27" name="Line 19"/>
          <p:cNvSpPr>
            <a:spLocks noChangeShapeType="1"/>
          </p:cNvSpPr>
          <p:nvPr/>
        </p:nvSpPr>
        <p:spPr bwMode="auto">
          <a:xfrm>
            <a:off x="2304000" y="5004000"/>
            <a:ext cx="4392000" cy="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 dirty="0"/>
          </a:p>
        </p:txBody>
      </p:sp>
      <p:cxnSp>
        <p:nvCxnSpPr>
          <p:cNvPr id="28" name="AutoShape 20"/>
          <p:cNvCxnSpPr>
            <a:cxnSpLocks noChangeShapeType="1"/>
          </p:cNvCxnSpPr>
          <p:nvPr/>
        </p:nvCxnSpPr>
        <p:spPr bwMode="auto">
          <a:xfrm>
            <a:off x="2304000" y="5004000"/>
            <a:ext cx="1587" cy="252000"/>
          </a:xfrm>
          <a:prstGeom prst="straightConnector1">
            <a:avLst/>
          </a:prstGeom>
          <a:noFill/>
          <a:ln w="25400">
            <a:solidFill>
              <a:schemeClr val="bg1"/>
            </a:solidFill>
            <a:round/>
            <a:headEnd/>
            <a:tailEnd type="triangle" w="med" len="med"/>
          </a:ln>
          <a:effectLst/>
        </p:spPr>
      </p:cxnSp>
      <p:sp>
        <p:nvSpPr>
          <p:cNvPr id="29" name="AutoShape 4"/>
          <p:cNvSpPr>
            <a:spLocks noChangeArrowheads="1"/>
          </p:cNvSpPr>
          <p:nvPr/>
        </p:nvSpPr>
        <p:spPr bwMode="auto">
          <a:xfrm>
            <a:off x="864000" y="5256000"/>
            <a:ext cx="2880000" cy="432000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1600" b="1" dirty="0" smtClean="0">
                <a:solidFill>
                  <a:srgbClr val="FF00FF"/>
                </a:solidFill>
                <a:cs typeface="Arial" charset="0"/>
              </a:rPr>
              <a:t>Некоторые</a:t>
            </a:r>
            <a:r>
              <a:rPr lang="en-US" sz="1600" b="1" dirty="0" smtClean="0">
                <a:solidFill>
                  <a:srgbClr val="0000FF"/>
                </a:solidFill>
                <a:cs typeface="Arial" charset="0"/>
              </a:rPr>
              <a:t> </a:t>
            </a:r>
            <a:r>
              <a:rPr lang="ru-RU" sz="1600" b="1" dirty="0" smtClean="0">
                <a:solidFill>
                  <a:srgbClr val="FF0000"/>
                </a:solidFill>
                <a:cs typeface="Arial" charset="0"/>
              </a:rPr>
              <a:t>люди</a:t>
            </a:r>
            <a:r>
              <a:rPr lang="en-US" sz="1600" b="1" dirty="0" smtClean="0">
                <a:solidFill>
                  <a:srgbClr val="0000FF"/>
                </a:solidFill>
                <a:cs typeface="Arial" charset="0"/>
              </a:rPr>
              <a:t> </a:t>
            </a:r>
            <a:r>
              <a:rPr lang="ru-RU" sz="1600" b="1" dirty="0" smtClean="0">
                <a:solidFill>
                  <a:srgbClr val="006600"/>
                </a:solidFill>
                <a:cs typeface="Arial" charset="0"/>
              </a:rPr>
              <a:t>смертны</a:t>
            </a:r>
            <a:endParaRPr lang="ru-RU" sz="1600" b="1" dirty="0">
              <a:solidFill>
                <a:srgbClr val="006600"/>
              </a:solidFill>
            </a:endParaRPr>
          </a:p>
        </p:txBody>
      </p:sp>
      <p:sp>
        <p:nvSpPr>
          <p:cNvPr id="31" name="AutoShape 3"/>
          <p:cNvSpPr>
            <a:spLocks noChangeArrowheads="1"/>
          </p:cNvSpPr>
          <p:nvPr/>
        </p:nvSpPr>
        <p:spPr bwMode="auto">
          <a:xfrm>
            <a:off x="3132000" y="6192000"/>
            <a:ext cx="2880000" cy="432000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cs typeface="Arial" charset="0"/>
              </a:rPr>
              <a:t>А </a:t>
            </a:r>
            <a:r>
              <a:rPr lang="ru-RU" sz="1600" b="1" dirty="0" smtClean="0">
                <a:solidFill>
                  <a:srgbClr val="0000FF"/>
                </a:solidFill>
                <a:cs typeface="Arial" charset="0"/>
              </a:rPr>
              <a:t>Сократ</a:t>
            </a:r>
            <a:r>
              <a:rPr lang="ru-RU" sz="1600" b="1" dirty="0" smtClean="0">
                <a:solidFill>
                  <a:schemeClr val="tx1"/>
                </a:solidFill>
                <a:cs typeface="Arial" charset="0"/>
              </a:rPr>
              <a:t>-то</a:t>
            </a:r>
            <a:r>
              <a:rPr lang="en-US" sz="1600" b="1" dirty="0" smtClean="0">
                <a:solidFill>
                  <a:srgbClr val="0000FF"/>
                </a:solidFill>
                <a:cs typeface="Arial" charset="0"/>
              </a:rPr>
              <a:t> </a:t>
            </a:r>
            <a:r>
              <a:rPr lang="ru-RU" sz="1600" b="1" dirty="0" smtClean="0">
                <a:solidFill>
                  <a:srgbClr val="006600"/>
                </a:solidFill>
                <a:cs typeface="Arial" charset="0"/>
              </a:rPr>
              <a:t>смертен?</a:t>
            </a:r>
            <a:endParaRPr lang="ru-RU" sz="1600" b="1" dirty="0">
              <a:solidFill>
                <a:srgbClr val="006600"/>
              </a:solidFill>
            </a:endParaRPr>
          </a:p>
        </p:txBody>
      </p:sp>
      <p:sp>
        <p:nvSpPr>
          <p:cNvPr id="33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080000"/>
          </a:xfrm>
          <a:noFill/>
        </p:spPr>
        <p:txBody>
          <a:bodyPr anchor="ctr" anchorCtr="1"/>
          <a:lstStyle/>
          <a:p>
            <a:pPr eaLnBrk="1" hangingPunct="1"/>
            <a:r>
              <a:rPr lang="ru-RU" sz="2800" b="1" dirty="0" smtClean="0">
                <a:solidFill>
                  <a:schemeClr val="bg1"/>
                </a:solidFill>
              </a:rPr>
              <a:t>Довод</a:t>
            </a:r>
          </a:p>
        </p:txBody>
      </p:sp>
      <p:sp>
        <p:nvSpPr>
          <p:cNvPr id="34" name="Rectangle 3"/>
          <p:cNvSpPr txBox="1">
            <a:spLocks noChangeArrowheads="1"/>
          </p:cNvSpPr>
          <p:nvPr/>
        </p:nvSpPr>
        <p:spPr bwMode="auto">
          <a:xfrm>
            <a:off x="457200" y="828000"/>
            <a:ext cx="8374063" cy="560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Основное требование к доводу:</a:t>
            </a:r>
          </a:p>
          <a:p>
            <a:pPr marL="54000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Tx/>
              <a:buFontTx/>
              <a:buChar char="•"/>
              <a:tabLst/>
              <a:defRPr/>
            </a:pP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</a:rPr>
              <a:t>Довод 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+mn-lt"/>
              </a:rPr>
              <a:t>должен быть 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n-lt"/>
              </a:rPr>
              <a:t>доказанным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+mn-lt"/>
              </a:rPr>
              <a:t> 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n-lt"/>
              </a:rPr>
              <a:t>истинным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+mn-lt"/>
              </a:rPr>
              <a:t> 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</a:rPr>
              <a:t>суждением.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Правила довода:</a:t>
            </a:r>
          </a:p>
          <a:p>
            <a:pPr marL="54000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</a:rPr>
              <a:t>Доводы 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+mn-lt"/>
              </a:rPr>
              <a:t>должны являться 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n-lt"/>
              </a:rPr>
              <a:t>достаточным основанием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</a:rPr>
              <a:t> тезиса.</a:t>
            </a:r>
          </a:p>
          <a:p>
            <a:pPr marL="54000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Tx/>
              <a:buFontTx/>
              <a:buChar char="•"/>
              <a:tabLst/>
              <a:defRPr/>
            </a:pP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</a:rPr>
              <a:t>Истинность довода 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+mn-lt"/>
              </a:rPr>
              <a:t>должна быть 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</a:rPr>
              <a:t>обоснована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n-lt"/>
              </a:rPr>
              <a:t> независимо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</a:rPr>
              <a:t> 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</a:rPr>
              <a:t>от 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</a:rPr>
              <a:t>тезиса.</a:t>
            </a:r>
          </a:p>
          <a:p>
            <a:pPr marL="900000" marR="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ru-RU" sz="1800" b="1" i="1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</a:rPr>
              <a:t>Характерная ошибка:</a:t>
            </a:r>
          </a:p>
          <a:p>
            <a:pPr marL="1600200" marR="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66FF"/>
                </a:solidFill>
                <a:effectLst/>
                <a:uLnTx/>
                <a:uFillTx/>
                <a:latin typeface="+mn-lt"/>
              </a:rPr>
              <a:t>«Порочный круг»</a:t>
            </a:r>
          </a:p>
        </p:txBody>
      </p:sp>
      <p:sp>
        <p:nvSpPr>
          <p:cNvPr id="30" name="Содержимое 2"/>
          <p:cNvSpPr txBox="1">
            <a:spLocks/>
          </p:cNvSpPr>
          <p:nvPr/>
        </p:nvSpPr>
        <p:spPr bwMode="auto">
          <a:xfrm>
            <a:off x="216000" y="3456000"/>
            <a:ext cx="8784000" cy="86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342900" lvl="0" indent="-342900" algn="l" eaLnBrk="0" hangingPunct="0">
              <a:spcBef>
                <a:spcPct val="20000"/>
              </a:spcBef>
              <a:buClr>
                <a:schemeClr val="bg1"/>
              </a:buClr>
              <a:buFontTx/>
              <a:buChar char="•"/>
              <a:defRPr/>
            </a:pPr>
            <a:r>
              <a:rPr lang="ru-RU" sz="1600" dirty="0" smtClean="0">
                <a:solidFill>
                  <a:srgbClr val="FF9933"/>
                </a:solidFill>
              </a:rPr>
              <a:t>Индуктивное обоснование</a:t>
            </a:r>
            <a:r>
              <a:rPr lang="ru-RU" sz="1600" dirty="0" smtClean="0"/>
              <a:t> аргумента как общего правила невозможно: </a:t>
            </a:r>
            <a:r>
              <a:rPr lang="ru-RU" sz="1600" dirty="0" smtClean="0">
                <a:solidFill>
                  <a:srgbClr val="FF9933"/>
                </a:solidFill>
              </a:rPr>
              <a:t>неполная индукция</a:t>
            </a:r>
            <a:r>
              <a:rPr lang="ru-RU" sz="1600" dirty="0" smtClean="0"/>
              <a:t> позволяет делать лишь </a:t>
            </a:r>
            <a:r>
              <a:rPr lang="ru-RU" sz="1600" dirty="0" smtClean="0">
                <a:solidFill>
                  <a:srgbClr val="FF9933"/>
                </a:solidFill>
              </a:rPr>
              <a:t>частные или предположительные</a:t>
            </a:r>
            <a:r>
              <a:rPr lang="ru-RU" sz="1600" dirty="0" smtClean="0"/>
              <a:t> выводы.</a:t>
            </a:r>
            <a:endParaRPr kumimoji="0" lang="ru-RU" sz="1600" b="1" i="0" u="none" strike="noStrike" kern="0" cap="none" spc="0" normalizeH="0" baseline="0" noProof="0" dirty="0" smtClean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500"/>
                            </p:stCondLst>
                            <p:childTnLst>
                              <p:par>
                                <p:cTn id="58" presetID="19" presetClass="exit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9" dur="3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500"/>
                            </p:stCondLst>
                            <p:childTnLst>
                              <p:par>
                                <p:cTn id="63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000"/>
                            </p:stCondLst>
                            <p:childTnLst>
                              <p:par>
                                <p:cTn id="85" presetID="19" presetClass="exit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6" dur="3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0"/>
                            </p:stCondLst>
                            <p:childTnLst>
                              <p:par>
                                <p:cTn id="90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8" grpId="0" animBg="1"/>
      <p:bldP spid="13" grpId="0" animBg="1"/>
      <p:bldP spid="14" grpId="0" animBg="1"/>
      <p:bldP spid="16" grpId="0" animBg="1"/>
      <p:bldP spid="17" grpId="0" animBg="1"/>
      <p:bldP spid="18" grpId="0" animBg="1"/>
      <p:bldP spid="26" grpId="0" animBg="1"/>
      <p:bldP spid="27" grpId="0" animBg="1"/>
      <p:bldP spid="29" grpId="0" animBg="1"/>
      <p:bldP spid="31" grpId="0" animBg="1"/>
      <p:bldP spid="30" grpId="0" build="p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080000"/>
          </a:xfrm>
          <a:noFill/>
        </p:spPr>
        <p:txBody>
          <a:bodyPr anchor="ctr" anchorCtr="1"/>
          <a:lstStyle/>
          <a:p>
            <a:pPr eaLnBrk="1" hangingPunct="1"/>
            <a:r>
              <a:rPr lang="ru-RU" sz="2800" b="1" dirty="0" smtClean="0">
                <a:solidFill>
                  <a:schemeClr val="bg1"/>
                </a:solidFill>
              </a:rPr>
              <a:t>Довод</a:t>
            </a:r>
          </a:p>
        </p:txBody>
      </p:sp>
      <p:sp>
        <p:nvSpPr>
          <p:cNvPr id="31" name="AutoShape 3"/>
          <p:cNvSpPr>
            <a:spLocks noChangeArrowheads="1"/>
          </p:cNvSpPr>
          <p:nvPr/>
        </p:nvSpPr>
        <p:spPr bwMode="auto">
          <a:xfrm>
            <a:off x="3132000" y="6192000"/>
            <a:ext cx="2880000" cy="432000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cs typeface="Arial" charset="0"/>
              </a:rPr>
              <a:t>А </a:t>
            </a:r>
            <a:r>
              <a:rPr lang="ru-RU" sz="1600" b="1" dirty="0" smtClean="0">
                <a:solidFill>
                  <a:srgbClr val="0000FF"/>
                </a:solidFill>
                <a:cs typeface="Arial" charset="0"/>
              </a:rPr>
              <a:t>Сократ</a:t>
            </a:r>
            <a:r>
              <a:rPr lang="ru-RU" sz="1600" b="1" dirty="0" smtClean="0">
                <a:solidFill>
                  <a:schemeClr val="tx1"/>
                </a:solidFill>
                <a:cs typeface="Arial" charset="0"/>
              </a:rPr>
              <a:t>-то</a:t>
            </a:r>
            <a:r>
              <a:rPr lang="en-US" sz="1600" b="1" dirty="0" smtClean="0">
                <a:solidFill>
                  <a:srgbClr val="0000FF"/>
                </a:solidFill>
                <a:cs typeface="Arial" charset="0"/>
              </a:rPr>
              <a:t> </a:t>
            </a:r>
            <a:r>
              <a:rPr lang="ru-RU" sz="1600" b="1" dirty="0" smtClean="0">
                <a:solidFill>
                  <a:srgbClr val="006600"/>
                </a:solidFill>
                <a:cs typeface="Arial" charset="0"/>
              </a:rPr>
              <a:t>смертен?</a:t>
            </a:r>
            <a:endParaRPr lang="ru-RU" sz="1600" b="1" dirty="0">
              <a:solidFill>
                <a:srgbClr val="006600"/>
              </a:solidFill>
            </a:endParaRPr>
          </a:p>
        </p:txBody>
      </p:sp>
      <p:sp>
        <p:nvSpPr>
          <p:cNvPr id="29" name="AutoShape 4"/>
          <p:cNvSpPr>
            <a:spLocks noChangeArrowheads="1"/>
          </p:cNvSpPr>
          <p:nvPr/>
        </p:nvSpPr>
        <p:spPr bwMode="auto">
          <a:xfrm>
            <a:off x="864000" y="5256000"/>
            <a:ext cx="2880000" cy="432000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1600" b="1" dirty="0" smtClean="0">
                <a:solidFill>
                  <a:srgbClr val="FF00FF"/>
                </a:solidFill>
                <a:cs typeface="Arial" charset="0"/>
              </a:rPr>
              <a:t>Некоторые</a:t>
            </a:r>
            <a:r>
              <a:rPr lang="en-US" sz="1600" b="1" dirty="0" smtClean="0">
                <a:solidFill>
                  <a:srgbClr val="0000FF"/>
                </a:solidFill>
                <a:cs typeface="Arial" charset="0"/>
              </a:rPr>
              <a:t> </a:t>
            </a:r>
            <a:r>
              <a:rPr lang="ru-RU" sz="1600" b="1" dirty="0" smtClean="0">
                <a:solidFill>
                  <a:srgbClr val="FF0000"/>
                </a:solidFill>
                <a:cs typeface="Arial" charset="0"/>
              </a:rPr>
              <a:t>люди</a:t>
            </a:r>
            <a:r>
              <a:rPr lang="en-US" sz="1600" b="1" dirty="0" smtClean="0">
                <a:solidFill>
                  <a:srgbClr val="0000FF"/>
                </a:solidFill>
                <a:cs typeface="Arial" charset="0"/>
              </a:rPr>
              <a:t> </a:t>
            </a:r>
            <a:r>
              <a:rPr lang="ru-RU" sz="1600" b="1" dirty="0" smtClean="0">
                <a:solidFill>
                  <a:srgbClr val="006600"/>
                </a:solidFill>
                <a:cs typeface="Arial" charset="0"/>
              </a:rPr>
              <a:t>смертны</a:t>
            </a:r>
            <a:endParaRPr lang="ru-RU" sz="1600" b="1" dirty="0">
              <a:solidFill>
                <a:srgbClr val="006600"/>
              </a:solidFill>
            </a:endParaRPr>
          </a:p>
        </p:txBody>
      </p:sp>
      <p:sp>
        <p:nvSpPr>
          <p:cNvPr id="9" name="AutoShape 4"/>
          <p:cNvSpPr>
            <a:spLocks noChangeArrowheads="1"/>
          </p:cNvSpPr>
          <p:nvPr/>
        </p:nvSpPr>
        <p:spPr bwMode="auto">
          <a:xfrm>
            <a:off x="864000" y="5256000"/>
            <a:ext cx="2880000" cy="432000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1600" b="1" dirty="0" smtClean="0">
                <a:solidFill>
                  <a:srgbClr val="FF00FF"/>
                </a:solidFill>
                <a:cs typeface="Arial" charset="0"/>
              </a:rPr>
              <a:t>Всякий</a:t>
            </a:r>
            <a:r>
              <a:rPr lang="en-US" sz="1600" b="1" dirty="0" smtClean="0">
                <a:solidFill>
                  <a:srgbClr val="0000FF"/>
                </a:solidFill>
                <a:cs typeface="Arial" charset="0"/>
              </a:rPr>
              <a:t> </a:t>
            </a:r>
            <a:r>
              <a:rPr lang="ru-RU" sz="1600" b="1" dirty="0" smtClean="0">
                <a:solidFill>
                  <a:srgbClr val="FF0000"/>
                </a:solidFill>
                <a:cs typeface="Arial" charset="0"/>
              </a:rPr>
              <a:t>человек</a:t>
            </a:r>
            <a:r>
              <a:rPr lang="en-US" sz="1600" b="1" dirty="0" smtClean="0">
                <a:solidFill>
                  <a:srgbClr val="0000FF"/>
                </a:solidFill>
                <a:cs typeface="Arial" charset="0"/>
              </a:rPr>
              <a:t> </a:t>
            </a:r>
            <a:r>
              <a:rPr lang="ru-RU" sz="1600" b="1" dirty="0" smtClean="0">
                <a:solidFill>
                  <a:srgbClr val="006600"/>
                </a:solidFill>
                <a:cs typeface="Arial" charset="0"/>
              </a:rPr>
              <a:t>смертен</a:t>
            </a:r>
            <a:endParaRPr lang="ru-RU" sz="1600" b="1" dirty="0">
              <a:solidFill>
                <a:srgbClr val="006600"/>
              </a:solidFill>
            </a:endParaRPr>
          </a:p>
        </p:txBody>
      </p:sp>
      <p:sp>
        <p:nvSpPr>
          <p:cNvPr id="8" name="AutoShape 3"/>
          <p:cNvSpPr>
            <a:spLocks noChangeArrowheads="1"/>
          </p:cNvSpPr>
          <p:nvPr/>
        </p:nvSpPr>
        <p:spPr bwMode="auto">
          <a:xfrm>
            <a:off x="3132000" y="6192000"/>
            <a:ext cx="2880000" cy="432000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1600" b="1" dirty="0" smtClean="0">
                <a:solidFill>
                  <a:srgbClr val="0000FF"/>
                </a:solidFill>
                <a:cs typeface="Arial" charset="0"/>
              </a:rPr>
              <a:t>Сократ</a:t>
            </a:r>
            <a:r>
              <a:rPr lang="en-US" sz="1600" b="1" dirty="0" smtClean="0">
                <a:solidFill>
                  <a:srgbClr val="0000FF"/>
                </a:solidFill>
                <a:cs typeface="Arial" charset="0"/>
              </a:rPr>
              <a:t> </a:t>
            </a:r>
            <a:r>
              <a:rPr lang="ru-RU" sz="1600" b="1" dirty="0" smtClean="0">
                <a:solidFill>
                  <a:srgbClr val="006600"/>
                </a:solidFill>
                <a:cs typeface="Arial" charset="0"/>
              </a:rPr>
              <a:t>смертен</a:t>
            </a:r>
            <a:endParaRPr lang="ru-RU" sz="1600" b="1" dirty="0">
              <a:solidFill>
                <a:srgbClr val="006600"/>
              </a:solidFill>
            </a:endParaRPr>
          </a:p>
        </p:txBody>
      </p:sp>
      <p:sp>
        <p:nvSpPr>
          <p:cNvPr id="10" name="AutoShape 5"/>
          <p:cNvSpPr>
            <a:spLocks noChangeArrowheads="1"/>
          </p:cNvSpPr>
          <p:nvPr/>
        </p:nvSpPr>
        <p:spPr bwMode="auto">
          <a:xfrm>
            <a:off x="5400000" y="5256000"/>
            <a:ext cx="2880000" cy="432000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1600" b="1" dirty="0" smtClean="0">
                <a:solidFill>
                  <a:srgbClr val="0000FF"/>
                </a:solidFill>
                <a:cs typeface="Arial" charset="0"/>
              </a:rPr>
              <a:t>Сократ –</a:t>
            </a:r>
            <a:r>
              <a:rPr lang="en-US" sz="1600" b="1" dirty="0" smtClean="0">
                <a:solidFill>
                  <a:srgbClr val="0000FF"/>
                </a:solidFill>
                <a:cs typeface="Arial" charset="0"/>
              </a:rPr>
              <a:t> </a:t>
            </a:r>
            <a:r>
              <a:rPr lang="ru-RU" sz="1600" b="1" dirty="0" smtClean="0">
                <a:solidFill>
                  <a:srgbClr val="FF0000"/>
                </a:solidFill>
                <a:cs typeface="Arial" charset="0"/>
              </a:rPr>
              <a:t>человек</a:t>
            </a:r>
            <a:endParaRPr lang="ru-RU" sz="1600" b="1" dirty="0">
              <a:solidFill>
                <a:srgbClr val="FF0000"/>
              </a:solidFill>
            </a:endParaRPr>
          </a:p>
        </p:txBody>
      </p:sp>
      <p:cxnSp>
        <p:nvCxnSpPr>
          <p:cNvPr id="11" name="AutoShape 28"/>
          <p:cNvCxnSpPr>
            <a:cxnSpLocks noChangeShapeType="1"/>
          </p:cNvCxnSpPr>
          <p:nvPr/>
        </p:nvCxnSpPr>
        <p:spPr bwMode="auto">
          <a:xfrm>
            <a:off x="2304000" y="5688000"/>
            <a:ext cx="1588" cy="252000"/>
          </a:xfrm>
          <a:prstGeom prst="straightConnector1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  <a:effectLst/>
        </p:spPr>
      </p:cxnSp>
      <p:cxnSp>
        <p:nvCxnSpPr>
          <p:cNvPr id="12" name="AutoShape 29"/>
          <p:cNvCxnSpPr>
            <a:cxnSpLocks noChangeShapeType="1"/>
          </p:cNvCxnSpPr>
          <p:nvPr/>
        </p:nvCxnSpPr>
        <p:spPr bwMode="auto">
          <a:xfrm>
            <a:off x="6840000" y="5688000"/>
            <a:ext cx="1587" cy="252000"/>
          </a:xfrm>
          <a:prstGeom prst="straightConnector1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  <a:effectLst/>
        </p:spPr>
      </p:cxnSp>
      <p:sp>
        <p:nvSpPr>
          <p:cNvPr id="13" name="Line 18"/>
          <p:cNvSpPr>
            <a:spLocks noChangeShapeType="1"/>
          </p:cNvSpPr>
          <p:nvPr/>
        </p:nvSpPr>
        <p:spPr bwMode="auto">
          <a:xfrm>
            <a:off x="2304000" y="5940000"/>
            <a:ext cx="2266950" cy="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 dirty="0"/>
          </a:p>
        </p:txBody>
      </p:sp>
      <p:sp>
        <p:nvSpPr>
          <p:cNvPr id="14" name="Line 19"/>
          <p:cNvSpPr>
            <a:spLocks noChangeShapeType="1"/>
          </p:cNvSpPr>
          <p:nvPr/>
        </p:nvSpPr>
        <p:spPr bwMode="auto">
          <a:xfrm>
            <a:off x="4570413" y="5940000"/>
            <a:ext cx="2266950" cy="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 dirty="0"/>
          </a:p>
        </p:txBody>
      </p:sp>
      <p:cxnSp>
        <p:nvCxnSpPr>
          <p:cNvPr id="15" name="AutoShape 20"/>
          <p:cNvCxnSpPr>
            <a:cxnSpLocks noChangeShapeType="1"/>
          </p:cNvCxnSpPr>
          <p:nvPr/>
        </p:nvCxnSpPr>
        <p:spPr bwMode="auto">
          <a:xfrm>
            <a:off x="4570413" y="5940000"/>
            <a:ext cx="1587" cy="252000"/>
          </a:xfrm>
          <a:prstGeom prst="straightConnector1">
            <a:avLst/>
          </a:prstGeom>
          <a:noFill/>
          <a:ln w="25400">
            <a:solidFill>
              <a:schemeClr val="bg1"/>
            </a:solidFill>
            <a:round/>
            <a:headEnd/>
            <a:tailEnd type="triangle" w="med" len="med"/>
          </a:ln>
          <a:effectLst/>
        </p:spPr>
      </p:cxnSp>
      <p:sp>
        <p:nvSpPr>
          <p:cNvPr id="16" name="AutoShape 6"/>
          <p:cNvSpPr>
            <a:spLocks noChangeArrowheads="1"/>
          </p:cNvSpPr>
          <p:nvPr/>
        </p:nvSpPr>
        <p:spPr bwMode="auto">
          <a:xfrm>
            <a:off x="144000" y="4320000"/>
            <a:ext cx="2016000" cy="432000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1600" b="1" dirty="0" smtClean="0">
                <a:solidFill>
                  <a:srgbClr val="0000FF"/>
                </a:solidFill>
                <a:cs typeface="Arial" charset="0"/>
              </a:rPr>
              <a:t>Платон</a:t>
            </a:r>
            <a:r>
              <a:rPr lang="en-US" sz="1600" b="1" dirty="0" smtClean="0">
                <a:solidFill>
                  <a:srgbClr val="0000FF"/>
                </a:solidFill>
                <a:cs typeface="Arial" charset="0"/>
              </a:rPr>
              <a:t> </a:t>
            </a:r>
            <a:r>
              <a:rPr lang="ru-RU" sz="1600" b="1" dirty="0" smtClean="0">
                <a:solidFill>
                  <a:srgbClr val="006600"/>
                </a:solidFill>
                <a:cs typeface="Arial" charset="0"/>
              </a:rPr>
              <a:t>смертен</a:t>
            </a:r>
            <a:endParaRPr lang="ru-RU" sz="1600" b="1" dirty="0">
              <a:solidFill>
                <a:srgbClr val="006600"/>
              </a:solidFill>
            </a:endParaRPr>
          </a:p>
        </p:txBody>
      </p:sp>
      <p:sp>
        <p:nvSpPr>
          <p:cNvPr id="17" name="AutoShape 7"/>
          <p:cNvSpPr>
            <a:spLocks noChangeArrowheads="1"/>
          </p:cNvSpPr>
          <p:nvPr/>
        </p:nvSpPr>
        <p:spPr bwMode="auto">
          <a:xfrm>
            <a:off x="2268000" y="4320000"/>
            <a:ext cx="2016000" cy="432000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1600" b="1" dirty="0" smtClean="0">
                <a:solidFill>
                  <a:srgbClr val="0000FF"/>
                </a:solidFill>
                <a:cs typeface="Arial" charset="0"/>
              </a:rPr>
              <a:t>Диоген</a:t>
            </a:r>
            <a:r>
              <a:rPr lang="en-US" sz="1600" b="1" dirty="0" smtClean="0">
                <a:solidFill>
                  <a:srgbClr val="0000FF"/>
                </a:solidFill>
                <a:cs typeface="Arial" charset="0"/>
              </a:rPr>
              <a:t> </a:t>
            </a:r>
            <a:r>
              <a:rPr lang="ru-RU" sz="1600" b="1" dirty="0" smtClean="0">
                <a:solidFill>
                  <a:srgbClr val="006600"/>
                </a:solidFill>
                <a:cs typeface="Arial" charset="0"/>
              </a:rPr>
              <a:t>смертен</a:t>
            </a:r>
            <a:endParaRPr lang="ru-RU" sz="1600" b="1" dirty="0">
              <a:solidFill>
                <a:srgbClr val="006600"/>
              </a:solidFill>
            </a:endParaRPr>
          </a:p>
        </p:txBody>
      </p:sp>
      <p:sp>
        <p:nvSpPr>
          <p:cNvPr id="18" name="AutoShape 8"/>
          <p:cNvSpPr>
            <a:spLocks noChangeArrowheads="1"/>
          </p:cNvSpPr>
          <p:nvPr/>
        </p:nvSpPr>
        <p:spPr bwMode="auto">
          <a:xfrm>
            <a:off x="4392000" y="4320000"/>
            <a:ext cx="2016000" cy="432000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1600" b="1" dirty="0" smtClean="0">
                <a:solidFill>
                  <a:srgbClr val="0000FF"/>
                </a:solidFill>
                <a:cs typeface="Arial" charset="0"/>
              </a:rPr>
              <a:t>Эпикур</a:t>
            </a:r>
            <a:r>
              <a:rPr lang="en-US" sz="1600" b="1" dirty="0" smtClean="0">
                <a:solidFill>
                  <a:srgbClr val="0000FF"/>
                </a:solidFill>
                <a:cs typeface="Arial" charset="0"/>
              </a:rPr>
              <a:t> </a:t>
            </a:r>
            <a:r>
              <a:rPr lang="ru-RU" sz="1600" b="1" dirty="0" smtClean="0">
                <a:solidFill>
                  <a:srgbClr val="006600"/>
                </a:solidFill>
                <a:cs typeface="Arial" charset="0"/>
              </a:rPr>
              <a:t>смертен</a:t>
            </a:r>
            <a:endParaRPr lang="ru-RU" sz="1600" b="1" dirty="0">
              <a:solidFill>
                <a:srgbClr val="006600"/>
              </a:solidFill>
            </a:endParaRPr>
          </a:p>
        </p:txBody>
      </p:sp>
      <p:sp>
        <p:nvSpPr>
          <p:cNvPr id="19" name="Text Box 10"/>
          <p:cNvSpPr txBox="1">
            <a:spLocks noChangeArrowheads="1"/>
          </p:cNvSpPr>
          <p:nvPr/>
        </p:nvSpPr>
        <p:spPr bwMode="auto">
          <a:xfrm>
            <a:off x="6408000" y="4248000"/>
            <a:ext cx="576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600" dirty="0">
                <a:solidFill>
                  <a:schemeClr val="bg1"/>
                </a:solidFill>
              </a:rPr>
              <a:t>…</a:t>
            </a:r>
          </a:p>
        </p:txBody>
      </p:sp>
      <p:cxnSp>
        <p:nvCxnSpPr>
          <p:cNvPr id="21" name="AutoShape 30"/>
          <p:cNvCxnSpPr>
            <a:cxnSpLocks noChangeShapeType="1"/>
          </p:cNvCxnSpPr>
          <p:nvPr/>
        </p:nvCxnSpPr>
        <p:spPr bwMode="auto">
          <a:xfrm>
            <a:off x="1152000" y="4752000"/>
            <a:ext cx="1588" cy="252000"/>
          </a:xfrm>
          <a:prstGeom prst="straightConnector1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  <a:effectLst/>
        </p:spPr>
      </p:cxnSp>
      <p:cxnSp>
        <p:nvCxnSpPr>
          <p:cNvPr id="22" name="AutoShape 30"/>
          <p:cNvCxnSpPr>
            <a:cxnSpLocks noChangeShapeType="1"/>
          </p:cNvCxnSpPr>
          <p:nvPr/>
        </p:nvCxnSpPr>
        <p:spPr bwMode="auto">
          <a:xfrm>
            <a:off x="3276000" y="4752000"/>
            <a:ext cx="1588" cy="252000"/>
          </a:xfrm>
          <a:prstGeom prst="straightConnector1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  <a:effectLst/>
        </p:spPr>
      </p:cxnSp>
      <p:cxnSp>
        <p:nvCxnSpPr>
          <p:cNvPr id="23" name="AutoShape 30"/>
          <p:cNvCxnSpPr>
            <a:cxnSpLocks noChangeShapeType="1"/>
          </p:cNvCxnSpPr>
          <p:nvPr/>
        </p:nvCxnSpPr>
        <p:spPr bwMode="auto">
          <a:xfrm>
            <a:off x="5400000" y="4752000"/>
            <a:ext cx="1588" cy="252000"/>
          </a:xfrm>
          <a:prstGeom prst="straightConnector1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  <a:effectLst/>
        </p:spPr>
      </p:cxnSp>
      <p:cxnSp>
        <p:nvCxnSpPr>
          <p:cNvPr id="24" name="AutoShape 30"/>
          <p:cNvCxnSpPr>
            <a:cxnSpLocks noChangeShapeType="1"/>
          </p:cNvCxnSpPr>
          <p:nvPr/>
        </p:nvCxnSpPr>
        <p:spPr bwMode="auto">
          <a:xfrm>
            <a:off x="6696000" y="4752000"/>
            <a:ext cx="1588" cy="252000"/>
          </a:xfrm>
          <a:prstGeom prst="straightConnector1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  <a:effectLst/>
        </p:spPr>
      </p:cxnSp>
      <p:sp>
        <p:nvSpPr>
          <p:cNvPr id="26" name="Line 18"/>
          <p:cNvSpPr>
            <a:spLocks noChangeShapeType="1"/>
          </p:cNvSpPr>
          <p:nvPr/>
        </p:nvSpPr>
        <p:spPr bwMode="auto">
          <a:xfrm>
            <a:off x="1152000" y="5004000"/>
            <a:ext cx="1152000" cy="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 dirty="0"/>
          </a:p>
        </p:txBody>
      </p:sp>
      <p:sp>
        <p:nvSpPr>
          <p:cNvPr id="27" name="Line 19"/>
          <p:cNvSpPr>
            <a:spLocks noChangeShapeType="1"/>
          </p:cNvSpPr>
          <p:nvPr/>
        </p:nvSpPr>
        <p:spPr bwMode="auto">
          <a:xfrm>
            <a:off x="2304000" y="5004000"/>
            <a:ext cx="4392000" cy="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 dirty="0"/>
          </a:p>
        </p:txBody>
      </p:sp>
      <p:sp>
        <p:nvSpPr>
          <p:cNvPr id="25" name="AutoShape 9"/>
          <p:cNvSpPr>
            <a:spLocks noChangeArrowheads="1"/>
          </p:cNvSpPr>
          <p:nvPr/>
        </p:nvSpPr>
        <p:spPr bwMode="auto">
          <a:xfrm>
            <a:off x="6984000" y="4320000"/>
            <a:ext cx="2016000" cy="432000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1600" b="1" dirty="0" smtClean="0">
                <a:solidFill>
                  <a:srgbClr val="0000FF"/>
                </a:solidFill>
                <a:cs typeface="Arial" charset="0"/>
              </a:rPr>
              <a:t>Сократ</a:t>
            </a:r>
            <a:r>
              <a:rPr lang="en-US" sz="1600" b="1" dirty="0" smtClean="0">
                <a:solidFill>
                  <a:srgbClr val="0000FF"/>
                </a:solidFill>
                <a:cs typeface="Arial" charset="0"/>
              </a:rPr>
              <a:t> </a:t>
            </a:r>
            <a:r>
              <a:rPr lang="ru-RU" sz="1600" b="1" dirty="0" smtClean="0">
                <a:solidFill>
                  <a:srgbClr val="006600"/>
                </a:solidFill>
                <a:cs typeface="Arial" charset="0"/>
              </a:rPr>
              <a:t>смертен</a:t>
            </a:r>
            <a:endParaRPr lang="ru-RU" sz="1600" b="1" dirty="0">
              <a:solidFill>
                <a:srgbClr val="006600"/>
              </a:solidFill>
            </a:endParaRPr>
          </a:p>
        </p:txBody>
      </p:sp>
      <p:cxnSp>
        <p:nvCxnSpPr>
          <p:cNvPr id="33" name="AutoShape 30"/>
          <p:cNvCxnSpPr>
            <a:cxnSpLocks noChangeShapeType="1"/>
          </p:cNvCxnSpPr>
          <p:nvPr/>
        </p:nvCxnSpPr>
        <p:spPr bwMode="auto">
          <a:xfrm>
            <a:off x="8001024" y="4752000"/>
            <a:ext cx="1588" cy="252000"/>
          </a:xfrm>
          <a:prstGeom prst="straightConnector1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  <a:effectLst/>
        </p:spPr>
      </p:cxnSp>
      <p:sp>
        <p:nvSpPr>
          <p:cNvPr id="34" name="Line 19"/>
          <p:cNvSpPr>
            <a:spLocks noChangeShapeType="1"/>
          </p:cNvSpPr>
          <p:nvPr/>
        </p:nvSpPr>
        <p:spPr bwMode="auto">
          <a:xfrm>
            <a:off x="6696000" y="5004000"/>
            <a:ext cx="1296000" cy="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 dirty="0"/>
          </a:p>
        </p:txBody>
      </p:sp>
      <p:sp>
        <p:nvSpPr>
          <p:cNvPr id="36" name="Rectangle 3"/>
          <p:cNvSpPr txBox="1">
            <a:spLocks noChangeArrowheads="1"/>
          </p:cNvSpPr>
          <p:nvPr/>
        </p:nvSpPr>
        <p:spPr bwMode="auto">
          <a:xfrm>
            <a:off x="457200" y="828000"/>
            <a:ext cx="8374063" cy="27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Основное требование к доводу:</a:t>
            </a:r>
          </a:p>
          <a:p>
            <a:pPr marL="54000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Tx/>
              <a:buFontTx/>
              <a:buChar char="•"/>
              <a:tabLst/>
              <a:defRPr/>
            </a:pP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</a:rPr>
              <a:t>Довод 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+mn-lt"/>
              </a:rPr>
              <a:t>должен быть 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n-lt"/>
              </a:rPr>
              <a:t>доказанным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+mn-lt"/>
              </a:rPr>
              <a:t> 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n-lt"/>
              </a:rPr>
              <a:t>истинным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+mn-lt"/>
              </a:rPr>
              <a:t> 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</a:rPr>
              <a:t>суждением.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Правила довода:</a:t>
            </a:r>
          </a:p>
          <a:p>
            <a:pPr marL="54000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</a:rPr>
              <a:t>Доводы 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+mn-lt"/>
              </a:rPr>
              <a:t>должны являться 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n-lt"/>
              </a:rPr>
              <a:t>достаточным основанием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</a:rPr>
              <a:t> тезиса.</a:t>
            </a:r>
          </a:p>
          <a:p>
            <a:pPr marL="54000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Tx/>
              <a:buFontTx/>
              <a:buChar char="•"/>
              <a:tabLst/>
              <a:defRPr/>
            </a:pP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</a:rPr>
              <a:t>Истинность довода 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+mn-lt"/>
              </a:rPr>
              <a:t>должна быть 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</a:rPr>
              <a:t>обоснована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n-lt"/>
              </a:rPr>
              <a:t> 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n-lt"/>
              </a:rPr>
              <a:t>независимо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</a:rPr>
              <a:t> </a:t>
            </a:r>
            <a:b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</a:rPr>
              <a:t>от 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</a:rPr>
              <a:t>тезиса.</a:t>
            </a:r>
          </a:p>
          <a:p>
            <a:pPr marL="900000" marR="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ru-RU" sz="1800" b="1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</a:rPr>
              <a:t>Характерная ошибка:</a:t>
            </a:r>
          </a:p>
          <a:p>
            <a:pPr marL="1600200" marR="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66FF"/>
                </a:solidFill>
                <a:effectLst/>
                <a:uLnTx/>
                <a:uFillTx/>
                <a:latin typeface="+mn-lt"/>
              </a:rPr>
              <a:t>«Порочный круг»</a:t>
            </a:r>
          </a:p>
        </p:txBody>
      </p:sp>
      <p:cxnSp>
        <p:nvCxnSpPr>
          <p:cNvPr id="28" name="AutoShape 20"/>
          <p:cNvCxnSpPr>
            <a:cxnSpLocks noChangeShapeType="1"/>
          </p:cNvCxnSpPr>
          <p:nvPr/>
        </p:nvCxnSpPr>
        <p:spPr bwMode="auto">
          <a:xfrm>
            <a:off x="2304000" y="5004000"/>
            <a:ext cx="1587" cy="252000"/>
          </a:xfrm>
          <a:prstGeom prst="straightConnector1">
            <a:avLst/>
          </a:prstGeom>
          <a:noFill/>
          <a:ln w="25400">
            <a:solidFill>
              <a:schemeClr val="bg1"/>
            </a:solidFill>
            <a:round/>
            <a:headEnd/>
            <a:tailEnd type="triangle" w="med" len="med"/>
          </a:ln>
          <a:effectLst/>
        </p:spPr>
      </p:cxnSp>
      <p:sp>
        <p:nvSpPr>
          <p:cNvPr id="32" name="Прямоугольник 31"/>
          <p:cNvSpPr/>
          <p:nvPr/>
        </p:nvSpPr>
        <p:spPr bwMode="auto">
          <a:xfrm>
            <a:off x="6912000" y="4248000"/>
            <a:ext cx="2160000" cy="576000"/>
          </a:xfrm>
          <a:prstGeom prst="rect">
            <a:avLst/>
          </a:prstGeom>
          <a:noFill/>
          <a:ln w="38100" cap="flat" cmpd="dbl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37" name="Прямоугольник 36"/>
          <p:cNvSpPr/>
          <p:nvPr/>
        </p:nvSpPr>
        <p:spPr bwMode="auto">
          <a:xfrm>
            <a:off x="3060000" y="6120000"/>
            <a:ext cx="3024000" cy="576000"/>
          </a:xfrm>
          <a:prstGeom prst="rect">
            <a:avLst/>
          </a:prstGeom>
          <a:noFill/>
          <a:ln w="38100" cap="flat" cmpd="dbl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30" name="Содержимое 2"/>
          <p:cNvSpPr txBox="1">
            <a:spLocks/>
          </p:cNvSpPr>
          <p:nvPr/>
        </p:nvSpPr>
        <p:spPr bwMode="auto">
          <a:xfrm>
            <a:off x="216000" y="3456000"/>
            <a:ext cx="8712000" cy="86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342900" lvl="0" indent="-342900" algn="l" eaLnBrk="0" hangingPunct="0">
              <a:spcBef>
                <a:spcPct val="20000"/>
              </a:spcBef>
              <a:buClr>
                <a:schemeClr val="bg1"/>
              </a:buClr>
              <a:buFontTx/>
              <a:buChar char="•"/>
              <a:defRPr/>
            </a:pPr>
            <a:r>
              <a:rPr lang="ru-RU" sz="1600" dirty="0" smtClean="0">
                <a:solidFill>
                  <a:srgbClr val="FF9933"/>
                </a:solidFill>
              </a:rPr>
              <a:t>Индукция же через полное перечисление</a:t>
            </a:r>
            <a:r>
              <a:rPr lang="ru-RU" sz="1600" dirty="0" smtClean="0"/>
              <a:t> вводит в число аргументов, обосновывающих правило, </a:t>
            </a:r>
            <a:r>
              <a:rPr lang="ru-RU" sz="1600" dirty="0" smtClean="0">
                <a:solidFill>
                  <a:srgbClr val="FF9933"/>
                </a:solidFill>
              </a:rPr>
              <a:t>аргумент, тождественный доказываемому тезису</a:t>
            </a:r>
            <a:r>
              <a:rPr lang="ru-RU" sz="1600" dirty="0" smtClean="0"/>
              <a:t>.</a:t>
            </a:r>
            <a:endParaRPr kumimoji="0" lang="ru-RU" sz="1600" b="1" i="0" u="none" strike="noStrike" kern="0" cap="none" spc="0" normalizeH="0" baseline="0" noProof="0" dirty="0" smtClean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9" presetClass="exit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3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500"/>
                            </p:stCondLst>
                            <p:childTnLst>
                              <p:par>
                                <p:cTn id="53" presetID="19" presetClass="exit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4" dur="3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9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3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3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29" grpId="0" animBg="1"/>
      <p:bldP spid="9" grpId="0" animBg="1"/>
      <p:bldP spid="8" grpId="0" animBg="1"/>
      <p:bldP spid="8" grpId="1" animBg="1"/>
      <p:bldP spid="13" grpId="0" animBg="1"/>
      <p:bldP spid="14" grpId="0" animBg="1"/>
      <p:bldP spid="25" grpId="0" animBg="1"/>
      <p:bldP spid="25" grpId="1" animBg="1"/>
      <p:bldP spid="34" grpId="0" animBg="1"/>
      <p:bldP spid="32" grpId="0" animBg="1"/>
      <p:bldP spid="37" grpId="0" animBg="1"/>
      <p:bldP spid="30" grpId="0" build="p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080000"/>
          </a:xfrm>
          <a:noFill/>
        </p:spPr>
        <p:txBody>
          <a:bodyPr anchor="ctr" anchorCtr="1"/>
          <a:lstStyle/>
          <a:p>
            <a:pPr eaLnBrk="1" hangingPunct="1"/>
            <a:r>
              <a:rPr lang="ru-RU" sz="2800" b="1" dirty="0" smtClean="0">
                <a:solidFill>
                  <a:schemeClr val="bg1"/>
                </a:solidFill>
              </a:rPr>
              <a:t>Довод</a:t>
            </a:r>
          </a:p>
        </p:txBody>
      </p:sp>
      <p:sp>
        <p:nvSpPr>
          <p:cNvPr id="8" name="AutoShape 3"/>
          <p:cNvSpPr>
            <a:spLocks noChangeArrowheads="1"/>
          </p:cNvSpPr>
          <p:nvPr/>
        </p:nvSpPr>
        <p:spPr bwMode="auto">
          <a:xfrm>
            <a:off x="3060000" y="6192000"/>
            <a:ext cx="3024000" cy="432000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1600" b="1" dirty="0" smtClean="0">
                <a:solidFill>
                  <a:srgbClr val="FF00FF"/>
                </a:solidFill>
                <a:cs typeface="Arial" charset="0"/>
              </a:rPr>
              <a:t>Всякий</a:t>
            </a:r>
            <a:r>
              <a:rPr lang="en-US" sz="1600" b="1" dirty="0" smtClean="0">
                <a:solidFill>
                  <a:srgbClr val="0000FF"/>
                </a:solidFill>
                <a:cs typeface="Arial" charset="0"/>
              </a:rPr>
              <a:t> </a:t>
            </a:r>
            <a:r>
              <a:rPr lang="ru-RU" sz="1600" b="1" dirty="0" smtClean="0">
                <a:solidFill>
                  <a:srgbClr val="0000FF"/>
                </a:solidFill>
                <a:cs typeface="Arial" charset="0"/>
              </a:rPr>
              <a:t>человек</a:t>
            </a:r>
            <a:r>
              <a:rPr lang="en-US" sz="1600" b="1" dirty="0" smtClean="0">
                <a:solidFill>
                  <a:srgbClr val="0000FF"/>
                </a:solidFill>
                <a:cs typeface="Arial" charset="0"/>
              </a:rPr>
              <a:t> </a:t>
            </a:r>
            <a:r>
              <a:rPr lang="ru-RU" sz="1600" b="1" dirty="0" smtClean="0">
                <a:solidFill>
                  <a:srgbClr val="006600"/>
                </a:solidFill>
                <a:cs typeface="Arial" charset="0"/>
              </a:rPr>
              <a:t>смертен</a:t>
            </a:r>
            <a:endParaRPr lang="ru-RU" sz="1600" b="1" dirty="0">
              <a:solidFill>
                <a:srgbClr val="006600"/>
              </a:solidFill>
            </a:endParaRPr>
          </a:p>
        </p:txBody>
      </p:sp>
      <p:sp>
        <p:nvSpPr>
          <p:cNvPr id="9" name="AutoShape 4"/>
          <p:cNvSpPr>
            <a:spLocks noChangeArrowheads="1"/>
          </p:cNvSpPr>
          <p:nvPr/>
        </p:nvSpPr>
        <p:spPr bwMode="auto">
          <a:xfrm>
            <a:off x="792000" y="5256000"/>
            <a:ext cx="3024000" cy="432000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1600" b="1" dirty="0" smtClean="0">
                <a:solidFill>
                  <a:srgbClr val="FF00FF"/>
                </a:solidFill>
                <a:cs typeface="Arial" charset="0"/>
              </a:rPr>
              <a:t>Всякое</a:t>
            </a:r>
            <a:r>
              <a:rPr lang="en-US" sz="1600" b="1" dirty="0" smtClean="0">
                <a:solidFill>
                  <a:srgbClr val="0000FF"/>
                </a:solidFill>
                <a:cs typeface="Arial" charset="0"/>
              </a:rPr>
              <a:t> </a:t>
            </a:r>
            <a:r>
              <a:rPr lang="ru-RU" sz="1600" b="1" dirty="0" smtClean="0">
                <a:solidFill>
                  <a:srgbClr val="FF0000"/>
                </a:solidFill>
                <a:cs typeface="Arial" charset="0"/>
              </a:rPr>
              <a:t>животное</a:t>
            </a:r>
            <a:r>
              <a:rPr lang="en-US" sz="1600" b="1" dirty="0" smtClean="0">
                <a:solidFill>
                  <a:srgbClr val="0000FF"/>
                </a:solidFill>
                <a:cs typeface="Arial" charset="0"/>
              </a:rPr>
              <a:t> </a:t>
            </a:r>
            <a:r>
              <a:rPr lang="ru-RU" sz="1600" b="1" dirty="0" smtClean="0">
                <a:solidFill>
                  <a:srgbClr val="006600"/>
                </a:solidFill>
                <a:cs typeface="Arial" charset="0"/>
              </a:rPr>
              <a:t>смертно</a:t>
            </a:r>
            <a:endParaRPr lang="ru-RU" sz="1600" b="1" dirty="0">
              <a:solidFill>
                <a:srgbClr val="006600"/>
              </a:solidFill>
            </a:endParaRPr>
          </a:p>
        </p:txBody>
      </p:sp>
      <p:sp>
        <p:nvSpPr>
          <p:cNvPr id="10" name="AutoShape 5"/>
          <p:cNvSpPr>
            <a:spLocks noChangeArrowheads="1"/>
          </p:cNvSpPr>
          <p:nvPr/>
        </p:nvSpPr>
        <p:spPr bwMode="auto">
          <a:xfrm>
            <a:off x="5328000" y="5256000"/>
            <a:ext cx="3024000" cy="432000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1600" b="1" dirty="0" smtClean="0">
                <a:solidFill>
                  <a:srgbClr val="FF00FF"/>
                </a:solidFill>
                <a:cs typeface="Arial" charset="0"/>
              </a:rPr>
              <a:t>Всякий</a:t>
            </a:r>
            <a:r>
              <a:rPr lang="en-US" sz="1600" b="1" dirty="0" smtClean="0">
                <a:solidFill>
                  <a:srgbClr val="0000FF"/>
                </a:solidFill>
                <a:cs typeface="Arial" charset="0"/>
              </a:rPr>
              <a:t> </a:t>
            </a:r>
            <a:r>
              <a:rPr lang="ru-RU" sz="1600" b="1" dirty="0" smtClean="0">
                <a:solidFill>
                  <a:srgbClr val="0000FF"/>
                </a:solidFill>
                <a:cs typeface="Arial" charset="0"/>
              </a:rPr>
              <a:t>человек – </a:t>
            </a:r>
            <a:r>
              <a:rPr lang="ru-RU" sz="1600" b="1" dirty="0" smtClean="0">
                <a:solidFill>
                  <a:srgbClr val="FF0000"/>
                </a:solidFill>
                <a:cs typeface="Arial" charset="0"/>
              </a:rPr>
              <a:t>животное</a:t>
            </a:r>
            <a:endParaRPr lang="ru-RU" sz="1600" b="1" dirty="0">
              <a:solidFill>
                <a:srgbClr val="FF0000"/>
              </a:solidFill>
            </a:endParaRPr>
          </a:p>
        </p:txBody>
      </p:sp>
      <p:cxnSp>
        <p:nvCxnSpPr>
          <p:cNvPr id="11" name="AutoShape 28"/>
          <p:cNvCxnSpPr>
            <a:cxnSpLocks noChangeShapeType="1"/>
          </p:cNvCxnSpPr>
          <p:nvPr/>
        </p:nvCxnSpPr>
        <p:spPr bwMode="auto">
          <a:xfrm>
            <a:off x="2304000" y="5688000"/>
            <a:ext cx="1588" cy="252000"/>
          </a:xfrm>
          <a:prstGeom prst="straightConnector1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  <a:effectLst/>
        </p:spPr>
      </p:cxnSp>
      <p:cxnSp>
        <p:nvCxnSpPr>
          <p:cNvPr id="12" name="AutoShape 29"/>
          <p:cNvCxnSpPr>
            <a:cxnSpLocks noChangeShapeType="1"/>
          </p:cNvCxnSpPr>
          <p:nvPr/>
        </p:nvCxnSpPr>
        <p:spPr bwMode="auto">
          <a:xfrm>
            <a:off x="6840000" y="5688000"/>
            <a:ext cx="1587" cy="252000"/>
          </a:xfrm>
          <a:prstGeom prst="straightConnector1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  <a:effectLst/>
        </p:spPr>
      </p:cxnSp>
      <p:sp>
        <p:nvSpPr>
          <p:cNvPr id="13" name="Line 18"/>
          <p:cNvSpPr>
            <a:spLocks noChangeShapeType="1"/>
          </p:cNvSpPr>
          <p:nvPr/>
        </p:nvSpPr>
        <p:spPr bwMode="auto">
          <a:xfrm>
            <a:off x="2304000" y="5940000"/>
            <a:ext cx="2266950" cy="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 dirty="0"/>
          </a:p>
        </p:txBody>
      </p:sp>
      <p:sp>
        <p:nvSpPr>
          <p:cNvPr id="14" name="Line 19"/>
          <p:cNvSpPr>
            <a:spLocks noChangeShapeType="1"/>
          </p:cNvSpPr>
          <p:nvPr/>
        </p:nvSpPr>
        <p:spPr bwMode="auto">
          <a:xfrm>
            <a:off x="4570413" y="5940000"/>
            <a:ext cx="2266950" cy="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 dirty="0"/>
          </a:p>
        </p:txBody>
      </p:sp>
      <p:cxnSp>
        <p:nvCxnSpPr>
          <p:cNvPr id="15" name="AutoShape 20"/>
          <p:cNvCxnSpPr>
            <a:cxnSpLocks noChangeShapeType="1"/>
          </p:cNvCxnSpPr>
          <p:nvPr/>
        </p:nvCxnSpPr>
        <p:spPr bwMode="auto">
          <a:xfrm>
            <a:off x="4570413" y="5940000"/>
            <a:ext cx="1587" cy="252000"/>
          </a:xfrm>
          <a:prstGeom prst="straightConnector1">
            <a:avLst/>
          </a:prstGeom>
          <a:noFill/>
          <a:ln w="25400">
            <a:solidFill>
              <a:schemeClr val="bg1"/>
            </a:solidFill>
            <a:round/>
            <a:headEnd/>
            <a:tailEnd type="triangle" w="med" len="med"/>
          </a:ln>
          <a:effectLst/>
        </p:spPr>
      </p:cxnSp>
      <p:sp>
        <p:nvSpPr>
          <p:cNvPr id="16" name="AutoShape 6"/>
          <p:cNvSpPr>
            <a:spLocks noChangeArrowheads="1"/>
          </p:cNvSpPr>
          <p:nvPr/>
        </p:nvSpPr>
        <p:spPr bwMode="auto">
          <a:xfrm>
            <a:off x="72000" y="4320000"/>
            <a:ext cx="2160000" cy="432000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1400" b="1" dirty="0" smtClean="0">
                <a:solidFill>
                  <a:srgbClr val="FF00FF"/>
                </a:solidFill>
                <a:cs typeface="Arial" charset="0"/>
              </a:rPr>
              <a:t>Всякая</a:t>
            </a:r>
            <a:r>
              <a:rPr lang="en-US" sz="1400" b="1" dirty="0" smtClean="0">
                <a:solidFill>
                  <a:srgbClr val="0000FF"/>
                </a:solidFill>
                <a:cs typeface="Arial" charset="0"/>
              </a:rPr>
              <a:t> </a:t>
            </a:r>
            <a:r>
              <a:rPr lang="ru-RU" sz="1400" b="1" dirty="0" smtClean="0">
                <a:solidFill>
                  <a:srgbClr val="0000FF"/>
                </a:solidFill>
                <a:cs typeface="Arial" charset="0"/>
              </a:rPr>
              <a:t>рыба</a:t>
            </a:r>
            <a:r>
              <a:rPr lang="en-US" sz="1400" b="1" dirty="0" smtClean="0">
                <a:solidFill>
                  <a:srgbClr val="0000FF"/>
                </a:solidFill>
                <a:cs typeface="Arial" charset="0"/>
              </a:rPr>
              <a:t> </a:t>
            </a:r>
            <a:r>
              <a:rPr lang="ru-RU" sz="1400" b="1" dirty="0" smtClean="0">
                <a:solidFill>
                  <a:srgbClr val="006600"/>
                </a:solidFill>
                <a:cs typeface="Arial" charset="0"/>
              </a:rPr>
              <a:t>смертна</a:t>
            </a:r>
            <a:endParaRPr lang="ru-RU" sz="1400" b="1" dirty="0">
              <a:solidFill>
                <a:srgbClr val="006600"/>
              </a:solidFill>
            </a:endParaRPr>
          </a:p>
        </p:txBody>
      </p:sp>
      <p:sp>
        <p:nvSpPr>
          <p:cNvPr id="17" name="AutoShape 7"/>
          <p:cNvSpPr>
            <a:spLocks noChangeArrowheads="1"/>
          </p:cNvSpPr>
          <p:nvPr/>
        </p:nvSpPr>
        <p:spPr bwMode="auto">
          <a:xfrm>
            <a:off x="2268000" y="4320000"/>
            <a:ext cx="2160000" cy="432000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1400" b="1" dirty="0" smtClean="0">
                <a:solidFill>
                  <a:srgbClr val="FF00FF"/>
                </a:solidFill>
                <a:cs typeface="Arial" charset="0"/>
              </a:rPr>
              <a:t>Всякая</a:t>
            </a:r>
            <a:r>
              <a:rPr lang="en-US" sz="1400" b="1" dirty="0" smtClean="0">
                <a:solidFill>
                  <a:srgbClr val="0000FF"/>
                </a:solidFill>
                <a:cs typeface="Arial" charset="0"/>
              </a:rPr>
              <a:t> </a:t>
            </a:r>
            <a:r>
              <a:rPr lang="ru-RU" sz="1400" b="1" dirty="0" smtClean="0">
                <a:solidFill>
                  <a:srgbClr val="0000FF"/>
                </a:solidFill>
                <a:cs typeface="Arial" charset="0"/>
              </a:rPr>
              <a:t>птица</a:t>
            </a:r>
            <a:r>
              <a:rPr lang="en-US" sz="1400" b="1" dirty="0" smtClean="0">
                <a:solidFill>
                  <a:srgbClr val="0000FF"/>
                </a:solidFill>
                <a:cs typeface="Arial" charset="0"/>
              </a:rPr>
              <a:t> </a:t>
            </a:r>
            <a:r>
              <a:rPr lang="ru-RU" sz="1400" b="1" dirty="0" smtClean="0">
                <a:solidFill>
                  <a:srgbClr val="006600"/>
                </a:solidFill>
                <a:cs typeface="Arial" charset="0"/>
              </a:rPr>
              <a:t>смертна</a:t>
            </a:r>
            <a:endParaRPr lang="ru-RU" sz="1400" b="1" dirty="0">
              <a:solidFill>
                <a:srgbClr val="006600"/>
              </a:solidFill>
            </a:endParaRPr>
          </a:p>
        </p:txBody>
      </p:sp>
      <p:sp>
        <p:nvSpPr>
          <p:cNvPr id="18" name="AutoShape 8"/>
          <p:cNvSpPr>
            <a:spLocks noChangeArrowheads="1"/>
          </p:cNvSpPr>
          <p:nvPr/>
        </p:nvSpPr>
        <p:spPr bwMode="auto">
          <a:xfrm>
            <a:off x="4464000" y="4320000"/>
            <a:ext cx="2160000" cy="432000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1400" b="1" dirty="0" smtClean="0">
                <a:solidFill>
                  <a:srgbClr val="FF00FF"/>
                </a:solidFill>
                <a:cs typeface="Arial" charset="0"/>
              </a:rPr>
              <a:t>Всякий</a:t>
            </a:r>
            <a:r>
              <a:rPr lang="en-US" sz="1400" b="1" dirty="0" smtClean="0">
                <a:solidFill>
                  <a:srgbClr val="0000FF"/>
                </a:solidFill>
                <a:cs typeface="Arial" charset="0"/>
              </a:rPr>
              <a:t> </a:t>
            </a:r>
            <a:r>
              <a:rPr lang="ru-RU" sz="1400" b="1" dirty="0" smtClean="0">
                <a:solidFill>
                  <a:srgbClr val="0000FF"/>
                </a:solidFill>
                <a:cs typeface="Arial" charset="0"/>
              </a:rPr>
              <a:t>зверь</a:t>
            </a:r>
            <a:r>
              <a:rPr lang="en-US" sz="1400" b="1" dirty="0" smtClean="0">
                <a:solidFill>
                  <a:srgbClr val="0000FF"/>
                </a:solidFill>
                <a:cs typeface="Arial" charset="0"/>
              </a:rPr>
              <a:t> </a:t>
            </a:r>
            <a:r>
              <a:rPr lang="ru-RU" sz="1400" b="1" dirty="0" smtClean="0">
                <a:solidFill>
                  <a:srgbClr val="006600"/>
                </a:solidFill>
                <a:cs typeface="Arial" charset="0"/>
              </a:rPr>
              <a:t>смертен</a:t>
            </a:r>
            <a:endParaRPr lang="ru-RU" sz="1400" b="1" dirty="0">
              <a:solidFill>
                <a:srgbClr val="006600"/>
              </a:solidFill>
            </a:endParaRPr>
          </a:p>
        </p:txBody>
      </p:sp>
      <p:sp>
        <p:nvSpPr>
          <p:cNvPr id="19" name="Text Box 10"/>
          <p:cNvSpPr txBox="1">
            <a:spLocks noChangeArrowheads="1"/>
          </p:cNvSpPr>
          <p:nvPr/>
        </p:nvSpPr>
        <p:spPr bwMode="auto">
          <a:xfrm>
            <a:off x="6624000" y="4392000"/>
            <a:ext cx="288000" cy="4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rIns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</a:rPr>
              <a:t>…</a:t>
            </a:r>
          </a:p>
        </p:txBody>
      </p:sp>
      <p:sp>
        <p:nvSpPr>
          <p:cNvPr id="20" name="AutoShape 9"/>
          <p:cNvSpPr>
            <a:spLocks noChangeArrowheads="1"/>
          </p:cNvSpPr>
          <p:nvPr/>
        </p:nvSpPr>
        <p:spPr bwMode="auto">
          <a:xfrm>
            <a:off x="6912000" y="4320000"/>
            <a:ext cx="2160000" cy="432000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1400" b="1" spc="-60" dirty="0" smtClean="0">
                <a:solidFill>
                  <a:srgbClr val="FF00FF"/>
                </a:solidFill>
                <a:cs typeface="Arial" charset="0"/>
              </a:rPr>
              <a:t>Всякий</a:t>
            </a:r>
            <a:r>
              <a:rPr lang="en-US" sz="1400" b="1" spc="-60" dirty="0" smtClean="0">
                <a:solidFill>
                  <a:srgbClr val="0000FF"/>
                </a:solidFill>
                <a:cs typeface="Arial" charset="0"/>
              </a:rPr>
              <a:t> </a:t>
            </a:r>
            <a:r>
              <a:rPr lang="ru-RU" sz="1400" spc="-60" dirty="0" smtClean="0">
                <a:solidFill>
                  <a:srgbClr val="0000FF"/>
                </a:solidFill>
                <a:cs typeface="Arial" charset="0"/>
              </a:rPr>
              <a:t>человек</a:t>
            </a:r>
            <a:r>
              <a:rPr lang="en-US" sz="1400" b="1" spc="-60" dirty="0" smtClean="0">
                <a:solidFill>
                  <a:srgbClr val="0000FF"/>
                </a:solidFill>
                <a:cs typeface="Arial" charset="0"/>
              </a:rPr>
              <a:t> </a:t>
            </a:r>
            <a:r>
              <a:rPr lang="ru-RU" sz="1400" b="1" spc="-60" dirty="0" smtClean="0">
                <a:solidFill>
                  <a:srgbClr val="006600"/>
                </a:solidFill>
                <a:cs typeface="Arial" charset="0"/>
              </a:rPr>
              <a:t>смертен</a:t>
            </a:r>
            <a:endParaRPr lang="ru-RU" sz="1400" b="1" spc="-60" dirty="0">
              <a:solidFill>
                <a:srgbClr val="006600"/>
              </a:solidFill>
            </a:endParaRPr>
          </a:p>
        </p:txBody>
      </p:sp>
      <p:cxnSp>
        <p:nvCxnSpPr>
          <p:cNvPr id="21" name="AutoShape 30"/>
          <p:cNvCxnSpPr>
            <a:cxnSpLocks noChangeShapeType="1"/>
          </p:cNvCxnSpPr>
          <p:nvPr/>
        </p:nvCxnSpPr>
        <p:spPr bwMode="auto">
          <a:xfrm>
            <a:off x="1152000" y="4752000"/>
            <a:ext cx="1588" cy="252000"/>
          </a:xfrm>
          <a:prstGeom prst="straightConnector1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  <a:effectLst/>
        </p:spPr>
      </p:cxnSp>
      <p:cxnSp>
        <p:nvCxnSpPr>
          <p:cNvPr id="22" name="AutoShape 30"/>
          <p:cNvCxnSpPr>
            <a:cxnSpLocks noChangeShapeType="1"/>
          </p:cNvCxnSpPr>
          <p:nvPr/>
        </p:nvCxnSpPr>
        <p:spPr bwMode="auto">
          <a:xfrm>
            <a:off x="3348000" y="4752000"/>
            <a:ext cx="1588" cy="252000"/>
          </a:xfrm>
          <a:prstGeom prst="straightConnector1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  <a:effectLst/>
        </p:spPr>
      </p:cxnSp>
      <p:cxnSp>
        <p:nvCxnSpPr>
          <p:cNvPr id="23" name="AutoShape 30"/>
          <p:cNvCxnSpPr>
            <a:cxnSpLocks noChangeShapeType="1"/>
          </p:cNvCxnSpPr>
          <p:nvPr/>
        </p:nvCxnSpPr>
        <p:spPr bwMode="auto">
          <a:xfrm>
            <a:off x="5544000" y="4752000"/>
            <a:ext cx="1588" cy="252000"/>
          </a:xfrm>
          <a:prstGeom prst="straightConnector1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  <a:effectLst/>
        </p:spPr>
      </p:cxnSp>
      <p:cxnSp>
        <p:nvCxnSpPr>
          <p:cNvPr id="24" name="AutoShape 30"/>
          <p:cNvCxnSpPr>
            <a:cxnSpLocks noChangeShapeType="1"/>
          </p:cNvCxnSpPr>
          <p:nvPr/>
        </p:nvCxnSpPr>
        <p:spPr bwMode="auto">
          <a:xfrm>
            <a:off x="6768000" y="4752000"/>
            <a:ext cx="1588" cy="252000"/>
          </a:xfrm>
          <a:prstGeom prst="straightConnector1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  <a:effectLst/>
        </p:spPr>
      </p:cxnSp>
      <p:cxnSp>
        <p:nvCxnSpPr>
          <p:cNvPr id="25" name="AutoShape 30"/>
          <p:cNvCxnSpPr>
            <a:cxnSpLocks noChangeShapeType="1"/>
          </p:cNvCxnSpPr>
          <p:nvPr/>
        </p:nvCxnSpPr>
        <p:spPr bwMode="auto">
          <a:xfrm>
            <a:off x="7992000" y="4752000"/>
            <a:ext cx="1588" cy="252000"/>
          </a:xfrm>
          <a:prstGeom prst="straightConnector1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  <a:effectLst/>
        </p:spPr>
      </p:cxnSp>
      <p:sp>
        <p:nvSpPr>
          <p:cNvPr id="26" name="Line 18"/>
          <p:cNvSpPr>
            <a:spLocks noChangeShapeType="1"/>
          </p:cNvSpPr>
          <p:nvPr/>
        </p:nvSpPr>
        <p:spPr bwMode="auto">
          <a:xfrm>
            <a:off x="1152000" y="5004000"/>
            <a:ext cx="1152000" cy="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 dirty="0"/>
          </a:p>
        </p:txBody>
      </p:sp>
      <p:sp>
        <p:nvSpPr>
          <p:cNvPr id="27" name="Line 19"/>
          <p:cNvSpPr>
            <a:spLocks noChangeShapeType="1"/>
          </p:cNvSpPr>
          <p:nvPr/>
        </p:nvSpPr>
        <p:spPr bwMode="auto">
          <a:xfrm>
            <a:off x="2304000" y="5004000"/>
            <a:ext cx="5688000" cy="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 dirty="0"/>
          </a:p>
        </p:txBody>
      </p:sp>
      <p:cxnSp>
        <p:nvCxnSpPr>
          <p:cNvPr id="28" name="AutoShape 20"/>
          <p:cNvCxnSpPr>
            <a:cxnSpLocks noChangeShapeType="1"/>
          </p:cNvCxnSpPr>
          <p:nvPr/>
        </p:nvCxnSpPr>
        <p:spPr bwMode="auto">
          <a:xfrm>
            <a:off x="2304000" y="5004000"/>
            <a:ext cx="1587" cy="252000"/>
          </a:xfrm>
          <a:prstGeom prst="straightConnector1">
            <a:avLst/>
          </a:prstGeom>
          <a:noFill/>
          <a:ln w="25400">
            <a:solidFill>
              <a:schemeClr val="bg1"/>
            </a:solidFill>
            <a:round/>
            <a:headEnd/>
            <a:tailEnd type="triangle" w="med" len="med"/>
          </a:ln>
          <a:effectLst/>
        </p:spPr>
      </p:cxnSp>
      <p:sp>
        <p:nvSpPr>
          <p:cNvPr id="33" name="Rectangle 3"/>
          <p:cNvSpPr txBox="1">
            <a:spLocks noChangeArrowheads="1"/>
          </p:cNvSpPr>
          <p:nvPr/>
        </p:nvSpPr>
        <p:spPr bwMode="auto">
          <a:xfrm>
            <a:off x="457200" y="828000"/>
            <a:ext cx="8374063" cy="27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Основное требование к доводу:</a:t>
            </a:r>
          </a:p>
          <a:p>
            <a:pPr marL="54000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Tx/>
              <a:buFontTx/>
              <a:buChar char="•"/>
              <a:tabLst/>
              <a:defRPr/>
            </a:pP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</a:rPr>
              <a:t>Довод 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+mn-lt"/>
              </a:rPr>
              <a:t>должен быть 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n-lt"/>
              </a:rPr>
              <a:t>доказанным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+mn-lt"/>
              </a:rPr>
              <a:t> 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n-lt"/>
              </a:rPr>
              <a:t>истинным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+mn-lt"/>
              </a:rPr>
              <a:t> 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</a:rPr>
              <a:t>суждением.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Правила довода:</a:t>
            </a:r>
          </a:p>
          <a:p>
            <a:pPr marL="54000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</a:rPr>
              <a:t>Доводы 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+mn-lt"/>
              </a:rPr>
              <a:t>должны являться 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n-lt"/>
              </a:rPr>
              <a:t>достаточным основанием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</a:rPr>
              <a:t> тезиса.</a:t>
            </a:r>
          </a:p>
          <a:p>
            <a:pPr marL="54000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Tx/>
              <a:buFontTx/>
              <a:buChar char="•"/>
              <a:tabLst/>
              <a:defRPr/>
            </a:pP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</a:rPr>
              <a:t>Истинность довода 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+mn-lt"/>
              </a:rPr>
              <a:t>должна быть 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</a:rPr>
              <a:t>обоснована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n-lt"/>
              </a:rPr>
              <a:t> независимо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</a:rPr>
              <a:t> 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</a:rPr>
              <a:t>от 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</a:rPr>
              <a:t>тезиса.</a:t>
            </a:r>
          </a:p>
          <a:p>
            <a:pPr marL="900000" marR="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ru-RU" sz="1800" b="1" i="1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</a:rPr>
              <a:t>Характерная ошибка:</a:t>
            </a:r>
          </a:p>
          <a:p>
            <a:pPr marL="1600200" marR="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66FF"/>
                </a:solidFill>
                <a:effectLst/>
                <a:uLnTx/>
                <a:uFillTx/>
                <a:latin typeface="+mn-lt"/>
              </a:rPr>
              <a:t>«Порочный круг»</a:t>
            </a:r>
          </a:p>
        </p:txBody>
      </p:sp>
      <p:sp>
        <p:nvSpPr>
          <p:cNvPr id="29" name="Содержимое 2"/>
          <p:cNvSpPr txBox="1">
            <a:spLocks/>
          </p:cNvSpPr>
          <p:nvPr/>
        </p:nvSpPr>
        <p:spPr bwMode="auto">
          <a:xfrm>
            <a:off x="216000" y="3456000"/>
            <a:ext cx="8712000" cy="86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342900" lvl="0" indent="-342900" algn="l" eaLnBrk="0" hangingPunct="0">
              <a:spcBef>
                <a:spcPct val="20000"/>
              </a:spcBef>
              <a:buClr>
                <a:schemeClr val="bg1"/>
              </a:buClr>
              <a:buFontTx/>
              <a:buChar char="•"/>
              <a:defRPr/>
            </a:pPr>
            <a:r>
              <a:rPr lang="ru-RU" sz="1600" dirty="0" smtClean="0">
                <a:solidFill>
                  <a:srgbClr val="FF9933"/>
                </a:solidFill>
              </a:rPr>
              <a:t>Дедуктивное обоснование правила</a:t>
            </a:r>
            <a:r>
              <a:rPr lang="ru-RU" sz="1600" dirty="0" smtClean="0"/>
              <a:t> выведением его из более общего правила включает </a:t>
            </a:r>
            <a:r>
              <a:rPr lang="ru-RU" sz="1600" dirty="0" smtClean="0">
                <a:solidFill>
                  <a:srgbClr val="FF9933"/>
                </a:solidFill>
              </a:rPr>
              <a:t>аргумент, тождественный доказываемому правилу</a:t>
            </a:r>
            <a:r>
              <a:rPr lang="ru-RU" sz="1600" dirty="0" smtClean="0"/>
              <a:t>. </a:t>
            </a:r>
            <a:endParaRPr kumimoji="0" lang="ru-RU" sz="1600" b="1" i="0" u="none" strike="noStrike" kern="0" cap="none" spc="0" normalizeH="0" baseline="0" noProof="0" dirty="0" smtClean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9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9" grpId="0" animBg="1"/>
      <p:bldP spid="10" grpId="0" animBg="1"/>
      <p:bldP spid="13" grpId="0" animBg="1"/>
      <p:bldP spid="14" grpId="0" animBg="1"/>
      <p:bldP spid="16" grpId="0" animBg="1"/>
      <p:bldP spid="17" grpId="0" animBg="1"/>
      <p:bldP spid="18" grpId="0" animBg="1"/>
      <p:bldP spid="20" grpId="0" animBg="1"/>
      <p:bldP spid="20" grpId="1" animBg="1"/>
      <p:bldP spid="26" grpId="0" animBg="1"/>
      <p:bldP spid="27" grpId="0" animBg="1"/>
      <p:bldP spid="29" grpId="0" build="p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080000"/>
          </a:xfrm>
          <a:noFill/>
        </p:spPr>
        <p:txBody>
          <a:bodyPr anchor="ctr" anchorCtr="1"/>
          <a:lstStyle/>
          <a:p>
            <a:pPr eaLnBrk="1" hangingPunct="1"/>
            <a:r>
              <a:rPr lang="ru-RU" sz="2800" b="1" dirty="0" smtClean="0">
                <a:solidFill>
                  <a:schemeClr val="bg1"/>
                </a:solidFill>
              </a:rPr>
              <a:t>Довод</a:t>
            </a:r>
          </a:p>
        </p:txBody>
      </p:sp>
      <p:sp>
        <p:nvSpPr>
          <p:cNvPr id="4915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828000"/>
            <a:ext cx="8374063" cy="5607050"/>
          </a:xfrm>
          <a:noFill/>
        </p:spPr>
        <p:txBody>
          <a:bodyPr/>
          <a:lstStyle/>
          <a:p>
            <a:pPr eaLnBrk="1" hangingPunct="1">
              <a:buFont typeface="Wingdings" pitchFamily="2" charset="2"/>
              <a:buChar char="q"/>
            </a:pPr>
            <a:r>
              <a:rPr lang="ru-RU" sz="2000" b="1" dirty="0" smtClean="0">
                <a:solidFill>
                  <a:srgbClr val="FFFF00"/>
                </a:solidFill>
              </a:rPr>
              <a:t>Основное требование к доводу:</a:t>
            </a:r>
          </a:p>
          <a:p>
            <a:pPr marL="540000" lvl="1" eaLnBrk="1" hangingPunct="1">
              <a:buClr>
                <a:schemeClr val="bg1"/>
              </a:buClr>
              <a:buFontTx/>
              <a:buChar char="•"/>
            </a:pPr>
            <a:r>
              <a:rPr lang="ru-RU" sz="1800" b="1" dirty="0" smtClean="0">
                <a:solidFill>
                  <a:schemeClr val="bg1"/>
                </a:solidFill>
              </a:rPr>
              <a:t>Довод </a:t>
            </a:r>
            <a:r>
              <a:rPr lang="ru-RU" sz="1800" b="1" dirty="0" smtClean="0">
                <a:solidFill>
                  <a:srgbClr val="00FF00"/>
                </a:solidFill>
              </a:rPr>
              <a:t>должен быть </a:t>
            </a:r>
            <a:r>
              <a:rPr lang="ru-RU" sz="1800" b="1" dirty="0" smtClean="0">
                <a:solidFill>
                  <a:srgbClr val="00FFFF"/>
                </a:solidFill>
              </a:rPr>
              <a:t>доказанным</a:t>
            </a:r>
            <a:r>
              <a:rPr lang="ru-RU" sz="1800" b="1" dirty="0" smtClean="0">
                <a:solidFill>
                  <a:srgbClr val="00FF00"/>
                </a:solidFill>
              </a:rPr>
              <a:t> </a:t>
            </a:r>
            <a:r>
              <a:rPr lang="ru-RU" sz="1800" b="1" dirty="0" smtClean="0">
                <a:solidFill>
                  <a:srgbClr val="00FFFF"/>
                </a:solidFill>
              </a:rPr>
              <a:t>истинным</a:t>
            </a:r>
            <a:r>
              <a:rPr lang="ru-RU" sz="1800" b="1" dirty="0" smtClean="0">
                <a:solidFill>
                  <a:srgbClr val="00FF00"/>
                </a:solidFill>
              </a:rPr>
              <a:t> </a:t>
            </a:r>
            <a:r>
              <a:rPr lang="ru-RU" sz="1800" b="1" dirty="0" smtClean="0">
                <a:solidFill>
                  <a:schemeClr val="bg1"/>
                </a:solidFill>
              </a:rPr>
              <a:t>суждением. </a:t>
            </a:r>
          </a:p>
          <a:p>
            <a:pPr eaLnBrk="1" hangingPunct="1">
              <a:buFont typeface="Wingdings" pitchFamily="2" charset="2"/>
              <a:buChar char="q"/>
            </a:pPr>
            <a:r>
              <a:rPr lang="ru-RU" sz="2000" b="1" dirty="0" smtClean="0">
                <a:solidFill>
                  <a:srgbClr val="FFFF00"/>
                </a:solidFill>
              </a:rPr>
              <a:t>Правила довода:</a:t>
            </a:r>
          </a:p>
          <a:p>
            <a:pPr marL="540000" lvl="1" eaLnBrk="1" hangingPunct="1">
              <a:buFontTx/>
              <a:buChar char="•"/>
            </a:pPr>
            <a:r>
              <a:rPr lang="ru-RU" sz="1800" b="1" dirty="0" smtClean="0">
                <a:solidFill>
                  <a:schemeClr val="bg1"/>
                </a:solidFill>
              </a:rPr>
              <a:t>Доводы </a:t>
            </a:r>
            <a:r>
              <a:rPr lang="ru-RU" sz="1800" b="1" dirty="0" smtClean="0">
                <a:solidFill>
                  <a:srgbClr val="00FF00"/>
                </a:solidFill>
              </a:rPr>
              <a:t>должны являться </a:t>
            </a:r>
            <a:r>
              <a:rPr lang="ru-RU" sz="1800" b="1" dirty="0" smtClean="0">
                <a:solidFill>
                  <a:srgbClr val="00FFFF"/>
                </a:solidFill>
              </a:rPr>
              <a:t>достаточным основанием</a:t>
            </a:r>
            <a:r>
              <a:rPr lang="ru-RU" sz="1800" b="1" dirty="0" smtClean="0">
                <a:solidFill>
                  <a:schemeClr val="bg1"/>
                </a:solidFill>
              </a:rPr>
              <a:t> тезиса.</a:t>
            </a:r>
          </a:p>
          <a:p>
            <a:pPr marL="540000" lvl="1" eaLnBrk="1" hangingPunct="1">
              <a:buClr>
                <a:schemeClr val="bg1"/>
              </a:buClr>
              <a:buFontTx/>
              <a:buChar char="•"/>
            </a:pPr>
            <a:r>
              <a:rPr lang="ru-RU" sz="1800" b="1" dirty="0" smtClean="0">
                <a:solidFill>
                  <a:schemeClr val="bg1"/>
                </a:solidFill>
              </a:rPr>
              <a:t>Истинность довода </a:t>
            </a:r>
            <a:r>
              <a:rPr lang="ru-RU" sz="1800" b="1" dirty="0" smtClean="0">
                <a:solidFill>
                  <a:srgbClr val="00FF00"/>
                </a:solidFill>
              </a:rPr>
              <a:t>должна быть </a:t>
            </a:r>
            <a:r>
              <a:rPr lang="ru-RU" sz="1800" b="1" dirty="0" smtClean="0">
                <a:solidFill>
                  <a:schemeClr val="bg1"/>
                </a:solidFill>
              </a:rPr>
              <a:t>обоснована</a:t>
            </a:r>
            <a:r>
              <a:rPr lang="ru-RU" sz="1800" b="1" dirty="0" smtClean="0">
                <a:solidFill>
                  <a:srgbClr val="00FFFF"/>
                </a:solidFill>
              </a:rPr>
              <a:t> </a:t>
            </a:r>
            <a:r>
              <a:rPr lang="ru-RU" sz="1800" b="1" dirty="0" smtClean="0">
                <a:solidFill>
                  <a:srgbClr val="00FFFF"/>
                </a:solidFill>
              </a:rPr>
              <a:t>независимо</a:t>
            </a:r>
            <a:r>
              <a:rPr lang="ru-RU" sz="1800" b="1" dirty="0" smtClean="0">
                <a:solidFill>
                  <a:schemeClr val="bg1"/>
                </a:solidFill>
              </a:rPr>
              <a:t> </a:t>
            </a:r>
            <a:br>
              <a:rPr lang="ru-RU" sz="1800" b="1" dirty="0" smtClean="0">
                <a:solidFill>
                  <a:schemeClr val="bg1"/>
                </a:solidFill>
              </a:rPr>
            </a:br>
            <a:r>
              <a:rPr lang="ru-RU" sz="1800" b="1" dirty="0" smtClean="0">
                <a:solidFill>
                  <a:schemeClr val="bg1"/>
                </a:solidFill>
              </a:rPr>
              <a:t>от </a:t>
            </a:r>
            <a:r>
              <a:rPr lang="ru-RU" sz="1800" b="1" dirty="0" smtClean="0">
                <a:solidFill>
                  <a:schemeClr val="bg1"/>
                </a:solidFill>
              </a:rPr>
              <a:t>тезиса.</a:t>
            </a:r>
          </a:p>
          <a:p>
            <a:pPr marL="540000" lvl="1" eaLnBrk="1" hangingPunct="1">
              <a:buClr>
                <a:schemeClr val="bg1"/>
              </a:buClr>
              <a:buFontTx/>
              <a:buChar char="•"/>
            </a:pPr>
            <a:r>
              <a:rPr lang="ru-RU" sz="1800" b="1" dirty="0" smtClean="0">
                <a:solidFill>
                  <a:schemeClr val="bg1"/>
                </a:solidFill>
              </a:rPr>
              <a:t>Доводы, приводимые в подтверждение тезиса, </a:t>
            </a:r>
            <a:r>
              <a:rPr lang="ru-RU" sz="1800" b="1" dirty="0" smtClean="0">
                <a:solidFill>
                  <a:srgbClr val="FF66FF"/>
                </a:solidFill>
              </a:rPr>
              <a:t>не </a:t>
            </a:r>
            <a:r>
              <a:rPr lang="ru-RU" sz="1800" b="1" dirty="0" smtClean="0">
                <a:solidFill>
                  <a:srgbClr val="FF66FF"/>
                </a:solidFill>
              </a:rPr>
              <a:t>должны</a:t>
            </a:r>
            <a:r>
              <a:rPr lang="ru-RU" sz="1800" b="1" dirty="0" smtClean="0">
                <a:solidFill>
                  <a:srgbClr val="00FF00"/>
                </a:solidFill>
              </a:rPr>
              <a:t> </a:t>
            </a:r>
            <a:r>
              <a:rPr lang="ru-RU" sz="1800" b="1" dirty="0" smtClean="0">
                <a:solidFill>
                  <a:srgbClr val="00FFFF"/>
                </a:solidFill>
              </a:rPr>
              <a:t>противоречить друг другу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</a:p>
          <a:p>
            <a:pPr marL="828000" lvl="3" eaLnBrk="1" hangingPunct="1">
              <a:buClr>
                <a:schemeClr val="bg1"/>
              </a:buClr>
              <a:buFont typeface="Wingdings" pitchFamily="2" charset="2"/>
              <a:buChar char="§"/>
            </a:pPr>
            <a:r>
              <a:rPr lang="ru-RU" sz="1600" b="1" dirty="0" smtClean="0">
                <a:solidFill>
                  <a:schemeClr val="bg1"/>
                </a:solidFill>
              </a:rPr>
              <a:t>Поскольку противоречащие друг другу доводы не могут быть </a:t>
            </a:r>
            <a:br>
              <a:rPr lang="ru-RU" sz="1600" b="1" dirty="0" smtClean="0">
                <a:solidFill>
                  <a:schemeClr val="bg1"/>
                </a:solidFill>
              </a:rPr>
            </a:br>
            <a:r>
              <a:rPr lang="ru-RU" sz="1600" b="1" dirty="0" smtClean="0">
                <a:solidFill>
                  <a:schemeClr val="bg1"/>
                </a:solidFill>
              </a:rPr>
              <a:t>оба истинны, а ложные неприемлемы, необходимо либо отказаться, </a:t>
            </a:r>
            <a:br>
              <a:rPr lang="ru-RU" sz="1600" b="1" dirty="0" smtClean="0">
                <a:solidFill>
                  <a:schemeClr val="bg1"/>
                </a:solidFill>
              </a:rPr>
            </a:br>
            <a:r>
              <a:rPr lang="ru-RU" sz="1600" b="1" dirty="0" smtClean="0">
                <a:solidFill>
                  <a:schemeClr val="bg1"/>
                </a:solidFill>
              </a:rPr>
              <a:t>от </a:t>
            </a:r>
            <a:r>
              <a:rPr lang="ru-RU" sz="1600" b="1" dirty="0" smtClean="0">
                <a:solidFill>
                  <a:schemeClr val="bg1"/>
                </a:solidFill>
              </a:rPr>
              <a:t>как </a:t>
            </a:r>
            <a:r>
              <a:rPr lang="ru-RU" sz="1600" b="1" dirty="0" smtClean="0">
                <a:solidFill>
                  <a:schemeClr val="bg1"/>
                </a:solidFill>
              </a:rPr>
              <a:t>минимум одного </a:t>
            </a:r>
            <a:r>
              <a:rPr lang="ru-RU" sz="1600" b="1" dirty="0" smtClean="0">
                <a:solidFill>
                  <a:schemeClr val="bg1"/>
                </a:solidFill>
              </a:rPr>
              <a:t>из них, либо рискнуть проиграть спор.</a:t>
            </a:r>
          </a:p>
        </p:txBody>
      </p:sp>
      <p:sp>
        <p:nvSpPr>
          <p:cNvPr id="7" name="AutoShape 4"/>
          <p:cNvSpPr>
            <a:spLocks noChangeArrowheads="1"/>
          </p:cNvSpPr>
          <p:nvPr/>
        </p:nvSpPr>
        <p:spPr bwMode="auto">
          <a:xfrm>
            <a:off x="900000" y="4752000"/>
            <a:ext cx="5184000" cy="1656000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/>
          <a:lstStyle/>
          <a:p>
            <a:r>
              <a:rPr lang="ru-RU" dirty="0">
                <a:solidFill>
                  <a:srgbClr val="0000CC"/>
                </a:solidFill>
              </a:rPr>
              <a:t>В жизни нет ничего, </a:t>
            </a:r>
            <a:r>
              <a:rPr lang="ru-RU" dirty="0" smtClean="0">
                <a:solidFill>
                  <a:srgbClr val="0000CC"/>
                </a:solidFill>
              </a:rPr>
              <a:t>кроме </a:t>
            </a:r>
            <a:r>
              <a:rPr lang="ru-RU" dirty="0">
                <a:solidFill>
                  <a:srgbClr val="0000CC"/>
                </a:solidFill>
              </a:rPr>
              <a:t>одиночества, </a:t>
            </a:r>
            <a:r>
              <a:rPr lang="ru-RU" dirty="0" smtClean="0">
                <a:solidFill>
                  <a:srgbClr val="0000CC"/>
                </a:solidFill>
              </a:rPr>
              <a:t>невзгод </a:t>
            </a:r>
            <a:r>
              <a:rPr lang="ru-RU" dirty="0">
                <a:solidFill>
                  <a:srgbClr val="0000CC"/>
                </a:solidFill>
              </a:rPr>
              <a:t>и страданий</a:t>
            </a:r>
            <a:r>
              <a:rPr lang="ru-RU" dirty="0" smtClean="0">
                <a:solidFill>
                  <a:srgbClr val="0000CC"/>
                </a:solidFill>
              </a:rPr>
              <a:t>, </a:t>
            </a:r>
            <a:br>
              <a:rPr lang="ru-RU" dirty="0" smtClean="0">
                <a:solidFill>
                  <a:srgbClr val="0000CC"/>
                </a:solidFill>
              </a:rPr>
            </a:br>
            <a:r>
              <a:rPr lang="ru-RU" dirty="0" smtClean="0">
                <a:solidFill>
                  <a:srgbClr val="0000CC"/>
                </a:solidFill>
              </a:rPr>
              <a:t>и </a:t>
            </a:r>
            <a:r>
              <a:rPr lang="ru-RU" dirty="0">
                <a:solidFill>
                  <a:srgbClr val="0000CC"/>
                </a:solidFill>
              </a:rPr>
              <a:t>– в довершение ко всему – </a:t>
            </a:r>
            <a:r>
              <a:rPr lang="ru-RU" dirty="0" smtClean="0">
                <a:solidFill>
                  <a:srgbClr val="0000CC"/>
                </a:solidFill>
              </a:rPr>
              <a:t>она </a:t>
            </a:r>
            <a:r>
              <a:rPr lang="ru-RU" dirty="0">
                <a:solidFill>
                  <a:srgbClr val="0000CC"/>
                </a:solidFill>
              </a:rPr>
              <a:t>слишком быстро </a:t>
            </a:r>
            <a:r>
              <a:rPr lang="ru-RU" dirty="0" smtClean="0">
                <a:solidFill>
                  <a:srgbClr val="0000CC"/>
                </a:solidFill>
              </a:rPr>
              <a:t>приходит </a:t>
            </a:r>
            <a:r>
              <a:rPr lang="ru-RU" dirty="0">
                <a:solidFill>
                  <a:srgbClr val="0000CC"/>
                </a:solidFill>
              </a:rPr>
              <a:t>к концу.</a:t>
            </a:r>
          </a:p>
        </p:txBody>
      </p:sp>
      <p:pic>
        <p:nvPicPr>
          <p:cNvPr id="8" name="Picture 8" descr="woody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60000" y="4392000"/>
            <a:ext cx="1594313" cy="1980000"/>
          </a:xfrm>
          <a:prstGeom prst="rect">
            <a:avLst/>
          </a:prstGeom>
          <a:noFill/>
          <a:ln w="38100" cmpd="dbl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6660000" y="6444000"/>
            <a:ext cx="15948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noAutofit/>
          </a:bodyPr>
          <a:lstStyle/>
          <a:p>
            <a:r>
              <a:rPr lang="ru-RU" sz="1600" dirty="0" smtClean="0"/>
              <a:t>Вуди Аллен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15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15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915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915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2000" y="2520000"/>
            <a:ext cx="7200000" cy="2664000"/>
          </a:xfrm>
        </p:spPr>
        <p:txBody>
          <a:bodyPr/>
          <a:lstStyle/>
          <a:p>
            <a:pPr>
              <a:buClr>
                <a:schemeClr val="bg1"/>
              </a:buClr>
            </a:pPr>
            <a:r>
              <a:rPr lang="en-GB" sz="1800" b="1" i="1" dirty="0" smtClean="0">
                <a:solidFill>
                  <a:srgbClr val="FF66FF"/>
                </a:solidFill>
              </a:rPr>
              <a:t>Argumentum ad hominem</a:t>
            </a:r>
            <a:r>
              <a:rPr lang="en-GB" sz="1800" b="1" dirty="0" smtClean="0">
                <a:solidFill>
                  <a:schemeClr val="bg1"/>
                </a:solidFill>
              </a:rPr>
              <a:t> (</a:t>
            </a:r>
            <a:r>
              <a:rPr lang="ru-RU" sz="1800" b="1" dirty="0" smtClean="0">
                <a:solidFill>
                  <a:schemeClr val="bg1"/>
                </a:solidFill>
              </a:rPr>
              <a:t>аргумент к человеку</a:t>
            </a:r>
            <a:r>
              <a:rPr lang="en-GB" sz="1800" b="1" dirty="0" smtClean="0">
                <a:solidFill>
                  <a:schemeClr val="bg1"/>
                </a:solidFill>
              </a:rPr>
              <a:t>)</a:t>
            </a:r>
          </a:p>
          <a:p>
            <a:pPr>
              <a:buClr>
                <a:schemeClr val="bg1"/>
              </a:buClr>
            </a:pPr>
            <a:r>
              <a:rPr lang="en-GB" sz="1800" b="1" i="1" dirty="0" smtClean="0">
                <a:solidFill>
                  <a:srgbClr val="FF66FF"/>
                </a:solidFill>
              </a:rPr>
              <a:t>Argumentum ad ignorantiam</a:t>
            </a:r>
            <a:r>
              <a:rPr lang="en-GB" sz="1800" b="1" dirty="0" smtClean="0">
                <a:solidFill>
                  <a:schemeClr val="bg1"/>
                </a:solidFill>
              </a:rPr>
              <a:t> (</a:t>
            </a:r>
            <a:r>
              <a:rPr lang="ru-RU" sz="1800" b="1" dirty="0" smtClean="0">
                <a:solidFill>
                  <a:schemeClr val="bg1"/>
                </a:solidFill>
              </a:rPr>
              <a:t>аргумент к незнанию</a:t>
            </a:r>
            <a:r>
              <a:rPr lang="en-GB" sz="1800" b="1" dirty="0" smtClean="0">
                <a:solidFill>
                  <a:schemeClr val="bg1"/>
                </a:solidFill>
              </a:rPr>
              <a:t>)</a:t>
            </a:r>
          </a:p>
          <a:p>
            <a:pPr>
              <a:buClr>
                <a:schemeClr val="bg1"/>
              </a:buClr>
            </a:pPr>
            <a:r>
              <a:rPr lang="en-GB" sz="1800" b="1" i="1" dirty="0" smtClean="0">
                <a:solidFill>
                  <a:srgbClr val="FF66FF"/>
                </a:solidFill>
              </a:rPr>
              <a:t>Argumentum ad verecundiam</a:t>
            </a:r>
            <a:r>
              <a:rPr lang="en-GB" sz="1800" b="1" dirty="0" smtClean="0">
                <a:solidFill>
                  <a:srgbClr val="FF66FF"/>
                </a:solidFill>
              </a:rPr>
              <a:t> </a:t>
            </a:r>
            <a:r>
              <a:rPr lang="en-GB" sz="1800" b="1" dirty="0" smtClean="0">
                <a:solidFill>
                  <a:schemeClr val="bg1"/>
                </a:solidFill>
              </a:rPr>
              <a:t>(</a:t>
            </a:r>
            <a:r>
              <a:rPr lang="ru-RU" sz="1800" b="1" dirty="0" smtClean="0">
                <a:solidFill>
                  <a:schemeClr val="bg1"/>
                </a:solidFill>
              </a:rPr>
              <a:t>апелляция к авторитету)</a:t>
            </a:r>
            <a:endParaRPr lang="en-GB" sz="1800" b="1" dirty="0" smtClean="0">
              <a:solidFill>
                <a:srgbClr val="FF66FF"/>
              </a:solidFill>
            </a:endParaRPr>
          </a:p>
          <a:p>
            <a:pPr>
              <a:buClr>
                <a:schemeClr val="bg1"/>
              </a:buClr>
            </a:pPr>
            <a:r>
              <a:rPr lang="en-GB" sz="1800" b="1" i="1" dirty="0" smtClean="0">
                <a:solidFill>
                  <a:srgbClr val="FF66FF"/>
                </a:solidFill>
              </a:rPr>
              <a:t>Argumentum ad populum</a:t>
            </a:r>
            <a:r>
              <a:rPr lang="en-GB" sz="1800" b="1" dirty="0" smtClean="0">
                <a:solidFill>
                  <a:srgbClr val="FF66FF"/>
                </a:solidFill>
              </a:rPr>
              <a:t> </a:t>
            </a:r>
            <a:r>
              <a:rPr lang="en-GB" sz="1800" b="1" dirty="0" smtClean="0">
                <a:solidFill>
                  <a:schemeClr val="bg1"/>
                </a:solidFill>
              </a:rPr>
              <a:t>(</a:t>
            </a:r>
            <a:r>
              <a:rPr lang="ru-RU" sz="1800" b="1" dirty="0" smtClean="0">
                <a:solidFill>
                  <a:schemeClr val="bg1"/>
                </a:solidFill>
              </a:rPr>
              <a:t>апелляция к мнению народа)</a:t>
            </a:r>
            <a:endParaRPr lang="en-GB" sz="1800" b="1" dirty="0" smtClean="0">
              <a:solidFill>
                <a:srgbClr val="FF66FF"/>
              </a:solidFill>
            </a:endParaRPr>
          </a:p>
          <a:p>
            <a:pPr>
              <a:buClr>
                <a:schemeClr val="bg1"/>
              </a:buClr>
            </a:pPr>
            <a:r>
              <a:rPr lang="en-GB" sz="1800" b="1" i="1" dirty="0" smtClean="0">
                <a:solidFill>
                  <a:srgbClr val="FF66FF"/>
                </a:solidFill>
              </a:rPr>
              <a:t>Argumentum ad baculum</a:t>
            </a:r>
            <a:r>
              <a:rPr lang="en-GB" sz="1800" b="1" dirty="0" smtClean="0">
                <a:solidFill>
                  <a:srgbClr val="FF66FF"/>
                </a:solidFill>
              </a:rPr>
              <a:t> </a:t>
            </a:r>
            <a:r>
              <a:rPr lang="en-GB" sz="1800" b="1" dirty="0" smtClean="0">
                <a:solidFill>
                  <a:schemeClr val="bg1"/>
                </a:solidFill>
              </a:rPr>
              <a:t>(</a:t>
            </a:r>
            <a:r>
              <a:rPr lang="ru-RU" sz="1800" b="1" dirty="0" smtClean="0">
                <a:solidFill>
                  <a:schemeClr val="bg1"/>
                </a:solidFill>
              </a:rPr>
              <a:t>«палочный» аргумент)</a:t>
            </a:r>
            <a:endParaRPr lang="en-GB" sz="1800" b="1" dirty="0" smtClean="0">
              <a:solidFill>
                <a:srgbClr val="FF66FF"/>
              </a:solidFill>
            </a:endParaRPr>
          </a:p>
          <a:p>
            <a:pPr>
              <a:buClr>
                <a:schemeClr val="bg1"/>
              </a:buClr>
            </a:pPr>
            <a:r>
              <a:rPr lang="en-US" sz="1800" b="1" i="1" dirty="0" smtClean="0">
                <a:solidFill>
                  <a:srgbClr val="FF66FF"/>
                </a:solidFill>
              </a:rPr>
              <a:t>Argumentum ad passiones </a:t>
            </a:r>
            <a:r>
              <a:rPr lang="en-US" sz="1800" b="1" dirty="0" smtClean="0">
                <a:solidFill>
                  <a:schemeClr val="bg1"/>
                </a:solidFill>
              </a:rPr>
              <a:t>(</a:t>
            </a:r>
            <a:r>
              <a:rPr lang="ru-RU" sz="1800" b="1" dirty="0" smtClean="0">
                <a:solidFill>
                  <a:schemeClr val="bg1"/>
                </a:solidFill>
              </a:rPr>
              <a:t>апелляция к эмоциям</a:t>
            </a:r>
            <a:r>
              <a:rPr lang="en-US" sz="1800" b="1" dirty="0" smtClean="0">
                <a:solidFill>
                  <a:schemeClr val="bg1"/>
                </a:solidFill>
              </a:rPr>
              <a:t>)</a:t>
            </a:r>
            <a:endParaRPr lang="ru-RU" sz="1800" b="1" dirty="0" smtClean="0">
              <a:solidFill>
                <a:schemeClr val="bg1"/>
              </a:solidFill>
            </a:endParaRPr>
          </a:p>
          <a:p>
            <a:pPr>
              <a:buClr>
                <a:schemeClr val="bg1"/>
              </a:buClr>
            </a:pPr>
            <a:r>
              <a:rPr lang="en-GB" sz="1800" b="1" i="1" dirty="0" smtClean="0">
                <a:solidFill>
                  <a:srgbClr val="FF66FF"/>
                </a:solidFill>
              </a:rPr>
              <a:t>Ignoratio elenchi</a:t>
            </a:r>
            <a:r>
              <a:rPr lang="en-GB" sz="1800" b="1" dirty="0" smtClean="0">
                <a:solidFill>
                  <a:schemeClr val="bg1"/>
                </a:solidFill>
              </a:rPr>
              <a:t> (</a:t>
            </a:r>
            <a:r>
              <a:rPr lang="ru-RU" sz="1800" b="1" dirty="0" smtClean="0">
                <a:solidFill>
                  <a:schemeClr val="bg1"/>
                </a:solidFill>
              </a:rPr>
              <a:t>уклонение от сути</a:t>
            </a:r>
            <a:r>
              <a:rPr lang="en-GB" sz="1800" b="1" dirty="0" smtClean="0">
                <a:solidFill>
                  <a:schemeClr val="bg1"/>
                </a:solidFill>
              </a:rPr>
              <a:t>)</a:t>
            </a:r>
          </a:p>
          <a:p>
            <a:pPr>
              <a:buClr>
                <a:schemeClr val="bg1"/>
              </a:buClr>
            </a:pPr>
            <a:r>
              <a:rPr lang="ru-RU" sz="1800" b="1" dirty="0" smtClean="0">
                <a:solidFill>
                  <a:srgbClr val="FF66FF"/>
                </a:solidFill>
              </a:rPr>
              <a:t>«Соломенное чучело»</a:t>
            </a:r>
            <a:endParaRPr lang="en-GB" sz="1800" b="1" dirty="0" smtClean="0">
              <a:solidFill>
                <a:srgbClr val="FF66FF"/>
              </a:solidFill>
            </a:endParaRPr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Сомнительные приёмы аргументации </a:t>
            </a:r>
            <a:endParaRPr lang="ru-RU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180000" y="1512000"/>
            <a:ext cx="8784000" cy="936000"/>
          </a:xfrm>
          <a:prstGeom prst="rect">
            <a:avLst/>
          </a:prstGeom>
          <a:noFill/>
        </p:spPr>
        <p:txBody>
          <a:bodyPr wrap="square" rIns="72000" rtlCol="0">
            <a:noAutofit/>
          </a:bodyPr>
          <a:lstStyle/>
          <a:p>
            <a:r>
              <a:rPr lang="ru-RU" dirty="0" smtClean="0"/>
              <a:t>Нет общепринятого, тем более – полного перечня </a:t>
            </a:r>
            <a:r>
              <a:rPr lang="ru-RU" dirty="0" smtClean="0">
                <a:solidFill>
                  <a:srgbClr val="FF66FF"/>
                </a:solidFill>
              </a:rPr>
              <a:t>сомнительных приёмов аргументации</a:t>
            </a:r>
            <a:r>
              <a:rPr lang="ru-RU" dirty="0" smtClean="0"/>
              <a:t>. Но некоторые из них, в особенности намеренные, заслуживают упоминания и разъяснения. К ним относятся</a:t>
            </a:r>
            <a:r>
              <a:rPr lang="en-US" dirty="0" smtClean="0"/>
              <a:t>: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2000" y="274638"/>
            <a:ext cx="8640000" cy="1143000"/>
          </a:xfrm>
        </p:spPr>
        <p:txBody>
          <a:bodyPr/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Сомнительные приёмы аргументации</a:t>
            </a:r>
            <a:r>
              <a:rPr lang="en-US" sz="3200" b="1" dirty="0" smtClean="0">
                <a:solidFill>
                  <a:schemeClr val="bg1"/>
                </a:solidFill>
              </a:rPr>
              <a:t/>
            </a:r>
            <a:br>
              <a:rPr lang="en-US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Аргумент к человеку</a:t>
            </a:r>
            <a:endParaRPr lang="en-GB" sz="3200" b="1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2000" y="2520000"/>
            <a:ext cx="7200000" cy="2664000"/>
          </a:xfrm>
        </p:spPr>
        <p:txBody>
          <a:bodyPr/>
          <a:lstStyle/>
          <a:p>
            <a:pPr>
              <a:buClr>
                <a:schemeClr val="bg1"/>
              </a:buClr>
            </a:pPr>
            <a:r>
              <a:rPr lang="en-GB" sz="1800" b="1" i="1" dirty="0" smtClean="0">
                <a:solidFill>
                  <a:srgbClr val="FF66FF"/>
                </a:solidFill>
              </a:rPr>
              <a:t>Argumentum ad hominem</a:t>
            </a:r>
            <a:r>
              <a:rPr lang="en-GB" sz="1800" b="1" dirty="0" smtClean="0">
                <a:solidFill>
                  <a:schemeClr val="bg1"/>
                </a:solidFill>
              </a:rPr>
              <a:t> (</a:t>
            </a:r>
            <a:r>
              <a:rPr lang="ru-RU" sz="1800" b="1" dirty="0" smtClean="0">
                <a:solidFill>
                  <a:schemeClr val="bg1"/>
                </a:solidFill>
              </a:rPr>
              <a:t>аргумент к человеку</a:t>
            </a:r>
            <a:r>
              <a:rPr lang="en-GB" sz="1800" b="1" dirty="0" smtClean="0">
                <a:solidFill>
                  <a:schemeClr val="bg1"/>
                </a:solidFill>
              </a:rPr>
              <a:t>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80000" y="1512000"/>
            <a:ext cx="8784000" cy="936000"/>
          </a:xfrm>
          <a:prstGeom prst="rect">
            <a:avLst/>
          </a:prstGeom>
          <a:noFill/>
        </p:spPr>
        <p:txBody>
          <a:bodyPr wrap="square" rIns="72000" rtlCol="0">
            <a:noAutofit/>
          </a:bodyPr>
          <a:lstStyle/>
          <a:p>
            <a:r>
              <a:rPr lang="ru-RU" dirty="0" smtClean="0"/>
              <a:t>Нет общепринятого, тем более – полного перечня </a:t>
            </a:r>
            <a:r>
              <a:rPr lang="ru-RU" dirty="0" smtClean="0">
                <a:solidFill>
                  <a:srgbClr val="FF66FF"/>
                </a:solidFill>
              </a:rPr>
              <a:t>сомнительных приёмов аргументации</a:t>
            </a:r>
            <a:r>
              <a:rPr lang="ru-RU" dirty="0" smtClean="0"/>
              <a:t>. Но некоторые из них, в особенности намеренные, заслуживают упоминания и разъяснения. К ним относятся</a:t>
            </a:r>
            <a:r>
              <a:rPr lang="en-US" dirty="0" smtClean="0"/>
              <a:t>:</a:t>
            </a:r>
            <a:endParaRPr lang="ru-RU" dirty="0"/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1368000" y="3024000"/>
            <a:ext cx="6408000" cy="1872000"/>
          </a:xfrm>
          <a:prstGeom prst="rect">
            <a:avLst/>
          </a:prstGeom>
          <a:noFill/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r>
              <a:rPr lang="en-GB" sz="2000" i="1" dirty="0" smtClean="0">
                <a:solidFill>
                  <a:srgbClr val="FFFF00"/>
                </a:solidFill>
              </a:rPr>
              <a:t>Argumentum ad hominem</a:t>
            </a:r>
            <a:r>
              <a:rPr lang="en-GB" sz="2000" dirty="0" smtClean="0">
                <a:solidFill>
                  <a:srgbClr val="FFFF00"/>
                </a:solidFill>
              </a:rPr>
              <a:t> </a:t>
            </a:r>
            <a:br>
              <a:rPr lang="en-GB" sz="2000" dirty="0" smtClean="0">
                <a:solidFill>
                  <a:srgbClr val="FFFF00"/>
                </a:solidFill>
              </a:rPr>
            </a:br>
            <a:r>
              <a:rPr lang="en-GB" sz="2000" dirty="0" smtClean="0">
                <a:solidFill>
                  <a:srgbClr val="FFFF00"/>
                </a:solidFill>
              </a:rPr>
              <a:t>(</a:t>
            </a:r>
            <a:r>
              <a:rPr lang="ru-RU" sz="2000" dirty="0" smtClean="0">
                <a:solidFill>
                  <a:srgbClr val="FFFF00"/>
                </a:solidFill>
              </a:rPr>
              <a:t>аргумент к человеку</a:t>
            </a:r>
            <a:r>
              <a:rPr lang="en-GB" sz="2000" dirty="0" smtClean="0">
                <a:solidFill>
                  <a:srgbClr val="FFFF00"/>
                </a:solidFill>
              </a:rPr>
              <a:t>) </a:t>
            </a:r>
            <a:br>
              <a:rPr lang="en-GB" sz="2000" dirty="0" smtClean="0">
                <a:solidFill>
                  <a:srgbClr val="FFFF00"/>
                </a:solidFill>
              </a:rPr>
            </a:br>
            <a:r>
              <a:rPr lang="ru-RU" dirty="0" smtClean="0"/>
              <a:t> (от </a:t>
            </a:r>
            <a:r>
              <a:rPr lang="ru-RU" i="1" dirty="0" smtClean="0"/>
              <a:t>лат</a:t>
            </a:r>
            <a:r>
              <a:rPr lang="ru-RU" dirty="0" smtClean="0"/>
              <a:t>. </a:t>
            </a:r>
            <a:r>
              <a:rPr lang="fr-FR" dirty="0" smtClean="0">
                <a:solidFill>
                  <a:srgbClr val="00FF00"/>
                </a:solidFill>
              </a:rPr>
              <a:t>homo</a:t>
            </a:r>
            <a:r>
              <a:rPr lang="fr-FR" dirty="0" smtClean="0"/>
              <a:t>,</a:t>
            </a:r>
            <a:r>
              <a:rPr lang="ru-RU" dirty="0" smtClean="0"/>
              <a:t> человек</a:t>
            </a:r>
            <a:r>
              <a:rPr lang="en-GB" dirty="0" smtClean="0"/>
              <a:t>) </a:t>
            </a:r>
            <a:endParaRPr lang="ru-RU" dirty="0" smtClean="0"/>
          </a:p>
          <a:p>
            <a:r>
              <a:rPr lang="ru-RU" dirty="0" smtClean="0"/>
              <a:t>полемический приём, заключающийся в том, что анализ и оценка </a:t>
            </a:r>
            <a:r>
              <a:rPr lang="ru-RU" dirty="0" smtClean="0">
                <a:solidFill>
                  <a:srgbClr val="00FF00"/>
                </a:solidFill>
              </a:rPr>
              <a:t>аргументов</a:t>
            </a:r>
            <a:r>
              <a:rPr lang="ru-RU" dirty="0" smtClean="0"/>
              <a:t> оппонента подменяется анализом и оценкой его </a:t>
            </a:r>
            <a:r>
              <a:rPr lang="ru-RU" dirty="0" smtClean="0">
                <a:solidFill>
                  <a:srgbClr val="FF66FF"/>
                </a:solidFill>
              </a:rPr>
              <a:t>характера</a:t>
            </a:r>
            <a:r>
              <a:rPr lang="ru-RU" dirty="0" smtClean="0"/>
              <a:t> и </a:t>
            </a:r>
            <a:r>
              <a:rPr lang="ru-RU" dirty="0" smtClean="0">
                <a:solidFill>
                  <a:srgbClr val="FF66FF"/>
                </a:solidFill>
              </a:rPr>
              <a:t>мотивов</a:t>
            </a:r>
            <a:r>
              <a:rPr lang="ru-RU" dirty="0" smtClean="0"/>
              <a:t>. </a:t>
            </a:r>
            <a:endParaRPr lang="en-GB" dirty="0"/>
          </a:p>
        </p:txBody>
      </p:sp>
      <p:sp>
        <p:nvSpPr>
          <p:cNvPr id="9" name="Содержимое 2"/>
          <p:cNvSpPr txBox="1">
            <a:spLocks/>
          </p:cNvSpPr>
          <p:nvPr/>
        </p:nvSpPr>
        <p:spPr bwMode="auto">
          <a:xfrm>
            <a:off x="1584000" y="5040000"/>
            <a:ext cx="5976000" cy="158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252000" lvl="0" indent="-252000" algn="l" eaLnBrk="0" hangingPunct="0">
              <a:spcBef>
                <a:spcPct val="20000"/>
              </a:spcBef>
              <a:buClr>
                <a:schemeClr val="bg1"/>
              </a:buClr>
              <a:buFontTx/>
              <a:buChar char="•"/>
            </a:pPr>
            <a:r>
              <a:rPr lang="ru-RU" sz="1600" i="1" kern="0" dirty="0" smtClean="0">
                <a:solidFill>
                  <a:srgbClr val="FF66FF"/>
                </a:solidFill>
                <a:latin typeface="+mn-lt"/>
              </a:rPr>
              <a:t>Ad hominem</a:t>
            </a:r>
            <a:r>
              <a:rPr lang="ru-RU" sz="1600" kern="0" dirty="0" smtClean="0">
                <a:latin typeface="+mn-lt"/>
              </a:rPr>
              <a:t> противопоставляется аргументация </a:t>
            </a:r>
            <a:r>
              <a:rPr lang="en-US" sz="1600" kern="0" dirty="0" smtClean="0">
                <a:latin typeface="+mn-lt"/>
              </a:rPr>
              <a:t/>
            </a:r>
            <a:br>
              <a:rPr lang="en-US" sz="1600" kern="0" dirty="0" smtClean="0">
                <a:latin typeface="+mn-lt"/>
              </a:rPr>
            </a:br>
            <a:r>
              <a:rPr lang="ru-RU" sz="1600" kern="0" dirty="0" smtClean="0">
                <a:solidFill>
                  <a:srgbClr val="FFFF00"/>
                </a:solidFill>
                <a:latin typeface="+mn-lt"/>
              </a:rPr>
              <a:t>по существу</a:t>
            </a:r>
            <a:r>
              <a:rPr lang="ru-RU" sz="1600" kern="0" dirty="0" smtClean="0">
                <a:latin typeface="+mn-lt"/>
              </a:rPr>
              <a:t> </a:t>
            </a:r>
            <a:r>
              <a:rPr lang="en-US" sz="1600" i="1" kern="0" dirty="0" smtClean="0">
                <a:latin typeface="+mn-lt"/>
              </a:rPr>
              <a:t>(</a:t>
            </a:r>
            <a:r>
              <a:rPr lang="ru-RU" sz="1600" i="1" kern="0" dirty="0" smtClean="0">
                <a:solidFill>
                  <a:srgbClr val="00FF00"/>
                </a:solidFill>
                <a:latin typeface="+mn-lt"/>
              </a:rPr>
              <a:t>ad rem</a:t>
            </a:r>
            <a:r>
              <a:rPr lang="en-US" sz="1600" i="1" kern="0" dirty="0" smtClean="0">
                <a:latin typeface="+mn-lt"/>
              </a:rPr>
              <a:t>)</a:t>
            </a:r>
            <a:r>
              <a:rPr lang="ru-RU" sz="1600" kern="0" dirty="0" smtClean="0">
                <a:latin typeface="+mn-lt"/>
              </a:rPr>
              <a:t> или </a:t>
            </a:r>
            <a:r>
              <a:rPr lang="ru-RU" sz="1600" kern="0" dirty="0" smtClean="0">
                <a:solidFill>
                  <a:srgbClr val="FFFF00"/>
                </a:solidFill>
                <a:latin typeface="+mn-lt"/>
              </a:rPr>
              <a:t>по истине</a:t>
            </a:r>
            <a:r>
              <a:rPr lang="ru-RU" sz="1600" kern="0" dirty="0" smtClean="0">
                <a:latin typeface="+mn-lt"/>
              </a:rPr>
              <a:t> </a:t>
            </a:r>
            <a:r>
              <a:rPr lang="en-US" sz="1600" i="1" kern="0" dirty="0" smtClean="0">
                <a:latin typeface="+mn-lt"/>
              </a:rPr>
              <a:t>(</a:t>
            </a:r>
            <a:r>
              <a:rPr lang="ru-RU" sz="1600" i="1" kern="0" dirty="0" smtClean="0">
                <a:solidFill>
                  <a:srgbClr val="00FF00"/>
                </a:solidFill>
                <a:latin typeface="+mn-lt"/>
              </a:rPr>
              <a:t>ad veritatem</a:t>
            </a:r>
            <a:r>
              <a:rPr lang="en-US" sz="1600" i="1" kern="0" dirty="0" smtClean="0">
                <a:latin typeface="+mn-lt"/>
              </a:rPr>
              <a:t>)</a:t>
            </a:r>
            <a:r>
              <a:rPr lang="ru-RU" sz="1600" i="1" kern="0" dirty="0" smtClean="0">
                <a:latin typeface="+mn-lt"/>
              </a:rPr>
              <a:t>.</a:t>
            </a:r>
            <a:r>
              <a:rPr lang="ru-RU" sz="1600" kern="0" dirty="0" smtClean="0">
                <a:latin typeface="+mn-lt"/>
              </a:rPr>
              <a:t> </a:t>
            </a:r>
            <a:endParaRPr lang="en-US" sz="1600" kern="0" dirty="0" smtClean="0">
              <a:latin typeface="+mn-lt"/>
            </a:endParaRPr>
          </a:p>
          <a:p>
            <a:pPr marL="252000" lvl="0" indent="-252000" algn="l" eaLnBrk="0" hangingPunct="0">
              <a:spcBef>
                <a:spcPct val="20000"/>
              </a:spcBef>
              <a:buClr>
                <a:schemeClr val="bg1"/>
              </a:buClr>
              <a:buFontTx/>
              <a:buChar char="•"/>
            </a:pPr>
            <a:r>
              <a:rPr lang="ru-RU" sz="1600" kern="0" dirty="0" smtClean="0">
                <a:latin typeface="+mn-lt"/>
              </a:rPr>
              <a:t>Если </a:t>
            </a:r>
            <a:r>
              <a:rPr lang="ru-RU" sz="1600" i="1" kern="0" dirty="0" smtClean="0">
                <a:solidFill>
                  <a:srgbClr val="00FF00"/>
                </a:solidFill>
                <a:latin typeface="+mn-lt"/>
              </a:rPr>
              <a:t>argumentum ad rem</a:t>
            </a:r>
            <a:r>
              <a:rPr lang="ru-RU" sz="1600" kern="0" dirty="0" smtClean="0">
                <a:latin typeface="+mn-lt"/>
              </a:rPr>
              <a:t> направлен непосредственно </a:t>
            </a:r>
            <a:r>
              <a:rPr lang="en-US" sz="1600" kern="0" dirty="0" smtClean="0">
                <a:latin typeface="+mn-lt"/>
              </a:rPr>
              <a:t/>
            </a:r>
            <a:br>
              <a:rPr lang="en-US" sz="1600" kern="0" dirty="0" smtClean="0">
                <a:latin typeface="+mn-lt"/>
              </a:rPr>
            </a:br>
            <a:r>
              <a:rPr lang="ru-RU" sz="1600" kern="0" dirty="0" smtClean="0">
                <a:latin typeface="+mn-lt"/>
              </a:rPr>
              <a:t>на обоснование доказываемого утверждения, </a:t>
            </a:r>
            <a:endParaRPr lang="en-US" sz="1600" kern="0" dirty="0" smtClean="0">
              <a:latin typeface="+mn-lt"/>
            </a:endParaRPr>
          </a:p>
          <a:p>
            <a:pPr marL="252000" lvl="0" indent="-252000" algn="l" eaLnBrk="0" hangingPunct="0">
              <a:spcBef>
                <a:spcPct val="20000"/>
              </a:spcBef>
              <a:buClr>
                <a:schemeClr val="bg1"/>
              </a:buClr>
              <a:buFontTx/>
              <a:buChar char="•"/>
            </a:pPr>
            <a:r>
              <a:rPr lang="ru-RU" sz="1600" kern="0" dirty="0" smtClean="0">
                <a:latin typeface="+mn-lt"/>
              </a:rPr>
              <a:t>то </a:t>
            </a:r>
            <a:r>
              <a:rPr lang="ru-RU" sz="1600" i="1" kern="0" dirty="0" smtClean="0">
                <a:solidFill>
                  <a:srgbClr val="FF66FF"/>
                </a:solidFill>
                <a:latin typeface="+mn-lt"/>
              </a:rPr>
              <a:t>argumentum ad hominem</a:t>
            </a:r>
            <a:r>
              <a:rPr lang="ru-RU" sz="1600" kern="0" dirty="0" smtClean="0">
                <a:latin typeface="+mn-lt"/>
              </a:rPr>
              <a:t> используется с целью победы в споре с конкретным оппонентом.</a:t>
            </a:r>
            <a:endParaRPr lang="en-US" sz="1600" kern="0" dirty="0" smtClean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 animBg="1"/>
      <p:bldP spid="9" grpId="0" build="p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2000" y="274638"/>
            <a:ext cx="8640000" cy="1143000"/>
          </a:xfrm>
        </p:spPr>
        <p:txBody>
          <a:bodyPr/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Сомнительные приёмы аргументации</a:t>
            </a:r>
            <a:r>
              <a:rPr lang="en-US" sz="3200" b="1" dirty="0" smtClean="0">
                <a:solidFill>
                  <a:schemeClr val="bg1"/>
                </a:solidFill>
              </a:rPr>
              <a:t/>
            </a:r>
            <a:br>
              <a:rPr lang="en-US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Аргумент к человеку</a:t>
            </a:r>
            <a:endParaRPr lang="en-GB" sz="3200" b="1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2000" y="2520000"/>
            <a:ext cx="7200000" cy="2664000"/>
          </a:xfrm>
        </p:spPr>
        <p:txBody>
          <a:bodyPr/>
          <a:lstStyle/>
          <a:p>
            <a:pPr>
              <a:buClr>
                <a:schemeClr val="bg1"/>
              </a:buClr>
            </a:pPr>
            <a:r>
              <a:rPr lang="en-GB" sz="1800" b="1" i="1" dirty="0" smtClean="0">
                <a:solidFill>
                  <a:srgbClr val="FF66FF"/>
                </a:solidFill>
              </a:rPr>
              <a:t>Argumentum ad hominem</a:t>
            </a:r>
            <a:r>
              <a:rPr lang="en-GB" sz="1800" b="1" dirty="0" smtClean="0">
                <a:solidFill>
                  <a:schemeClr val="bg1"/>
                </a:solidFill>
              </a:rPr>
              <a:t> (</a:t>
            </a:r>
            <a:r>
              <a:rPr lang="ru-RU" sz="1800" b="1" dirty="0" smtClean="0">
                <a:solidFill>
                  <a:schemeClr val="bg1"/>
                </a:solidFill>
              </a:rPr>
              <a:t>аргумент к человеку</a:t>
            </a:r>
            <a:r>
              <a:rPr lang="en-GB" sz="1800" b="1" dirty="0" smtClean="0">
                <a:solidFill>
                  <a:schemeClr val="bg1"/>
                </a:solidFill>
              </a:rPr>
              <a:t>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80000" y="1512000"/>
            <a:ext cx="8784000" cy="936000"/>
          </a:xfrm>
          <a:prstGeom prst="rect">
            <a:avLst/>
          </a:prstGeom>
          <a:noFill/>
        </p:spPr>
        <p:txBody>
          <a:bodyPr wrap="square" rIns="72000" rtlCol="0">
            <a:noAutofit/>
          </a:bodyPr>
          <a:lstStyle/>
          <a:p>
            <a:r>
              <a:rPr lang="ru-RU" dirty="0" smtClean="0"/>
              <a:t>Нет общепринятого, тем более – полного перечня </a:t>
            </a:r>
            <a:r>
              <a:rPr lang="ru-RU" dirty="0" smtClean="0">
                <a:solidFill>
                  <a:srgbClr val="FF66FF"/>
                </a:solidFill>
              </a:rPr>
              <a:t>сомнительных приёмов аргументации</a:t>
            </a:r>
            <a:r>
              <a:rPr lang="ru-RU" dirty="0" smtClean="0"/>
              <a:t>. Но некоторые из них, в особенности намеренные, заслуживают упоминания и разъяснения. К ним относятся</a:t>
            </a:r>
            <a:r>
              <a:rPr lang="en-US" dirty="0" smtClean="0"/>
              <a:t>:</a:t>
            </a:r>
            <a:endParaRPr lang="ru-RU" dirty="0"/>
          </a:p>
        </p:txBody>
      </p:sp>
      <p:sp>
        <p:nvSpPr>
          <p:cNvPr id="9" name="Содержимое 2"/>
          <p:cNvSpPr txBox="1">
            <a:spLocks/>
          </p:cNvSpPr>
          <p:nvPr/>
        </p:nvSpPr>
        <p:spPr bwMode="auto">
          <a:xfrm>
            <a:off x="1188000" y="5004000"/>
            <a:ext cx="6696000" cy="172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252000" lvl="0" indent="-252000" algn="l" eaLnBrk="0" hangingPunct="0">
              <a:lnSpc>
                <a:spcPct val="90000"/>
              </a:lnSpc>
              <a:spcBef>
                <a:spcPct val="20000"/>
              </a:spcBef>
              <a:buClr>
                <a:schemeClr val="bg1"/>
              </a:buClr>
            </a:pPr>
            <a:r>
              <a:rPr lang="ru-RU" sz="1600" kern="0" dirty="0" smtClean="0"/>
              <a:t>Различаются варианты </a:t>
            </a:r>
            <a:r>
              <a:rPr kumimoji="0" lang="en-US" sz="1600" b="1" i="1" u="none" strike="noStrike" kern="0" cap="none" spc="0" normalizeH="0" baseline="0" noProof="0" dirty="0" smtClean="0">
                <a:ln>
                  <a:noFill/>
                </a:ln>
                <a:solidFill>
                  <a:srgbClr val="FF66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argumentum</a:t>
            </a:r>
            <a:r>
              <a:rPr kumimoji="0" lang="ru-RU" sz="1600" b="1" i="1" u="none" strike="noStrike" kern="0" cap="none" spc="0" normalizeH="0" baseline="0" noProof="0" dirty="0" smtClean="0">
                <a:ln>
                  <a:noFill/>
                </a:ln>
                <a:solidFill>
                  <a:srgbClr val="FF66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ad hominem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: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FF66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en-US" sz="1600" b="1" i="0" u="none" strike="noStrike" kern="0" cap="none" spc="0" normalizeH="0" baseline="0" noProof="0" dirty="0" smtClean="0">
              <a:ln>
                <a:noFill/>
              </a:ln>
              <a:solidFill>
                <a:srgbClr val="FF66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52000" marR="0" lvl="0" indent="-2520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Tx/>
              <a:buFontTx/>
              <a:buChar char="•"/>
              <a:tabLst/>
              <a:defRPr/>
            </a:pPr>
            <a:r>
              <a:rPr kumimoji="0" lang="en-US" sz="1600" b="1" i="1" u="none" strike="noStrike" kern="0" cap="none" spc="0" normalizeH="0" baseline="0" noProof="0" dirty="0" smtClean="0">
                <a:ln>
                  <a:noFill/>
                </a:ln>
                <a:solidFill>
                  <a:srgbClr val="FF66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argumentum</a:t>
            </a:r>
            <a:r>
              <a:rPr kumimoji="0" lang="ru-RU" sz="1600" b="1" i="1" u="none" strike="noStrike" kern="0" cap="none" spc="0" normalizeH="0" baseline="0" noProof="0" dirty="0" smtClean="0">
                <a:ln>
                  <a:noFill/>
                </a:ln>
                <a:solidFill>
                  <a:srgbClr val="FF66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ad hominem personam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(«переход на личности») – прямая критика личности или оскорбление оппонента;</a:t>
            </a:r>
          </a:p>
          <a:p>
            <a:pPr marL="252000" marR="0" lvl="0" indent="-2520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Tx/>
              <a:buFontTx/>
              <a:buChar char="•"/>
              <a:tabLst/>
              <a:defRPr/>
            </a:pPr>
            <a:r>
              <a:rPr kumimoji="0" lang="en-US" sz="1600" b="1" i="1" u="none" strike="noStrike" kern="0" cap="none" spc="0" normalizeH="0" baseline="0" noProof="0" dirty="0" smtClean="0">
                <a:ln>
                  <a:noFill/>
                </a:ln>
                <a:solidFill>
                  <a:srgbClr val="FF66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argumentum</a:t>
            </a:r>
            <a:r>
              <a:rPr kumimoji="0" lang="ru-RU" sz="1600" b="1" i="1" u="none" strike="noStrike" kern="0" cap="none" spc="0" normalizeH="0" baseline="0" noProof="0" dirty="0" smtClean="0">
                <a:ln>
                  <a:noFill/>
                </a:ln>
                <a:solidFill>
                  <a:srgbClr val="FF66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ad hominem circumstantiae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– объяснение </a:t>
            </a:r>
            <a:b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точки зрения оппонента его личными обстоятельствами;</a:t>
            </a:r>
          </a:p>
          <a:p>
            <a:pPr marL="252000" marR="0" lvl="0" indent="-2520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Tx/>
              <a:buFontTx/>
              <a:buChar char="•"/>
              <a:tabLst/>
              <a:defRPr/>
            </a:pPr>
            <a:r>
              <a:rPr kumimoji="0" lang="en-US" sz="1600" b="1" i="1" u="none" strike="noStrike" kern="0" cap="none" spc="0" normalizeH="0" baseline="0" noProof="0" dirty="0" smtClean="0">
                <a:ln>
                  <a:noFill/>
                </a:ln>
                <a:solidFill>
                  <a:srgbClr val="FF66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argumentum </a:t>
            </a:r>
            <a:r>
              <a:rPr kumimoji="0" lang="ru-RU" sz="1600" b="1" i="1" u="none" strike="noStrike" kern="0" cap="none" spc="0" normalizeH="0" baseline="0" noProof="0" dirty="0" smtClean="0">
                <a:ln>
                  <a:noFill/>
                </a:ln>
                <a:solidFill>
                  <a:srgbClr val="FF66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ad hominem tu quoque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(«и ты тоже») – указание </a:t>
            </a: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на то, что оппонент действует вопреки своему же аргументу.</a:t>
            </a: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1368000" y="3024000"/>
            <a:ext cx="6408000" cy="1872000"/>
          </a:xfrm>
          <a:prstGeom prst="rect">
            <a:avLst/>
          </a:prstGeom>
          <a:noFill/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r>
              <a:rPr lang="en-GB" sz="2000" i="1" dirty="0" smtClean="0">
                <a:solidFill>
                  <a:srgbClr val="FFFF00"/>
                </a:solidFill>
              </a:rPr>
              <a:t>Argumentum ad hominem</a:t>
            </a:r>
            <a:r>
              <a:rPr lang="en-GB" sz="2000" dirty="0" smtClean="0">
                <a:solidFill>
                  <a:srgbClr val="FFFF00"/>
                </a:solidFill>
              </a:rPr>
              <a:t> </a:t>
            </a:r>
            <a:br>
              <a:rPr lang="en-GB" sz="2000" dirty="0" smtClean="0">
                <a:solidFill>
                  <a:srgbClr val="FFFF00"/>
                </a:solidFill>
              </a:rPr>
            </a:br>
            <a:r>
              <a:rPr lang="en-GB" sz="2000" dirty="0" smtClean="0">
                <a:solidFill>
                  <a:srgbClr val="FFFF00"/>
                </a:solidFill>
              </a:rPr>
              <a:t>(</a:t>
            </a:r>
            <a:r>
              <a:rPr lang="ru-RU" sz="2000" dirty="0" smtClean="0">
                <a:solidFill>
                  <a:srgbClr val="FFFF00"/>
                </a:solidFill>
              </a:rPr>
              <a:t>аргумент к человеку</a:t>
            </a:r>
            <a:r>
              <a:rPr lang="en-GB" sz="2000" dirty="0" smtClean="0">
                <a:solidFill>
                  <a:srgbClr val="FFFF00"/>
                </a:solidFill>
              </a:rPr>
              <a:t>) </a:t>
            </a:r>
            <a:br>
              <a:rPr lang="en-GB" sz="2000" dirty="0" smtClean="0">
                <a:solidFill>
                  <a:srgbClr val="FFFF00"/>
                </a:solidFill>
              </a:rPr>
            </a:br>
            <a:r>
              <a:rPr lang="ru-RU" dirty="0" smtClean="0"/>
              <a:t> (от </a:t>
            </a:r>
            <a:r>
              <a:rPr lang="ru-RU" i="1" dirty="0" smtClean="0"/>
              <a:t>лат</a:t>
            </a:r>
            <a:r>
              <a:rPr lang="ru-RU" dirty="0" smtClean="0"/>
              <a:t>. </a:t>
            </a:r>
            <a:r>
              <a:rPr lang="fr-FR" dirty="0" smtClean="0">
                <a:solidFill>
                  <a:srgbClr val="00FF00"/>
                </a:solidFill>
              </a:rPr>
              <a:t>homo</a:t>
            </a:r>
            <a:r>
              <a:rPr lang="fr-FR" dirty="0" smtClean="0"/>
              <a:t>,</a:t>
            </a:r>
            <a:r>
              <a:rPr lang="ru-RU" dirty="0" smtClean="0"/>
              <a:t> человек</a:t>
            </a:r>
            <a:r>
              <a:rPr lang="en-GB" dirty="0" smtClean="0"/>
              <a:t>) </a:t>
            </a:r>
            <a:endParaRPr lang="ru-RU" dirty="0" smtClean="0"/>
          </a:p>
          <a:p>
            <a:r>
              <a:rPr lang="ru-RU" dirty="0" smtClean="0"/>
              <a:t>полемический приём, заключающийся в том, что анализ и оценка </a:t>
            </a:r>
            <a:r>
              <a:rPr lang="ru-RU" dirty="0" smtClean="0">
                <a:solidFill>
                  <a:srgbClr val="00FF00"/>
                </a:solidFill>
              </a:rPr>
              <a:t>аргументов</a:t>
            </a:r>
            <a:r>
              <a:rPr lang="ru-RU" dirty="0" smtClean="0"/>
              <a:t> оппонента подменяется анализом и оценкой его </a:t>
            </a:r>
            <a:r>
              <a:rPr lang="ru-RU" dirty="0" smtClean="0">
                <a:solidFill>
                  <a:srgbClr val="FF66FF"/>
                </a:solidFill>
              </a:rPr>
              <a:t>характера</a:t>
            </a:r>
            <a:r>
              <a:rPr lang="ru-RU" dirty="0" smtClean="0"/>
              <a:t> и </a:t>
            </a:r>
            <a:r>
              <a:rPr lang="ru-RU" dirty="0" smtClean="0">
                <a:solidFill>
                  <a:srgbClr val="FF66FF"/>
                </a:solidFill>
              </a:rPr>
              <a:t>мотивов</a:t>
            </a:r>
            <a:r>
              <a:rPr lang="ru-RU" dirty="0" smtClean="0"/>
              <a:t>. 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25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80000" y="828000"/>
            <a:ext cx="8784000" cy="5868000"/>
          </a:xfrm>
          <a:noFill/>
        </p:spPr>
        <p:txBody>
          <a:bodyPr/>
          <a:lstStyle/>
          <a:p>
            <a:pPr eaLnBrk="1" hangingPunct="1">
              <a:buFont typeface="Wingdings" pitchFamily="2" charset="2"/>
              <a:buChar char="q"/>
            </a:pPr>
            <a:r>
              <a:rPr lang="ru-RU" sz="2000" b="1" dirty="0" smtClean="0">
                <a:solidFill>
                  <a:srgbClr val="FFFF00"/>
                </a:solidFill>
              </a:rPr>
              <a:t>Основное требование к тезису:</a:t>
            </a:r>
          </a:p>
          <a:p>
            <a:pPr marL="540000" lvl="1" eaLnBrk="1" hangingPunct="1">
              <a:buClr>
                <a:schemeClr val="bg1"/>
              </a:buClr>
              <a:buFontTx/>
              <a:buChar char="•"/>
            </a:pPr>
            <a:r>
              <a:rPr lang="ru-RU" sz="1800" b="1" dirty="0" smtClean="0">
                <a:solidFill>
                  <a:schemeClr val="bg1"/>
                </a:solidFill>
              </a:rPr>
              <a:t>Тезис</a:t>
            </a:r>
            <a:r>
              <a:rPr lang="ru-RU" sz="1800" b="1" dirty="0" smtClean="0">
                <a:solidFill>
                  <a:srgbClr val="00FF00"/>
                </a:solidFill>
              </a:rPr>
              <a:t> должен быть </a:t>
            </a:r>
            <a:r>
              <a:rPr lang="ru-RU" sz="1800" b="1" dirty="0" smtClean="0">
                <a:solidFill>
                  <a:srgbClr val="00FFFF"/>
                </a:solidFill>
              </a:rPr>
              <a:t>истинным суждением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  <a:r>
              <a:rPr lang="ru-RU" sz="1800" b="1" dirty="0" smtClean="0">
                <a:solidFill>
                  <a:srgbClr val="00FFFF"/>
                </a:solidFill>
              </a:rPr>
              <a:t> </a:t>
            </a:r>
          </a:p>
          <a:p>
            <a:pPr eaLnBrk="1" hangingPunct="1">
              <a:buFont typeface="Wingdings" pitchFamily="2" charset="2"/>
              <a:buChar char="q"/>
            </a:pPr>
            <a:r>
              <a:rPr lang="ru-RU" sz="2000" b="1" dirty="0" smtClean="0">
                <a:solidFill>
                  <a:srgbClr val="FFFF00"/>
                </a:solidFill>
              </a:rPr>
              <a:t>Правила тезиса:</a:t>
            </a:r>
          </a:p>
          <a:p>
            <a:pPr marL="540000" lvl="1" eaLnBrk="1" hangingPunct="1">
              <a:buFontTx/>
              <a:buChar char="•"/>
            </a:pPr>
            <a:r>
              <a:rPr lang="ru-RU" sz="1800" b="1" dirty="0" smtClean="0">
                <a:solidFill>
                  <a:schemeClr val="bg1"/>
                </a:solidFill>
              </a:rPr>
              <a:t>Тезис </a:t>
            </a:r>
            <a:r>
              <a:rPr lang="ru-RU" sz="1800" b="1" dirty="0" smtClean="0">
                <a:solidFill>
                  <a:srgbClr val="00FF00"/>
                </a:solidFill>
              </a:rPr>
              <a:t>должен быть </a:t>
            </a:r>
            <a:r>
              <a:rPr lang="ru-RU" sz="1800" b="1" dirty="0" smtClean="0">
                <a:solidFill>
                  <a:schemeClr val="bg1"/>
                </a:solidFill>
              </a:rPr>
              <a:t>суждением </a:t>
            </a:r>
            <a:r>
              <a:rPr lang="ru-RU" sz="1800" b="1" dirty="0" smtClean="0">
                <a:solidFill>
                  <a:srgbClr val="00FFFF"/>
                </a:solidFill>
              </a:rPr>
              <a:t>ясным</a:t>
            </a:r>
            <a:r>
              <a:rPr lang="ru-RU" sz="1800" b="1" dirty="0" smtClean="0">
                <a:solidFill>
                  <a:schemeClr val="bg1"/>
                </a:solidFill>
              </a:rPr>
              <a:t> и </a:t>
            </a:r>
            <a:r>
              <a:rPr lang="ru-RU" sz="1800" b="1" dirty="0" smtClean="0">
                <a:solidFill>
                  <a:srgbClr val="00FFFF"/>
                </a:solidFill>
              </a:rPr>
              <a:t>точно определённым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</a:p>
          <a:p>
            <a:pPr lvl="1" eaLnBrk="1" hangingPunct="1">
              <a:buClr>
                <a:srgbClr val="FF6600"/>
              </a:buClr>
              <a:buFont typeface="Courier New" pitchFamily="49" charset="0"/>
              <a:buChar char="o"/>
            </a:pPr>
            <a:r>
              <a:rPr lang="ru-RU" sz="1700" b="1" dirty="0" smtClean="0">
                <a:solidFill>
                  <a:srgbClr val="FF6600"/>
                </a:solidFill>
              </a:rPr>
              <a:t>Франция больше Германии</a:t>
            </a:r>
            <a:r>
              <a:rPr lang="en-US" sz="1700" b="1" dirty="0" smtClean="0">
                <a:solidFill>
                  <a:srgbClr val="FF6600"/>
                </a:solidFill>
              </a:rPr>
              <a:t>.</a:t>
            </a:r>
            <a:endParaRPr lang="ru-RU" sz="1700" b="1" dirty="0" smtClean="0">
              <a:solidFill>
                <a:srgbClr val="FF6600"/>
              </a:solidFill>
            </a:endParaRPr>
          </a:p>
          <a:p>
            <a:pPr marL="972000" lvl="2" eaLnBrk="1" hangingPunct="1">
              <a:buFont typeface="Wingdings" pitchFamily="2" charset="2"/>
              <a:buChar char="§"/>
            </a:pPr>
            <a:r>
              <a:rPr lang="ru-RU" sz="1600" b="1" dirty="0" smtClean="0">
                <a:solidFill>
                  <a:schemeClr val="bg1"/>
                </a:solidFill>
              </a:rPr>
              <a:t>Суждение двусмысленно</a:t>
            </a:r>
            <a:r>
              <a:rPr lang="en-US" sz="1600" b="1" dirty="0" smtClean="0">
                <a:solidFill>
                  <a:schemeClr val="bg1"/>
                </a:solidFill>
              </a:rPr>
              <a:t>. </a:t>
            </a:r>
            <a:r>
              <a:rPr lang="ru-RU" sz="1600" b="1" dirty="0" smtClean="0">
                <a:solidFill>
                  <a:schemeClr val="bg1"/>
                </a:solidFill>
              </a:rPr>
              <a:t>Оно</a:t>
            </a:r>
            <a:r>
              <a:rPr lang="en-US" sz="1600" b="1" dirty="0" smtClean="0">
                <a:solidFill>
                  <a:schemeClr val="bg1"/>
                </a:solidFill>
              </a:rPr>
              <a:t> </a:t>
            </a:r>
            <a:r>
              <a:rPr lang="ru-RU" sz="1600" b="1" dirty="0" smtClean="0">
                <a:solidFill>
                  <a:srgbClr val="00FF00"/>
                </a:solidFill>
              </a:rPr>
              <a:t>истинно</a:t>
            </a:r>
            <a:r>
              <a:rPr lang="ru-RU" sz="1600" b="1" dirty="0" smtClean="0">
                <a:solidFill>
                  <a:schemeClr val="bg1"/>
                </a:solidFill>
              </a:rPr>
              <a:t>,</a:t>
            </a:r>
            <a:r>
              <a:rPr lang="en-US" sz="1600" b="1" dirty="0" smtClean="0">
                <a:solidFill>
                  <a:schemeClr val="bg1"/>
                </a:solidFill>
              </a:rPr>
              <a:t> </a:t>
            </a:r>
            <a:r>
              <a:rPr lang="ru-RU" sz="1600" b="1" dirty="0" smtClean="0">
                <a:solidFill>
                  <a:schemeClr val="bg1"/>
                </a:solidFill>
              </a:rPr>
              <a:t>если слово </a:t>
            </a:r>
            <a:r>
              <a:rPr lang="ru-RU" sz="1600" b="1" i="1" dirty="0" smtClean="0">
                <a:solidFill>
                  <a:schemeClr val="bg1"/>
                </a:solidFill>
              </a:rPr>
              <a:t>больше</a:t>
            </a:r>
            <a:r>
              <a:rPr lang="en-US" sz="1600" b="1" dirty="0" smtClean="0">
                <a:solidFill>
                  <a:schemeClr val="bg1"/>
                </a:solidFill>
              </a:rPr>
              <a:t> </a:t>
            </a:r>
            <a:r>
              <a:rPr lang="ru-RU" sz="1600" b="1" dirty="0" smtClean="0">
                <a:solidFill>
                  <a:schemeClr val="bg1"/>
                </a:solidFill>
              </a:rPr>
              <a:t>относится </a:t>
            </a:r>
            <a:br>
              <a:rPr lang="ru-RU" sz="1600" b="1" dirty="0" smtClean="0">
                <a:solidFill>
                  <a:schemeClr val="bg1"/>
                </a:solidFill>
              </a:rPr>
            </a:br>
            <a:r>
              <a:rPr lang="ru-RU" sz="1600" b="1" dirty="0" smtClean="0">
                <a:solidFill>
                  <a:schemeClr val="bg1"/>
                </a:solidFill>
              </a:rPr>
              <a:t>к </a:t>
            </a:r>
            <a:r>
              <a:rPr lang="ru-RU" sz="1600" b="1" dirty="0" smtClean="0">
                <a:solidFill>
                  <a:srgbClr val="FFFF00"/>
                </a:solidFill>
              </a:rPr>
              <a:t>территориям</a:t>
            </a:r>
            <a:r>
              <a:rPr lang="en-US" sz="1600" b="1" dirty="0" smtClean="0">
                <a:solidFill>
                  <a:schemeClr val="bg1"/>
                </a:solidFill>
              </a:rPr>
              <a:t> </a:t>
            </a:r>
            <a:r>
              <a:rPr lang="ru-RU" sz="1600" b="1" dirty="0" smtClean="0">
                <a:solidFill>
                  <a:schemeClr val="bg1"/>
                </a:solidFill>
              </a:rPr>
              <a:t>этих двух стран</a:t>
            </a:r>
            <a:r>
              <a:rPr lang="en-US" sz="1600" b="1" dirty="0" smtClean="0">
                <a:solidFill>
                  <a:schemeClr val="bg1"/>
                </a:solidFill>
              </a:rPr>
              <a:t>: </a:t>
            </a:r>
            <a:r>
              <a:rPr lang="ru-RU" sz="1600" b="1" dirty="0" smtClean="0">
                <a:solidFill>
                  <a:schemeClr val="bg1"/>
                </a:solidFill>
              </a:rPr>
              <a:t>площадь одной метрополии Франции равна</a:t>
            </a:r>
            <a:r>
              <a:rPr lang="en-US" sz="1600" b="1" dirty="0" smtClean="0">
                <a:solidFill>
                  <a:schemeClr val="bg1"/>
                </a:solidFill>
              </a:rPr>
              <a:t> 5</a:t>
            </a:r>
            <a:r>
              <a:rPr lang="ru-RU" sz="1600" b="1" dirty="0" smtClean="0">
                <a:solidFill>
                  <a:schemeClr val="bg1"/>
                </a:solidFill>
              </a:rPr>
              <a:t>51 50</a:t>
            </a:r>
            <a:r>
              <a:rPr lang="en-US" sz="1600" b="1" dirty="0" smtClean="0">
                <a:solidFill>
                  <a:schemeClr val="bg1"/>
                </a:solidFill>
              </a:rPr>
              <a:t>0 </a:t>
            </a:r>
            <a:r>
              <a:rPr lang="ru-RU" sz="1600" b="1" dirty="0" smtClean="0">
                <a:solidFill>
                  <a:schemeClr val="bg1"/>
                </a:solidFill>
              </a:rPr>
              <a:t>км</a:t>
            </a:r>
            <a:r>
              <a:rPr lang="en-US" sz="1600" b="1" baseline="30000" dirty="0" smtClean="0">
                <a:solidFill>
                  <a:schemeClr val="bg1"/>
                </a:solidFill>
              </a:rPr>
              <a:t>2</a:t>
            </a:r>
            <a:r>
              <a:rPr lang="ru-RU" sz="1600" b="1" dirty="0" smtClean="0">
                <a:solidFill>
                  <a:schemeClr val="bg1"/>
                </a:solidFill>
              </a:rPr>
              <a:t> (с заморскими территориями – 643 801</a:t>
            </a:r>
            <a:r>
              <a:rPr lang="en-US" sz="1600" b="1" dirty="0" smtClean="0">
                <a:solidFill>
                  <a:schemeClr val="bg1"/>
                </a:solidFill>
              </a:rPr>
              <a:t> </a:t>
            </a:r>
            <a:r>
              <a:rPr lang="ru-RU" sz="1600" b="1" dirty="0" smtClean="0">
                <a:solidFill>
                  <a:schemeClr val="bg1"/>
                </a:solidFill>
              </a:rPr>
              <a:t>км</a:t>
            </a:r>
            <a:r>
              <a:rPr lang="en-US" sz="1600" b="1" baseline="30000" dirty="0" smtClean="0">
                <a:solidFill>
                  <a:schemeClr val="bg1"/>
                </a:solidFill>
              </a:rPr>
              <a:t>2</a:t>
            </a:r>
            <a:r>
              <a:rPr lang="ru-RU" sz="1600" b="1" dirty="0" smtClean="0">
                <a:solidFill>
                  <a:schemeClr val="bg1"/>
                </a:solidFill>
              </a:rPr>
              <a:t>),</a:t>
            </a:r>
            <a:r>
              <a:rPr lang="en-US" sz="1600" b="1" dirty="0" smtClean="0">
                <a:solidFill>
                  <a:schemeClr val="bg1"/>
                </a:solidFill>
              </a:rPr>
              <a:t> </a:t>
            </a:r>
            <a:r>
              <a:rPr lang="ru-RU" sz="1600" b="1" dirty="0" smtClean="0">
                <a:solidFill>
                  <a:schemeClr val="bg1"/>
                </a:solidFill>
              </a:rPr>
              <a:t>площадь Германии –</a:t>
            </a:r>
            <a:r>
              <a:rPr lang="en-US" sz="1600" b="1" dirty="0" smtClean="0">
                <a:solidFill>
                  <a:schemeClr val="bg1"/>
                </a:solidFill>
              </a:rPr>
              <a:t> 357</a:t>
            </a:r>
            <a:r>
              <a:rPr lang="ru-RU" sz="1600" b="1" dirty="0" smtClean="0">
                <a:solidFill>
                  <a:schemeClr val="bg1"/>
                </a:solidFill>
              </a:rPr>
              <a:t> 592</a:t>
            </a:r>
            <a:r>
              <a:rPr lang="en-US" sz="1600" b="1" dirty="0" smtClean="0">
                <a:solidFill>
                  <a:schemeClr val="bg1"/>
                </a:solidFill>
              </a:rPr>
              <a:t> </a:t>
            </a:r>
            <a:r>
              <a:rPr lang="ru-RU" sz="1600" b="1" dirty="0" smtClean="0">
                <a:solidFill>
                  <a:schemeClr val="bg1"/>
                </a:solidFill>
              </a:rPr>
              <a:t>км</a:t>
            </a:r>
            <a:r>
              <a:rPr lang="en-US" sz="1600" b="1" baseline="30000" dirty="0" smtClean="0">
                <a:solidFill>
                  <a:schemeClr val="bg1"/>
                </a:solidFill>
              </a:rPr>
              <a:t>2</a:t>
            </a:r>
            <a:r>
              <a:rPr lang="en-US" sz="1600" b="1" dirty="0" smtClean="0">
                <a:solidFill>
                  <a:schemeClr val="bg1"/>
                </a:solidFill>
              </a:rPr>
              <a:t>. </a:t>
            </a:r>
            <a:r>
              <a:rPr lang="ru-RU" sz="1600" b="1" dirty="0" smtClean="0">
                <a:solidFill>
                  <a:schemeClr val="bg1"/>
                </a:solidFill>
              </a:rPr>
              <a:t>Оно </a:t>
            </a:r>
            <a:r>
              <a:rPr lang="ru-RU" sz="1600" b="1" dirty="0" smtClean="0">
                <a:solidFill>
                  <a:srgbClr val="FF66FF"/>
                </a:solidFill>
              </a:rPr>
              <a:t>ложно</a:t>
            </a:r>
            <a:r>
              <a:rPr lang="ru-RU" sz="1600" b="1" dirty="0" smtClean="0">
                <a:solidFill>
                  <a:schemeClr val="bg1"/>
                </a:solidFill>
              </a:rPr>
              <a:t>, если слово </a:t>
            </a:r>
            <a:r>
              <a:rPr lang="ru-RU" sz="1600" b="1" i="1" dirty="0" smtClean="0">
                <a:solidFill>
                  <a:schemeClr val="bg1"/>
                </a:solidFill>
              </a:rPr>
              <a:t>больше</a:t>
            </a:r>
            <a:r>
              <a:rPr lang="en-US" sz="1600" b="1" dirty="0" smtClean="0">
                <a:solidFill>
                  <a:schemeClr val="bg1"/>
                </a:solidFill>
              </a:rPr>
              <a:t> </a:t>
            </a:r>
            <a:r>
              <a:rPr lang="ru-RU" sz="1600" b="1" dirty="0" smtClean="0">
                <a:solidFill>
                  <a:schemeClr val="bg1"/>
                </a:solidFill>
              </a:rPr>
              <a:t>относится </a:t>
            </a:r>
            <a:br>
              <a:rPr lang="ru-RU" sz="1600" b="1" dirty="0" smtClean="0">
                <a:solidFill>
                  <a:schemeClr val="bg1"/>
                </a:solidFill>
              </a:rPr>
            </a:br>
            <a:r>
              <a:rPr lang="ru-RU" sz="1600" b="1" dirty="0" smtClean="0">
                <a:solidFill>
                  <a:schemeClr val="bg1"/>
                </a:solidFill>
              </a:rPr>
              <a:t>к численности </a:t>
            </a:r>
            <a:r>
              <a:rPr lang="ru-RU" sz="1600" b="1" dirty="0" smtClean="0">
                <a:solidFill>
                  <a:srgbClr val="FFFF00"/>
                </a:solidFill>
              </a:rPr>
              <a:t>населения</a:t>
            </a:r>
            <a:r>
              <a:rPr lang="ru-RU" sz="1600" b="1" dirty="0" smtClean="0">
                <a:solidFill>
                  <a:schemeClr val="bg1"/>
                </a:solidFill>
              </a:rPr>
              <a:t>:</a:t>
            </a:r>
            <a:r>
              <a:rPr lang="en-US" sz="1600" b="1" dirty="0" smtClean="0">
                <a:solidFill>
                  <a:schemeClr val="bg1"/>
                </a:solidFill>
              </a:rPr>
              <a:t> </a:t>
            </a:r>
            <a:r>
              <a:rPr lang="ru-RU" sz="1600" b="1" dirty="0" smtClean="0">
                <a:solidFill>
                  <a:schemeClr val="bg1"/>
                </a:solidFill>
              </a:rPr>
              <a:t>население Германии – </a:t>
            </a:r>
            <a:r>
              <a:rPr lang="ru-RU" sz="1600" b="1" dirty="0" err="1" smtClean="0">
                <a:solidFill>
                  <a:schemeClr val="bg1"/>
                </a:solidFill>
              </a:rPr>
              <a:t>ок</a:t>
            </a:r>
            <a:r>
              <a:rPr lang="en-US" sz="1600" b="1" dirty="0" smtClean="0">
                <a:solidFill>
                  <a:schemeClr val="bg1"/>
                </a:solidFill>
              </a:rPr>
              <a:t>. 83</a:t>
            </a:r>
            <a:r>
              <a:rPr lang="ru-RU" sz="1600" b="1" dirty="0" smtClean="0">
                <a:solidFill>
                  <a:schemeClr val="bg1"/>
                </a:solidFill>
              </a:rPr>
              <a:t> млн. человек,</a:t>
            </a:r>
            <a:r>
              <a:rPr lang="en-US" sz="1600" b="1" dirty="0" smtClean="0">
                <a:solidFill>
                  <a:schemeClr val="bg1"/>
                </a:solidFill>
              </a:rPr>
              <a:t> </a:t>
            </a:r>
            <a:r>
              <a:rPr lang="ru-RU" sz="1600" b="1" dirty="0" smtClean="0">
                <a:solidFill>
                  <a:schemeClr val="bg1"/>
                </a:solidFill>
              </a:rPr>
              <a:t>Франции – </a:t>
            </a:r>
            <a:r>
              <a:rPr lang="ru-RU" sz="1600" b="1" dirty="0" err="1" smtClean="0">
                <a:solidFill>
                  <a:schemeClr val="bg1"/>
                </a:solidFill>
              </a:rPr>
              <a:t>ок</a:t>
            </a:r>
            <a:r>
              <a:rPr lang="ru-RU" sz="1600" b="1" dirty="0" smtClean="0">
                <a:solidFill>
                  <a:schemeClr val="bg1"/>
                </a:solidFill>
              </a:rPr>
              <a:t>. </a:t>
            </a:r>
            <a:r>
              <a:rPr lang="en-US" sz="1600" b="1" dirty="0" smtClean="0">
                <a:solidFill>
                  <a:schemeClr val="bg1"/>
                </a:solidFill>
              </a:rPr>
              <a:t>68</a:t>
            </a:r>
            <a:r>
              <a:rPr lang="ru-RU" sz="1600" b="1" dirty="0" smtClean="0">
                <a:solidFill>
                  <a:schemeClr val="bg1"/>
                </a:solidFill>
              </a:rPr>
              <a:t> млн. </a:t>
            </a:r>
            <a:r>
              <a:rPr lang="ru-RU" sz="1600" b="1" smtClean="0">
                <a:solidFill>
                  <a:schemeClr val="bg1"/>
                </a:solidFill>
              </a:rPr>
              <a:t>человек.</a:t>
            </a:r>
            <a:endParaRPr lang="en-US" sz="1600" b="1" dirty="0" smtClean="0">
              <a:solidFill>
                <a:schemeClr val="bg1"/>
              </a:solidFill>
            </a:endParaRPr>
          </a:p>
        </p:txBody>
      </p:sp>
      <p:sp>
        <p:nvSpPr>
          <p:cNvPr id="3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080000"/>
          </a:xfrm>
          <a:noFill/>
        </p:spPr>
        <p:txBody>
          <a:bodyPr anchor="ctr" anchorCtr="1"/>
          <a:lstStyle/>
          <a:p>
            <a:pPr eaLnBrk="1" hangingPunct="1"/>
            <a:r>
              <a:rPr lang="ru-RU" sz="2800" b="1" dirty="0" smtClean="0">
                <a:solidFill>
                  <a:schemeClr val="bg1"/>
                </a:solidFill>
              </a:rPr>
              <a:t>Тезис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5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25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25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5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925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925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5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925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925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5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925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925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2547" grpId="0" build="p" bldLvl="5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9954" name="AutoShape 2"/>
          <p:cNvSpPr>
            <a:spLocks noChangeArrowheads="1"/>
          </p:cNvSpPr>
          <p:nvPr/>
        </p:nvSpPr>
        <p:spPr bwMode="auto">
          <a:xfrm rot="10800000">
            <a:off x="288000" y="1728000"/>
            <a:ext cx="6120000" cy="4678363"/>
          </a:xfrm>
          <a:prstGeom prst="verticalScrol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rot="10800000" wrap="square" anchor="ctr" anchorCtr="1"/>
          <a:lstStyle/>
          <a:p>
            <a:pPr>
              <a:spcAft>
                <a:spcPts val="600"/>
              </a:spcAft>
            </a:pPr>
            <a:r>
              <a:rPr lang="ru-RU" dirty="0" smtClean="0">
                <a:solidFill>
                  <a:srgbClr val="0000FF"/>
                </a:solidFill>
              </a:rPr>
              <a:t>Что может говорить хромой 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об искусстве Герберта фон Караяна? 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Если ему сразу заявить, 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что он хромой, 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он признает себя побеждённым.</a:t>
            </a:r>
          </a:p>
          <a:p>
            <a:pPr>
              <a:spcAft>
                <a:spcPts val="600"/>
              </a:spcAft>
            </a:pPr>
            <a:endParaRPr lang="ru-RU" sz="1000" dirty="0" smtClean="0">
              <a:solidFill>
                <a:srgbClr val="0000FF"/>
              </a:solidFill>
            </a:endParaRPr>
          </a:p>
          <a:p>
            <a:r>
              <a:rPr lang="ru-RU" dirty="0" smtClean="0">
                <a:solidFill>
                  <a:srgbClr val="0000FF"/>
                </a:solidFill>
              </a:rPr>
              <a:t>О чём может спорить человек, 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который не поменял паспорт? 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Какие взгляды на архитектуру 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может высказать мужчина 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без прописки? Пойманный 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с поличным, он сознается 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и признает себя побеждённым.</a:t>
            </a:r>
          </a:p>
          <a:p>
            <a:pPr algn="ctr"/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6300000" y="5760000"/>
            <a:ext cx="2520000" cy="6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t" anchorCtr="0">
            <a:noAutofit/>
          </a:bodyPr>
          <a:lstStyle/>
          <a:p>
            <a:r>
              <a:rPr lang="ru-RU" dirty="0" smtClean="0"/>
              <a:t>Михаил Жванецкий. </a:t>
            </a:r>
            <a:br>
              <a:rPr lang="ru-RU" dirty="0" smtClean="0"/>
            </a:br>
            <a:r>
              <a:rPr lang="ru-RU" dirty="0" smtClean="0"/>
              <a:t>Стиль спора.</a:t>
            </a:r>
            <a:endParaRPr lang="ru-RU" sz="1800" b="1" baseline="0" dirty="0">
              <a:solidFill>
                <a:schemeClr val="bg1"/>
              </a:solidFill>
            </a:endParaRPr>
          </a:p>
        </p:txBody>
      </p:sp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252000" y="274638"/>
            <a:ext cx="8640000" cy="1143000"/>
          </a:xfrm>
        </p:spPr>
        <p:txBody>
          <a:bodyPr/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Сомнительные приёмы аргументации</a:t>
            </a:r>
            <a:r>
              <a:rPr lang="en-US" sz="3200" b="1" dirty="0" smtClean="0">
                <a:solidFill>
                  <a:schemeClr val="bg1"/>
                </a:solidFill>
              </a:rPr>
              <a:t/>
            </a:r>
            <a:br>
              <a:rPr lang="en-US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Аргумент к человеку</a:t>
            </a:r>
            <a:endParaRPr lang="en-GB" sz="3200" b="1" dirty="0">
              <a:solidFill>
                <a:schemeClr val="bg1"/>
              </a:solidFill>
            </a:endParaRPr>
          </a:p>
        </p:txBody>
      </p:sp>
      <p:pic>
        <p:nvPicPr>
          <p:cNvPr id="1026" name="Picture 2" descr="D:\Disk_N\NICK\POWERPOINT\=Archive\Доказательство и опровержение\Жванецкий (кадр) (5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80000" y="2340000"/>
            <a:ext cx="2148300" cy="2520000"/>
          </a:xfrm>
          <a:prstGeom prst="rect">
            <a:avLst/>
          </a:prstGeom>
          <a:noFill/>
          <a:ln w="38100" cmpd="thickThin">
            <a:solidFill>
              <a:schemeClr val="bg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9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09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9954" grpId="0" animBg="1"/>
      <p:bldP spid="7" grpId="0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2000" y="274638"/>
            <a:ext cx="8640000" cy="1143000"/>
          </a:xfrm>
        </p:spPr>
        <p:txBody>
          <a:bodyPr/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Сомнительные приёмы аргументации</a:t>
            </a:r>
            <a:r>
              <a:rPr lang="en-US" sz="3200" b="1" dirty="0" smtClean="0">
                <a:solidFill>
                  <a:schemeClr val="bg1"/>
                </a:solidFill>
              </a:rPr>
              <a:t/>
            </a:r>
            <a:br>
              <a:rPr lang="en-US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Аргумент к человеку</a:t>
            </a:r>
            <a:endParaRPr lang="en-GB" sz="3200" b="1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2000" y="2520000"/>
            <a:ext cx="7200000" cy="2664000"/>
          </a:xfrm>
        </p:spPr>
        <p:txBody>
          <a:bodyPr/>
          <a:lstStyle/>
          <a:p>
            <a:pPr>
              <a:buClr>
                <a:schemeClr val="bg1"/>
              </a:buClr>
            </a:pPr>
            <a:r>
              <a:rPr lang="en-GB" sz="1800" b="1" i="1" dirty="0" smtClean="0">
                <a:solidFill>
                  <a:srgbClr val="FF66FF"/>
                </a:solidFill>
              </a:rPr>
              <a:t>Argumentum ad hominem</a:t>
            </a:r>
            <a:r>
              <a:rPr lang="en-GB" sz="1800" b="1" dirty="0" smtClean="0">
                <a:solidFill>
                  <a:schemeClr val="bg1"/>
                </a:solidFill>
              </a:rPr>
              <a:t> (</a:t>
            </a:r>
            <a:r>
              <a:rPr lang="ru-RU" sz="1800" b="1" dirty="0" smtClean="0">
                <a:solidFill>
                  <a:schemeClr val="bg1"/>
                </a:solidFill>
              </a:rPr>
              <a:t>аргумент к человеку</a:t>
            </a:r>
            <a:r>
              <a:rPr lang="en-GB" sz="1800" b="1" dirty="0" smtClean="0">
                <a:solidFill>
                  <a:schemeClr val="bg1"/>
                </a:solidFill>
              </a:rPr>
              <a:t>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80000" y="1512000"/>
            <a:ext cx="8784000" cy="936000"/>
          </a:xfrm>
          <a:prstGeom prst="rect">
            <a:avLst/>
          </a:prstGeom>
          <a:noFill/>
        </p:spPr>
        <p:txBody>
          <a:bodyPr wrap="square" rIns="72000" rtlCol="0">
            <a:noAutofit/>
          </a:bodyPr>
          <a:lstStyle/>
          <a:p>
            <a:r>
              <a:rPr lang="ru-RU" dirty="0" smtClean="0"/>
              <a:t>Нет общепринятого, тем более – полного перечня </a:t>
            </a:r>
            <a:r>
              <a:rPr lang="ru-RU" dirty="0" smtClean="0">
                <a:solidFill>
                  <a:srgbClr val="FF66FF"/>
                </a:solidFill>
              </a:rPr>
              <a:t>сомнительных приёмов аргументации</a:t>
            </a:r>
            <a:r>
              <a:rPr lang="ru-RU" dirty="0" smtClean="0"/>
              <a:t>. Но некоторые из них, в особенности намеренные, заслуживают упоминания и разъяснения. К ним относятся</a:t>
            </a:r>
            <a:r>
              <a:rPr lang="en-US" dirty="0" smtClean="0"/>
              <a:t>: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828000" y="5580000"/>
            <a:ext cx="7488000" cy="8640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1600" i="1" dirty="0" smtClean="0">
                <a:solidFill>
                  <a:srgbClr val="00FF00"/>
                </a:solidFill>
              </a:rPr>
              <a:t>Argumentum ad hominem</a:t>
            </a:r>
            <a:r>
              <a:rPr lang="en-US" sz="1600" dirty="0" smtClean="0">
                <a:solidFill>
                  <a:srgbClr val="00FFFF"/>
                </a:solidFill>
              </a:rPr>
              <a:t> </a:t>
            </a:r>
            <a:r>
              <a:rPr lang="ru-RU" sz="1600" dirty="0" smtClean="0"/>
              <a:t>именуется иногда апелляцией к </a:t>
            </a:r>
            <a:r>
              <a:rPr lang="ru-RU" sz="1600" dirty="0" smtClean="0">
                <a:solidFill>
                  <a:srgbClr val="00FFFF"/>
                </a:solidFill>
              </a:rPr>
              <a:t>собственным утверждениям</a:t>
            </a:r>
            <a:r>
              <a:rPr lang="en-US" sz="1600" dirty="0" smtClean="0">
                <a:solidFill>
                  <a:srgbClr val="00FFFF"/>
                </a:solidFill>
              </a:rPr>
              <a:t> </a:t>
            </a:r>
            <a:r>
              <a:rPr lang="ru-RU" sz="1600" dirty="0" smtClean="0">
                <a:solidFill>
                  <a:srgbClr val="00FFFF"/>
                </a:solidFill>
              </a:rPr>
              <a:t>оппонента</a:t>
            </a:r>
            <a:r>
              <a:rPr lang="ru-RU" sz="1600" dirty="0" smtClean="0"/>
              <a:t>, что, строго говоря, не может считаться предосудительным или сомнительным приёмом полемики.</a:t>
            </a:r>
            <a:endParaRPr lang="ru-RU" sz="1600" dirty="0">
              <a:solidFill>
                <a:srgbClr val="00FF00"/>
              </a:solidFill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1368000" y="3024000"/>
            <a:ext cx="6408000" cy="1872000"/>
          </a:xfrm>
          <a:prstGeom prst="rect">
            <a:avLst/>
          </a:prstGeom>
          <a:noFill/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r>
              <a:rPr lang="en-GB" sz="2000" i="1" dirty="0" smtClean="0">
                <a:solidFill>
                  <a:srgbClr val="FFFF00"/>
                </a:solidFill>
              </a:rPr>
              <a:t>Argumentum ad hominem</a:t>
            </a:r>
            <a:r>
              <a:rPr lang="en-GB" sz="2000" dirty="0" smtClean="0">
                <a:solidFill>
                  <a:srgbClr val="FFFF00"/>
                </a:solidFill>
              </a:rPr>
              <a:t> </a:t>
            </a:r>
            <a:br>
              <a:rPr lang="en-GB" sz="2000" dirty="0" smtClean="0">
                <a:solidFill>
                  <a:srgbClr val="FFFF00"/>
                </a:solidFill>
              </a:rPr>
            </a:br>
            <a:r>
              <a:rPr lang="en-GB" sz="2000" dirty="0" smtClean="0">
                <a:solidFill>
                  <a:srgbClr val="FFFF00"/>
                </a:solidFill>
              </a:rPr>
              <a:t>(</a:t>
            </a:r>
            <a:r>
              <a:rPr lang="ru-RU" sz="2000" dirty="0" smtClean="0">
                <a:solidFill>
                  <a:srgbClr val="FFFF00"/>
                </a:solidFill>
              </a:rPr>
              <a:t>аргумент к человеку</a:t>
            </a:r>
            <a:r>
              <a:rPr lang="en-GB" sz="2000" dirty="0" smtClean="0">
                <a:solidFill>
                  <a:srgbClr val="FFFF00"/>
                </a:solidFill>
              </a:rPr>
              <a:t>) </a:t>
            </a:r>
            <a:br>
              <a:rPr lang="en-GB" sz="2000" dirty="0" smtClean="0">
                <a:solidFill>
                  <a:srgbClr val="FFFF00"/>
                </a:solidFill>
              </a:rPr>
            </a:br>
            <a:r>
              <a:rPr lang="ru-RU" dirty="0" smtClean="0"/>
              <a:t> (от </a:t>
            </a:r>
            <a:r>
              <a:rPr lang="ru-RU" i="1" dirty="0" smtClean="0"/>
              <a:t>лат</a:t>
            </a:r>
            <a:r>
              <a:rPr lang="ru-RU" dirty="0" smtClean="0"/>
              <a:t>. </a:t>
            </a:r>
            <a:r>
              <a:rPr lang="fr-FR" dirty="0" smtClean="0">
                <a:solidFill>
                  <a:srgbClr val="00FF00"/>
                </a:solidFill>
              </a:rPr>
              <a:t>homo</a:t>
            </a:r>
            <a:r>
              <a:rPr lang="fr-FR" dirty="0" smtClean="0"/>
              <a:t>,</a:t>
            </a:r>
            <a:r>
              <a:rPr lang="ru-RU" dirty="0" smtClean="0"/>
              <a:t> человек</a:t>
            </a:r>
            <a:r>
              <a:rPr lang="en-GB" dirty="0" smtClean="0"/>
              <a:t>) </a:t>
            </a:r>
            <a:endParaRPr lang="ru-RU" dirty="0" smtClean="0"/>
          </a:p>
          <a:p>
            <a:r>
              <a:rPr lang="ru-RU" dirty="0" smtClean="0"/>
              <a:t>полемический приём, заключающийся в том, что анализ и оценка </a:t>
            </a:r>
            <a:r>
              <a:rPr lang="ru-RU" dirty="0" smtClean="0">
                <a:solidFill>
                  <a:srgbClr val="00FF00"/>
                </a:solidFill>
              </a:rPr>
              <a:t>аргументов</a:t>
            </a:r>
            <a:r>
              <a:rPr lang="ru-RU" dirty="0" smtClean="0"/>
              <a:t> оппонента подменяется анализом и оценкой его </a:t>
            </a:r>
            <a:r>
              <a:rPr lang="ru-RU" dirty="0" smtClean="0">
                <a:solidFill>
                  <a:srgbClr val="FF66FF"/>
                </a:solidFill>
              </a:rPr>
              <a:t>характера</a:t>
            </a:r>
            <a:r>
              <a:rPr lang="ru-RU" dirty="0" smtClean="0"/>
              <a:t> и </a:t>
            </a:r>
            <a:r>
              <a:rPr lang="ru-RU" dirty="0" smtClean="0">
                <a:solidFill>
                  <a:srgbClr val="FF66FF"/>
                </a:solidFill>
              </a:rPr>
              <a:t>мотивов</a:t>
            </a:r>
            <a:r>
              <a:rPr lang="ru-RU" dirty="0" smtClean="0"/>
              <a:t>. 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2000" y="2520000"/>
            <a:ext cx="7200000" cy="2664000"/>
          </a:xfrm>
        </p:spPr>
        <p:txBody>
          <a:bodyPr/>
          <a:lstStyle/>
          <a:p>
            <a:pPr>
              <a:buClr>
                <a:schemeClr val="bg1"/>
              </a:buClr>
            </a:pPr>
            <a:r>
              <a:rPr lang="en-GB" sz="1800" b="1" i="1" dirty="0" smtClean="0">
                <a:solidFill>
                  <a:srgbClr val="FF66FF"/>
                </a:solidFill>
              </a:rPr>
              <a:t>Argumentum ad hominem</a:t>
            </a:r>
            <a:r>
              <a:rPr lang="en-GB" sz="1800" b="1" dirty="0" smtClean="0">
                <a:solidFill>
                  <a:schemeClr val="bg1"/>
                </a:solidFill>
              </a:rPr>
              <a:t> (</a:t>
            </a:r>
            <a:r>
              <a:rPr lang="ru-RU" sz="1800" b="1" dirty="0" smtClean="0">
                <a:solidFill>
                  <a:schemeClr val="bg1"/>
                </a:solidFill>
              </a:rPr>
              <a:t>аргумент к человеку</a:t>
            </a:r>
            <a:r>
              <a:rPr lang="en-GB" sz="1800" b="1" dirty="0" smtClean="0">
                <a:solidFill>
                  <a:schemeClr val="bg1"/>
                </a:solidFill>
              </a:rPr>
              <a:t>)</a:t>
            </a:r>
          </a:p>
          <a:p>
            <a:pPr>
              <a:buClr>
                <a:schemeClr val="bg1"/>
              </a:buClr>
            </a:pPr>
            <a:r>
              <a:rPr lang="en-GB" sz="1800" b="1" i="1" dirty="0" smtClean="0">
                <a:solidFill>
                  <a:srgbClr val="FF66FF"/>
                </a:solidFill>
              </a:rPr>
              <a:t>Argumentum ad ignorantiam</a:t>
            </a:r>
            <a:r>
              <a:rPr lang="en-GB" sz="1800" b="1" dirty="0" smtClean="0">
                <a:solidFill>
                  <a:schemeClr val="bg1"/>
                </a:solidFill>
              </a:rPr>
              <a:t> (</a:t>
            </a:r>
            <a:r>
              <a:rPr lang="ru-RU" sz="1800" b="1" dirty="0" smtClean="0">
                <a:solidFill>
                  <a:schemeClr val="bg1"/>
                </a:solidFill>
              </a:rPr>
              <a:t>аргумент к незнанию</a:t>
            </a:r>
            <a:r>
              <a:rPr lang="en-GB" sz="1800" b="1" dirty="0" smtClean="0">
                <a:solidFill>
                  <a:schemeClr val="bg1"/>
                </a:solidFill>
              </a:rPr>
              <a:t>)</a:t>
            </a: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900000" y="3384000"/>
            <a:ext cx="7344000" cy="2160000"/>
          </a:xfrm>
          <a:prstGeom prst="rect">
            <a:avLst/>
          </a:prstGeom>
          <a:noFill/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r>
              <a:rPr lang="en-GB" sz="2000" i="1" dirty="0" smtClean="0">
                <a:solidFill>
                  <a:srgbClr val="FFFF00"/>
                </a:solidFill>
              </a:rPr>
              <a:t>Argumentum ad ignorantiam</a:t>
            </a:r>
            <a:r>
              <a:rPr lang="en-GB" sz="2000" dirty="0" smtClean="0">
                <a:solidFill>
                  <a:srgbClr val="FFFF00"/>
                </a:solidFill>
              </a:rPr>
              <a:t> </a:t>
            </a:r>
            <a:br>
              <a:rPr lang="en-GB" sz="2000" dirty="0" smtClean="0">
                <a:solidFill>
                  <a:srgbClr val="FFFF00"/>
                </a:solidFill>
              </a:rPr>
            </a:br>
            <a:r>
              <a:rPr lang="en-GB" sz="2000" dirty="0" smtClean="0">
                <a:solidFill>
                  <a:srgbClr val="FFFF00"/>
                </a:solidFill>
              </a:rPr>
              <a:t>(</a:t>
            </a:r>
            <a:r>
              <a:rPr lang="ru-RU" sz="2000" dirty="0" smtClean="0">
                <a:solidFill>
                  <a:srgbClr val="FFFF00"/>
                </a:solidFill>
              </a:rPr>
              <a:t>аргумент к незнанию</a:t>
            </a:r>
            <a:r>
              <a:rPr lang="en-GB" sz="2000" dirty="0" smtClean="0">
                <a:solidFill>
                  <a:srgbClr val="FFFF00"/>
                </a:solidFill>
              </a:rPr>
              <a:t>) </a:t>
            </a:r>
            <a:br>
              <a:rPr lang="en-GB" sz="2000" dirty="0" smtClean="0">
                <a:solidFill>
                  <a:srgbClr val="FFFF00"/>
                </a:solidFill>
              </a:rPr>
            </a:br>
            <a:r>
              <a:rPr lang="ru-RU" dirty="0" smtClean="0"/>
              <a:t>(от </a:t>
            </a:r>
            <a:r>
              <a:rPr lang="ru-RU" i="1" dirty="0" smtClean="0"/>
              <a:t>лат</a:t>
            </a:r>
            <a:r>
              <a:rPr lang="ru-RU" dirty="0" smtClean="0"/>
              <a:t>. </a:t>
            </a:r>
            <a:r>
              <a:rPr lang="fr-FR" dirty="0" smtClean="0">
                <a:solidFill>
                  <a:srgbClr val="00FF00"/>
                </a:solidFill>
              </a:rPr>
              <a:t>ignorantia</a:t>
            </a:r>
            <a:r>
              <a:rPr lang="ru-RU" dirty="0" smtClean="0"/>
              <a:t>, незнание, неведение, невежество</a:t>
            </a:r>
            <a:r>
              <a:rPr lang="en-GB" dirty="0" smtClean="0"/>
              <a:t>) </a:t>
            </a:r>
            <a:endParaRPr lang="ru-RU" dirty="0" smtClean="0"/>
          </a:p>
          <a:p>
            <a:r>
              <a:rPr lang="ru-RU" dirty="0" smtClean="0"/>
              <a:t>полемический приём, заключающийся в том, что некоторое утверждение объявляется </a:t>
            </a:r>
            <a:r>
              <a:rPr lang="ru-RU" dirty="0" smtClean="0">
                <a:solidFill>
                  <a:srgbClr val="00FF00"/>
                </a:solidFill>
              </a:rPr>
              <a:t>истинным</a:t>
            </a:r>
            <a:r>
              <a:rPr lang="ru-RU" dirty="0" smtClean="0"/>
              <a:t> </a:t>
            </a:r>
            <a:r>
              <a:rPr lang="ru-RU" dirty="0" smtClean="0"/>
              <a:t>на том основании, </a:t>
            </a:r>
            <a:br>
              <a:rPr lang="ru-RU" dirty="0" smtClean="0"/>
            </a:br>
            <a:r>
              <a:rPr lang="ru-RU" dirty="0" smtClean="0"/>
              <a:t>что никто не доказал, что оно </a:t>
            </a:r>
            <a:r>
              <a:rPr lang="ru-RU" dirty="0" smtClean="0">
                <a:solidFill>
                  <a:srgbClr val="FF66FF"/>
                </a:solidFill>
              </a:rPr>
              <a:t>ложно</a:t>
            </a:r>
            <a:r>
              <a:rPr lang="ru-RU" dirty="0" smtClean="0"/>
              <a:t>,</a:t>
            </a:r>
            <a:r>
              <a:rPr lang="ru-RU" dirty="0" smtClean="0">
                <a:solidFill>
                  <a:srgbClr val="FF66FF"/>
                </a:solidFill>
              </a:rPr>
              <a:t> </a:t>
            </a:r>
            <a:r>
              <a:rPr lang="ru-RU" dirty="0" smtClean="0"/>
              <a:t>или, наоборот, </a:t>
            </a:r>
            <a:r>
              <a:rPr lang="ru-RU" dirty="0" smtClean="0">
                <a:solidFill>
                  <a:srgbClr val="FF66FF"/>
                </a:solidFill>
              </a:rPr>
              <a:t>ложным</a:t>
            </a:r>
            <a:r>
              <a:rPr lang="ru-RU" dirty="0" smtClean="0"/>
              <a:t>, </a:t>
            </a:r>
            <a:br>
              <a:rPr lang="ru-RU" dirty="0" smtClean="0"/>
            </a:br>
            <a:r>
              <a:rPr lang="ru-RU" dirty="0" smtClean="0"/>
              <a:t>на том основании, что никто не доказал, что оно </a:t>
            </a:r>
            <a:r>
              <a:rPr lang="ru-RU" dirty="0" smtClean="0">
                <a:solidFill>
                  <a:srgbClr val="00FF00"/>
                </a:solidFill>
              </a:rPr>
              <a:t>истинно</a:t>
            </a:r>
            <a:r>
              <a:rPr lang="en-GB" dirty="0" smtClean="0"/>
              <a:t>.</a:t>
            </a:r>
            <a:r>
              <a:rPr lang="en-GB" dirty="0" smtClean="0">
                <a:solidFill>
                  <a:srgbClr val="00FF00"/>
                </a:solidFill>
              </a:rPr>
              <a:t> </a:t>
            </a:r>
            <a:endParaRPr lang="en-GB" dirty="0">
              <a:solidFill>
                <a:srgbClr val="00FF00"/>
              </a:solidFill>
            </a:endParaRPr>
          </a:p>
        </p:txBody>
      </p:sp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Сомнительные приёмы аргументации </a:t>
            </a:r>
            <a:r>
              <a:rPr lang="en-US" sz="3200" b="1" dirty="0" smtClean="0">
                <a:solidFill>
                  <a:schemeClr val="bg1"/>
                </a:solidFill>
              </a:rPr>
              <a:t/>
            </a:r>
            <a:br>
              <a:rPr lang="en-US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Аргумент к незнанию</a:t>
            </a:r>
            <a:endParaRPr lang="en-GB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180000" y="1512000"/>
            <a:ext cx="8784000" cy="936000"/>
          </a:xfrm>
          <a:prstGeom prst="rect">
            <a:avLst/>
          </a:prstGeom>
          <a:noFill/>
        </p:spPr>
        <p:txBody>
          <a:bodyPr wrap="square" rIns="72000" rtlCol="0">
            <a:noAutofit/>
          </a:bodyPr>
          <a:lstStyle/>
          <a:p>
            <a:r>
              <a:rPr lang="ru-RU" dirty="0" smtClean="0"/>
              <a:t>Нет общепринятого, тем более – полного перечня </a:t>
            </a:r>
            <a:r>
              <a:rPr lang="ru-RU" dirty="0" smtClean="0">
                <a:solidFill>
                  <a:srgbClr val="FF66FF"/>
                </a:solidFill>
              </a:rPr>
              <a:t>сомнительных приёмов аргументации</a:t>
            </a:r>
            <a:r>
              <a:rPr lang="ru-RU" dirty="0" smtClean="0"/>
              <a:t>. Но некоторые из них, в особенности намеренные, заслуживают упоминания и разъяснения. К ним относятся</a:t>
            </a:r>
            <a:r>
              <a:rPr lang="en-US" dirty="0" smtClean="0"/>
              <a:t>:</a:t>
            </a:r>
            <a:endParaRPr lang="ru-RU" dirty="0"/>
          </a:p>
        </p:txBody>
      </p:sp>
      <p:sp>
        <p:nvSpPr>
          <p:cNvPr id="9" name="Содержимое 2"/>
          <p:cNvSpPr txBox="1">
            <a:spLocks/>
          </p:cNvSpPr>
          <p:nvPr/>
        </p:nvSpPr>
        <p:spPr bwMode="auto">
          <a:xfrm>
            <a:off x="1296000" y="5688000"/>
            <a:ext cx="6552000" cy="93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252000" lvl="0" indent="-252000" algn="l" eaLnBrk="0" hangingPunct="0">
              <a:spcBef>
                <a:spcPct val="20000"/>
              </a:spcBef>
              <a:buClr>
                <a:schemeClr val="bg1"/>
              </a:buClr>
              <a:buFontTx/>
              <a:buChar char="•"/>
            </a:pPr>
            <a:r>
              <a:rPr lang="ru-RU" sz="1600" kern="0" dirty="0" smtClean="0">
                <a:solidFill>
                  <a:srgbClr val="00FF00"/>
                </a:solidFill>
                <a:latin typeface="+mn-lt"/>
              </a:rPr>
              <a:t>Истинность</a:t>
            </a:r>
            <a:r>
              <a:rPr lang="ru-RU" sz="1600" kern="0" dirty="0" smtClean="0">
                <a:latin typeface="+mn-lt"/>
              </a:rPr>
              <a:t> и </a:t>
            </a:r>
            <a:r>
              <a:rPr lang="ru-RU" sz="1600" kern="0" dirty="0" smtClean="0">
                <a:solidFill>
                  <a:srgbClr val="FF66FF"/>
                </a:solidFill>
                <a:latin typeface="+mn-lt"/>
              </a:rPr>
              <a:t>ложность</a:t>
            </a:r>
            <a:r>
              <a:rPr lang="ru-RU" sz="1600" kern="0" dirty="0" smtClean="0">
                <a:latin typeface="+mn-lt"/>
              </a:rPr>
              <a:t> утверждений определяются </a:t>
            </a:r>
          </a:p>
          <a:p>
            <a:pPr marL="252000" lvl="0" indent="-252000" algn="l" eaLnBrk="0" hangingPunct="0">
              <a:spcBef>
                <a:spcPct val="20000"/>
              </a:spcBef>
              <a:buClr>
                <a:schemeClr val="bg1"/>
              </a:buClr>
              <a:buFontTx/>
              <a:buChar char="•"/>
            </a:pPr>
            <a:r>
              <a:rPr lang="ru-RU" sz="1600" kern="0" dirty="0" smtClean="0">
                <a:latin typeface="+mn-lt"/>
              </a:rPr>
              <a:t>их </a:t>
            </a:r>
            <a:r>
              <a:rPr lang="ru-RU" sz="1600" kern="0" dirty="0" smtClean="0">
                <a:solidFill>
                  <a:srgbClr val="00FF00"/>
                </a:solidFill>
                <a:latin typeface="+mn-lt"/>
              </a:rPr>
              <a:t>соответствием</a:t>
            </a:r>
            <a:r>
              <a:rPr lang="ru-RU" sz="1600" kern="0" dirty="0" smtClean="0">
                <a:latin typeface="+mn-lt"/>
              </a:rPr>
              <a:t> или </a:t>
            </a:r>
            <a:r>
              <a:rPr lang="ru-RU" sz="1600" kern="0" dirty="0" smtClean="0">
                <a:solidFill>
                  <a:srgbClr val="FF66FF"/>
                </a:solidFill>
                <a:latin typeface="+mn-lt"/>
              </a:rPr>
              <a:t>несоответствием</a:t>
            </a:r>
            <a:r>
              <a:rPr lang="ru-RU" sz="1600" kern="0" dirty="0" smtClean="0">
                <a:latin typeface="+mn-lt"/>
              </a:rPr>
              <a:t> действительности, </a:t>
            </a:r>
          </a:p>
          <a:p>
            <a:pPr marL="252000" lvl="0" indent="-252000" algn="l" eaLnBrk="0" hangingPunct="0">
              <a:spcBef>
                <a:spcPct val="20000"/>
              </a:spcBef>
              <a:buClr>
                <a:schemeClr val="bg1"/>
              </a:buClr>
              <a:buFontTx/>
              <a:buChar char="•"/>
            </a:pPr>
            <a:r>
              <a:rPr lang="ru-RU" sz="1600" kern="0" dirty="0" smtClean="0">
                <a:latin typeface="+mn-lt"/>
              </a:rPr>
              <a:t>а не степенью нашей осведомлённости на этот счёт.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 animBg="1"/>
      <p:bldP spid="9" grpId="0" build="p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2000" y="2520000"/>
            <a:ext cx="7200000" cy="2664000"/>
          </a:xfrm>
        </p:spPr>
        <p:txBody>
          <a:bodyPr/>
          <a:lstStyle/>
          <a:p>
            <a:pPr>
              <a:buClr>
                <a:schemeClr val="bg1"/>
              </a:buClr>
            </a:pPr>
            <a:r>
              <a:rPr lang="en-GB" sz="1800" b="1" i="1" dirty="0" smtClean="0">
                <a:solidFill>
                  <a:srgbClr val="FF66FF"/>
                </a:solidFill>
              </a:rPr>
              <a:t>Argumentum ad hominem</a:t>
            </a:r>
            <a:r>
              <a:rPr lang="en-GB" sz="1800" b="1" dirty="0" smtClean="0">
                <a:solidFill>
                  <a:schemeClr val="bg1"/>
                </a:solidFill>
              </a:rPr>
              <a:t> (</a:t>
            </a:r>
            <a:r>
              <a:rPr lang="ru-RU" sz="1800" b="1" dirty="0" smtClean="0">
                <a:solidFill>
                  <a:schemeClr val="bg1"/>
                </a:solidFill>
              </a:rPr>
              <a:t>аргумент к человеку</a:t>
            </a:r>
            <a:r>
              <a:rPr lang="en-GB" sz="1800" b="1" dirty="0" smtClean="0">
                <a:solidFill>
                  <a:schemeClr val="bg1"/>
                </a:solidFill>
              </a:rPr>
              <a:t>)</a:t>
            </a:r>
          </a:p>
          <a:p>
            <a:pPr>
              <a:buClr>
                <a:schemeClr val="bg1"/>
              </a:buClr>
            </a:pPr>
            <a:r>
              <a:rPr lang="en-GB" sz="1800" b="1" i="1" dirty="0" smtClean="0">
                <a:solidFill>
                  <a:srgbClr val="FF66FF"/>
                </a:solidFill>
              </a:rPr>
              <a:t>Argumentum ad ignorantiam</a:t>
            </a:r>
            <a:r>
              <a:rPr lang="en-GB" sz="1800" b="1" dirty="0" smtClean="0">
                <a:solidFill>
                  <a:schemeClr val="bg1"/>
                </a:solidFill>
              </a:rPr>
              <a:t> (</a:t>
            </a:r>
            <a:r>
              <a:rPr lang="ru-RU" sz="1800" b="1" dirty="0" smtClean="0">
                <a:solidFill>
                  <a:schemeClr val="bg1"/>
                </a:solidFill>
              </a:rPr>
              <a:t>аргумент к незнанию</a:t>
            </a:r>
            <a:r>
              <a:rPr lang="en-GB" sz="1800" b="1" dirty="0" smtClean="0">
                <a:solidFill>
                  <a:schemeClr val="bg1"/>
                </a:solidFill>
              </a:rPr>
              <a:t>)</a:t>
            </a:r>
          </a:p>
          <a:p>
            <a:pPr>
              <a:buClr>
                <a:schemeClr val="bg1"/>
              </a:buClr>
            </a:pPr>
            <a:r>
              <a:rPr lang="en-GB" sz="1800" b="1" i="1" dirty="0" smtClean="0">
                <a:solidFill>
                  <a:srgbClr val="FF66FF"/>
                </a:solidFill>
              </a:rPr>
              <a:t>Argumentum ad verecundiam</a:t>
            </a:r>
            <a:r>
              <a:rPr lang="en-GB" sz="1800" b="1" dirty="0" smtClean="0">
                <a:solidFill>
                  <a:srgbClr val="FF66FF"/>
                </a:solidFill>
              </a:rPr>
              <a:t> </a:t>
            </a:r>
            <a:r>
              <a:rPr lang="en-GB" sz="1800" b="1" dirty="0" smtClean="0">
                <a:solidFill>
                  <a:schemeClr val="bg1"/>
                </a:solidFill>
              </a:rPr>
              <a:t>(</a:t>
            </a:r>
            <a:r>
              <a:rPr lang="ru-RU" sz="1800" b="1" dirty="0" smtClean="0">
                <a:solidFill>
                  <a:schemeClr val="bg1"/>
                </a:solidFill>
              </a:rPr>
              <a:t>апелляция к авторитету)</a:t>
            </a:r>
            <a:endParaRPr lang="en-GB" sz="1800" b="1" dirty="0" smtClean="0">
              <a:solidFill>
                <a:srgbClr val="FF66FF"/>
              </a:solidFill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1152000" y="3672000"/>
            <a:ext cx="6804000" cy="1908000"/>
          </a:xfrm>
          <a:prstGeom prst="rect">
            <a:avLst/>
          </a:prstGeom>
          <a:noFill/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r>
              <a:rPr lang="en-GB" sz="2000" i="1" dirty="0" smtClean="0">
                <a:solidFill>
                  <a:srgbClr val="FFFF00"/>
                </a:solidFill>
              </a:rPr>
              <a:t>Argumentum ad verecundiam</a:t>
            </a:r>
            <a:r>
              <a:rPr lang="en-GB" sz="2000" dirty="0" smtClean="0">
                <a:solidFill>
                  <a:srgbClr val="FFFF00"/>
                </a:solidFill>
              </a:rPr>
              <a:t> </a:t>
            </a:r>
            <a:r>
              <a:rPr lang="ru-RU" sz="2000" dirty="0" smtClean="0">
                <a:solidFill>
                  <a:srgbClr val="FFFF00"/>
                </a:solidFill>
              </a:rPr>
              <a:t/>
            </a:r>
            <a:br>
              <a:rPr lang="ru-RU" sz="2000" dirty="0" smtClean="0">
                <a:solidFill>
                  <a:srgbClr val="FFFF00"/>
                </a:solidFill>
              </a:rPr>
            </a:br>
            <a:r>
              <a:rPr lang="en-GB" sz="2000" dirty="0" smtClean="0">
                <a:solidFill>
                  <a:srgbClr val="FFFF00"/>
                </a:solidFill>
              </a:rPr>
              <a:t>(</a:t>
            </a:r>
            <a:r>
              <a:rPr lang="ru-RU" sz="2000" dirty="0" smtClean="0">
                <a:solidFill>
                  <a:srgbClr val="FFFF00"/>
                </a:solidFill>
              </a:rPr>
              <a:t>апелляция к авторитету) </a:t>
            </a:r>
            <a:br>
              <a:rPr lang="ru-RU" sz="2000" dirty="0" smtClean="0">
                <a:solidFill>
                  <a:srgbClr val="FFFF00"/>
                </a:solidFill>
              </a:rPr>
            </a:br>
            <a:r>
              <a:rPr lang="ru-RU" dirty="0" smtClean="0"/>
              <a:t>(от </a:t>
            </a:r>
            <a:r>
              <a:rPr lang="ru-RU" i="1" dirty="0" smtClean="0"/>
              <a:t>лат</a:t>
            </a:r>
            <a:r>
              <a:rPr lang="ru-RU" dirty="0" smtClean="0"/>
              <a:t>. </a:t>
            </a:r>
            <a:r>
              <a:rPr lang="fr-FR" dirty="0" smtClean="0">
                <a:solidFill>
                  <a:srgbClr val="00FF00"/>
                </a:solidFill>
              </a:rPr>
              <a:t>verecundia</a:t>
            </a:r>
            <a:r>
              <a:rPr lang="ru-RU" dirty="0" smtClean="0"/>
              <a:t>, почтительное отношение, уважение</a:t>
            </a:r>
            <a:r>
              <a:rPr lang="en-GB" dirty="0" smtClean="0"/>
              <a:t>) </a:t>
            </a:r>
            <a:r>
              <a:rPr lang="en-GB" sz="2000" dirty="0" smtClean="0">
                <a:solidFill>
                  <a:srgbClr val="FFFF00"/>
                </a:solidFill>
              </a:rPr>
              <a:t/>
            </a:r>
            <a:br>
              <a:rPr lang="en-GB" sz="2000" dirty="0" smtClean="0">
                <a:solidFill>
                  <a:srgbClr val="FFFF00"/>
                </a:solidFill>
              </a:rPr>
            </a:br>
            <a:r>
              <a:rPr lang="ru-RU" dirty="0" smtClean="0"/>
              <a:t> полемический приём, заключающийся в том, что </a:t>
            </a:r>
            <a:br>
              <a:rPr lang="ru-RU" dirty="0" smtClean="0"/>
            </a:br>
            <a:r>
              <a:rPr lang="ru-RU" dirty="0" smtClean="0"/>
              <a:t>некое утверждение объявляется </a:t>
            </a:r>
            <a:r>
              <a:rPr lang="ru-RU" dirty="0" smtClean="0">
                <a:solidFill>
                  <a:srgbClr val="00FF00"/>
                </a:solidFill>
              </a:rPr>
              <a:t>истинным</a:t>
            </a:r>
            <a:r>
              <a:rPr lang="ru-RU" dirty="0" smtClean="0"/>
              <a:t> </a:t>
            </a:r>
            <a:r>
              <a:rPr lang="ru-RU" dirty="0" smtClean="0"/>
              <a:t>на том основании, что так полагало некое </a:t>
            </a:r>
            <a:r>
              <a:rPr lang="ru-RU" dirty="0" smtClean="0">
                <a:solidFill>
                  <a:srgbClr val="FF66FF"/>
                </a:solidFill>
              </a:rPr>
              <a:t>авторитетное лицо</a:t>
            </a:r>
            <a:r>
              <a:rPr lang="ru-RU" dirty="0" smtClean="0"/>
              <a:t>. </a:t>
            </a:r>
            <a:endParaRPr lang="en-GB" dirty="0"/>
          </a:p>
        </p:txBody>
      </p:sp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Сомнительные приёмы аргументации </a:t>
            </a:r>
            <a:r>
              <a:rPr lang="en-US" sz="3200" b="1" dirty="0" smtClean="0">
                <a:solidFill>
                  <a:schemeClr val="bg1"/>
                </a:solidFill>
              </a:rPr>
              <a:t/>
            </a:r>
            <a:br>
              <a:rPr lang="en-US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Апелляция к авторитету</a:t>
            </a:r>
            <a:endParaRPr lang="ru-RU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180000" y="1512000"/>
            <a:ext cx="8784000" cy="936000"/>
          </a:xfrm>
          <a:prstGeom prst="rect">
            <a:avLst/>
          </a:prstGeom>
          <a:noFill/>
        </p:spPr>
        <p:txBody>
          <a:bodyPr wrap="square" rIns="72000" rtlCol="0">
            <a:noAutofit/>
          </a:bodyPr>
          <a:lstStyle/>
          <a:p>
            <a:r>
              <a:rPr lang="ru-RU" dirty="0" smtClean="0"/>
              <a:t>Нет общепринятого, тем более – полного перечня </a:t>
            </a:r>
            <a:r>
              <a:rPr lang="ru-RU" dirty="0" smtClean="0">
                <a:solidFill>
                  <a:srgbClr val="FF66FF"/>
                </a:solidFill>
              </a:rPr>
              <a:t>сомнительных приёмов аргументации</a:t>
            </a:r>
            <a:r>
              <a:rPr lang="ru-RU" dirty="0" smtClean="0"/>
              <a:t>. Но некоторые из них, в особенности намеренные, заслуживают упоминания и разъяснения. К ним относятся</a:t>
            </a:r>
            <a:r>
              <a:rPr lang="en-US" dirty="0" smtClean="0"/>
              <a:t>: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216000" y="5688000"/>
            <a:ext cx="8712000" cy="10800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ru-RU" sz="1600" dirty="0" smtClean="0"/>
              <a:t>Своего рода «оборотной стороной» </a:t>
            </a:r>
            <a:r>
              <a:rPr lang="ru-RU" sz="1600" dirty="0" smtClean="0">
                <a:solidFill>
                  <a:srgbClr val="FF66FF"/>
                </a:solidFill>
              </a:rPr>
              <a:t>апелляции к авторитету</a:t>
            </a:r>
            <a:r>
              <a:rPr lang="ru-RU" sz="1600" dirty="0" smtClean="0"/>
              <a:t> можно считать разновидность </a:t>
            </a:r>
            <a:r>
              <a:rPr lang="en-US" sz="1600" i="1" dirty="0" smtClean="0">
                <a:solidFill>
                  <a:srgbClr val="FF66FF"/>
                </a:solidFill>
              </a:rPr>
              <a:t>argumentum</a:t>
            </a:r>
            <a:r>
              <a:rPr lang="en-GB" sz="1600" i="1" dirty="0" smtClean="0">
                <a:solidFill>
                  <a:srgbClr val="FF66FF"/>
                </a:solidFill>
              </a:rPr>
              <a:t> ad hominem </a:t>
            </a:r>
            <a:r>
              <a:rPr lang="ru-RU" sz="1600" dirty="0" smtClean="0"/>
              <a:t>– указание на </a:t>
            </a:r>
            <a:r>
              <a:rPr lang="ru-RU" sz="1600" dirty="0" smtClean="0">
                <a:solidFill>
                  <a:srgbClr val="FF66FF"/>
                </a:solidFill>
              </a:rPr>
              <a:t>наличие предосудительного </a:t>
            </a:r>
            <a:r>
              <a:rPr lang="ru-RU" sz="1600" dirty="0" smtClean="0">
                <a:solidFill>
                  <a:srgbClr val="FF66FF"/>
                </a:solidFill>
              </a:rPr>
              <a:t>«единомышленника»</a:t>
            </a:r>
            <a:r>
              <a:rPr lang="ru-RU" sz="1600" dirty="0" smtClean="0"/>
              <a:t>: </a:t>
            </a:r>
            <a:r>
              <a:rPr lang="ru-RU" sz="1600" dirty="0" smtClean="0"/>
              <a:t>в этом случае </a:t>
            </a:r>
            <a:r>
              <a:rPr lang="ru-RU" sz="1600" dirty="0" smtClean="0">
                <a:solidFill>
                  <a:srgbClr val="00FFFF"/>
                </a:solidFill>
              </a:rPr>
              <a:t>опровержение тезиса </a:t>
            </a:r>
            <a:r>
              <a:rPr lang="ru-RU" sz="1600" dirty="0" smtClean="0"/>
              <a:t>оппонента заменяется утверждением, что </a:t>
            </a:r>
            <a:r>
              <a:rPr lang="ru-RU" sz="1600" dirty="0" smtClean="0">
                <a:solidFill>
                  <a:srgbClr val="00FFFF"/>
                </a:solidFill>
              </a:rPr>
              <a:t>сходный тезис высказывался некой недостойной личностью</a:t>
            </a:r>
            <a:r>
              <a:rPr lang="ru-RU" sz="1600" dirty="0" smtClean="0"/>
              <a:t>.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 animBg="1"/>
      <p:bldP spid="8" grpId="0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2000" y="2520000"/>
            <a:ext cx="7200000" cy="2664000"/>
          </a:xfrm>
        </p:spPr>
        <p:txBody>
          <a:bodyPr/>
          <a:lstStyle/>
          <a:p>
            <a:pPr>
              <a:buClr>
                <a:schemeClr val="bg1"/>
              </a:buClr>
            </a:pPr>
            <a:r>
              <a:rPr lang="en-GB" sz="1800" b="1" i="1" dirty="0" smtClean="0">
                <a:solidFill>
                  <a:srgbClr val="FF66FF"/>
                </a:solidFill>
              </a:rPr>
              <a:t>Argumentum ad hominem</a:t>
            </a:r>
            <a:r>
              <a:rPr lang="en-GB" sz="1800" b="1" dirty="0" smtClean="0">
                <a:solidFill>
                  <a:schemeClr val="bg1"/>
                </a:solidFill>
              </a:rPr>
              <a:t> (</a:t>
            </a:r>
            <a:r>
              <a:rPr lang="ru-RU" sz="1800" b="1" dirty="0" smtClean="0">
                <a:solidFill>
                  <a:schemeClr val="bg1"/>
                </a:solidFill>
              </a:rPr>
              <a:t>аргумент к человеку</a:t>
            </a:r>
            <a:r>
              <a:rPr lang="en-GB" sz="1800" b="1" dirty="0" smtClean="0">
                <a:solidFill>
                  <a:schemeClr val="bg1"/>
                </a:solidFill>
              </a:rPr>
              <a:t>)</a:t>
            </a:r>
          </a:p>
          <a:p>
            <a:pPr>
              <a:buClr>
                <a:schemeClr val="bg1"/>
              </a:buClr>
            </a:pPr>
            <a:r>
              <a:rPr lang="en-GB" sz="1800" b="1" i="1" dirty="0" smtClean="0">
                <a:solidFill>
                  <a:srgbClr val="FF66FF"/>
                </a:solidFill>
              </a:rPr>
              <a:t>Argumentum ad ignorantiam</a:t>
            </a:r>
            <a:r>
              <a:rPr lang="en-GB" sz="1800" b="1" dirty="0" smtClean="0">
                <a:solidFill>
                  <a:schemeClr val="bg1"/>
                </a:solidFill>
              </a:rPr>
              <a:t> (</a:t>
            </a:r>
            <a:r>
              <a:rPr lang="ru-RU" sz="1800" b="1" dirty="0" smtClean="0">
                <a:solidFill>
                  <a:schemeClr val="bg1"/>
                </a:solidFill>
              </a:rPr>
              <a:t>аргумент к незнанию</a:t>
            </a:r>
            <a:r>
              <a:rPr lang="en-GB" sz="1800" b="1" dirty="0" smtClean="0">
                <a:solidFill>
                  <a:schemeClr val="bg1"/>
                </a:solidFill>
              </a:rPr>
              <a:t>)</a:t>
            </a:r>
          </a:p>
          <a:p>
            <a:pPr>
              <a:buClr>
                <a:schemeClr val="bg1"/>
              </a:buClr>
            </a:pPr>
            <a:r>
              <a:rPr lang="en-GB" sz="1800" b="1" i="1" dirty="0" smtClean="0">
                <a:solidFill>
                  <a:srgbClr val="FF66FF"/>
                </a:solidFill>
              </a:rPr>
              <a:t>Argumentum ad verecundiam</a:t>
            </a:r>
            <a:r>
              <a:rPr lang="en-GB" sz="1800" b="1" dirty="0" smtClean="0">
                <a:solidFill>
                  <a:srgbClr val="FF66FF"/>
                </a:solidFill>
              </a:rPr>
              <a:t> </a:t>
            </a:r>
            <a:r>
              <a:rPr lang="en-GB" sz="1800" b="1" dirty="0" smtClean="0">
                <a:solidFill>
                  <a:schemeClr val="bg1"/>
                </a:solidFill>
              </a:rPr>
              <a:t>(</a:t>
            </a:r>
            <a:r>
              <a:rPr lang="ru-RU" sz="1800" b="1" dirty="0" smtClean="0">
                <a:solidFill>
                  <a:schemeClr val="bg1"/>
                </a:solidFill>
              </a:rPr>
              <a:t>апелляция к авторитету)</a:t>
            </a:r>
            <a:endParaRPr lang="en-GB" sz="1800" b="1" dirty="0" smtClean="0">
              <a:solidFill>
                <a:srgbClr val="FF66FF"/>
              </a:solidFill>
            </a:endParaRPr>
          </a:p>
          <a:p>
            <a:pPr>
              <a:buClr>
                <a:schemeClr val="bg1"/>
              </a:buClr>
            </a:pPr>
            <a:r>
              <a:rPr lang="en-GB" sz="1800" b="1" i="1" dirty="0" smtClean="0">
                <a:solidFill>
                  <a:srgbClr val="FF66FF"/>
                </a:solidFill>
              </a:rPr>
              <a:t>Argumentum ad populum</a:t>
            </a:r>
            <a:r>
              <a:rPr lang="en-GB" sz="1800" b="1" dirty="0" smtClean="0">
                <a:solidFill>
                  <a:srgbClr val="FF66FF"/>
                </a:solidFill>
              </a:rPr>
              <a:t> </a:t>
            </a:r>
            <a:r>
              <a:rPr lang="en-GB" sz="1800" b="1" dirty="0" smtClean="0">
                <a:solidFill>
                  <a:schemeClr val="bg1"/>
                </a:solidFill>
              </a:rPr>
              <a:t>(</a:t>
            </a:r>
            <a:r>
              <a:rPr lang="ru-RU" sz="1800" b="1" dirty="0" smtClean="0">
                <a:solidFill>
                  <a:schemeClr val="bg1"/>
                </a:solidFill>
              </a:rPr>
              <a:t>апелляция к мнению народа)</a:t>
            </a:r>
            <a:endParaRPr lang="en-GB" sz="1800" b="1" dirty="0" smtClean="0">
              <a:solidFill>
                <a:srgbClr val="FF66FF"/>
              </a:solidFill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1584000" y="4032000"/>
            <a:ext cx="5976000" cy="1908000"/>
          </a:xfrm>
          <a:prstGeom prst="rect">
            <a:avLst/>
          </a:prstGeom>
          <a:noFill/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r>
              <a:rPr lang="en-GB" sz="2000" i="1" dirty="0" smtClean="0">
                <a:solidFill>
                  <a:srgbClr val="FFFF00"/>
                </a:solidFill>
              </a:rPr>
              <a:t>Argumentum ad populum</a:t>
            </a:r>
            <a:r>
              <a:rPr lang="en-GB" sz="2000" dirty="0" smtClean="0">
                <a:solidFill>
                  <a:srgbClr val="FFFF00"/>
                </a:solidFill>
              </a:rPr>
              <a:t> </a:t>
            </a:r>
            <a:br>
              <a:rPr lang="en-GB" sz="2000" dirty="0" smtClean="0">
                <a:solidFill>
                  <a:srgbClr val="FFFF00"/>
                </a:solidFill>
              </a:rPr>
            </a:br>
            <a:r>
              <a:rPr lang="en-GB" sz="2000" dirty="0" smtClean="0">
                <a:solidFill>
                  <a:srgbClr val="FFFF00"/>
                </a:solidFill>
              </a:rPr>
              <a:t>(</a:t>
            </a:r>
            <a:r>
              <a:rPr lang="ru-RU" sz="2000" dirty="0" smtClean="0">
                <a:solidFill>
                  <a:srgbClr val="FFFF00"/>
                </a:solidFill>
              </a:rPr>
              <a:t>апелляция к мнению народа</a:t>
            </a:r>
            <a:r>
              <a:rPr lang="en-GB" sz="2000" dirty="0" smtClean="0">
                <a:solidFill>
                  <a:srgbClr val="FFFF00"/>
                </a:solidFill>
              </a:rPr>
              <a:t>) </a:t>
            </a:r>
            <a:br>
              <a:rPr lang="en-GB" sz="2000" dirty="0" smtClean="0">
                <a:solidFill>
                  <a:srgbClr val="FFFF00"/>
                </a:solidFill>
              </a:rPr>
            </a:br>
            <a:r>
              <a:rPr lang="ru-RU" dirty="0" smtClean="0"/>
              <a:t>(от </a:t>
            </a:r>
            <a:r>
              <a:rPr lang="ru-RU" i="1" dirty="0" smtClean="0"/>
              <a:t>лат</a:t>
            </a:r>
            <a:r>
              <a:rPr lang="ru-RU" dirty="0" smtClean="0"/>
              <a:t>. </a:t>
            </a:r>
            <a:r>
              <a:rPr lang="en-US" dirty="0" smtClean="0">
                <a:solidFill>
                  <a:srgbClr val="00FF00"/>
                </a:solidFill>
              </a:rPr>
              <a:t>pop</a:t>
            </a:r>
            <a:r>
              <a:rPr lang="fr-FR" dirty="0" smtClean="0">
                <a:solidFill>
                  <a:srgbClr val="00FF00"/>
                </a:solidFill>
              </a:rPr>
              <a:t>ulus</a:t>
            </a:r>
            <a:r>
              <a:rPr lang="fr-FR" dirty="0" smtClean="0"/>
              <a:t>,</a:t>
            </a:r>
            <a:r>
              <a:rPr lang="ru-RU" dirty="0" smtClean="0"/>
              <a:t> народ</a:t>
            </a:r>
            <a:r>
              <a:rPr lang="en-GB" dirty="0" smtClean="0"/>
              <a:t>)</a:t>
            </a:r>
            <a:endParaRPr lang="ru-RU" dirty="0" smtClean="0"/>
          </a:p>
          <a:p>
            <a:r>
              <a:rPr lang="ru-RU" dirty="0" smtClean="0"/>
              <a:t>полемический приём, заключающийся в том, </a:t>
            </a:r>
            <a:br>
              <a:rPr lang="ru-RU" dirty="0" smtClean="0"/>
            </a:br>
            <a:r>
              <a:rPr lang="ru-RU" dirty="0" smtClean="0"/>
              <a:t>что некое утверждение объявляется </a:t>
            </a:r>
            <a:r>
              <a:rPr lang="ru-RU" dirty="0" smtClean="0">
                <a:solidFill>
                  <a:srgbClr val="00FF00"/>
                </a:solidFill>
              </a:rPr>
              <a:t>истинным</a:t>
            </a:r>
            <a:r>
              <a:rPr lang="ru-RU" dirty="0" smtClean="0"/>
              <a:t>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на том основании, что </a:t>
            </a:r>
            <a:r>
              <a:rPr lang="ru-RU" dirty="0" smtClean="0">
                <a:solidFill>
                  <a:srgbClr val="FF66FF"/>
                </a:solidFill>
              </a:rPr>
              <a:t>так полагает большинство</a:t>
            </a:r>
            <a:r>
              <a:rPr lang="ru-RU" dirty="0" smtClean="0"/>
              <a:t>.</a:t>
            </a:r>
            <a:r>
              <a:rPr lang="en-GB" dirty="0" smtClean="0">
                <a:solidFill>
                  <a:srgbClr val="FF66FF"/>
                </a:solidFill>
              </a:rPr>
              <a:t> </a:t>
            </a:r>
            <a:endParaRPr lang="en-GB" dirty="0">
              <a:solidFill>
                <a:srgbClr val="FF66FF"/>
              </a:solidFill>
            </a:endParaRPr>
          </a:p>
        </p:txBody>
      </p:sp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Сомнительные приёмы аргументации </a:t>
            </a:r>
            <a:r>
              <a:rPr lang="en-US" sz="3200" b="1" dirty="0" smtClean="0">
                <a:solidFill>
                  <a:schemeClr val="bg1"/>
                </a:solidFill>
              </a:rPr>
              <a:t/>
            </a:r>
            <a:br>
              <a:rPr lang="en-US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Апелляция к мнению народа</a:t>
            </a:r>
            <a:endParaRPr lang="ru-RU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180000" y="1512000"/>
            <a:ext cx="8784000" cy="936000"/>
          </a:xfrm>
          <a:prstGeom prst="rect">
            <a:avLst/>
          </a:prstGeom>
          <a:noFill/>
        </p:spPr>
        <p:txBody>
          <a:bodyPr wrap="square" rIns="72000" rtlCol="0">
            <a:noAutofit/>
          </a:bodyPr>
          <a:lstStyle/>
          <a:p>
            <a:r>
              <a:rPr lang="ru-RU" dirty="0" smtClean="0"/>
              <a:t>Нет общепринятого, тем более – полного перечня </a:t>
            </a:r>
            <a:r>
              <a:rPr lang="ru-RU" dirty="0" smtClean="0">
                <a:solidFill>
                  <a:srgbClr val="FF66FF"/>
                </a:solidFill>
              </a:rPr>
              <a:t>сомнительных приёмов аргументации</a:t>
            </a:r>
            <a:r>
              <a:rPr lang="ru-RU" dirty="0" smtClean="0"/>
              <a:t>. Но некоторые из них, в особенности намеренные, заслуживают упоминания и разъяснения. К ним относятся</a:t>
            </a:r>
            <a:r>
              <a:rPr lang="en-US" dirty="0" smtClean="0"/>
              <a:t>: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 animBg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2000" y="2520000"/>
            <a:ext cx="7200000" cy="2664000"/>
          </a:xfrm>
        </p:spPr>
        <p:txBody>
          <a:bodyPr/>
          <a:lstStyle/>
          <a:p>
            <a:pPr>
              <a:buClr>
                <a:schemeClr val="bg1"/>
              </a:buClr>
            </a:pPr>
            <a:r>
              <a:rPr lang="en-GB" sz="1800" b="1" i="1" dirty="0" smtClean="0">
                <a:solidFill>
                  <a:srgbClr val="FF66FF"/>
                </a:solidFill>
              </a:rPr>
              <a:t>Argumentum ad hominem</a:t>
            </a:r>
            <a:r>
              <a:rPr lang="en-GB" sz="1800" b="1" dirty="0" smtClean="0">
                <a:solidFill>
                  <a:schemeClr val="bg1"/>
                </a:solidFill>
              </a:rPr>
              <a:t> (</a:t>
            </a:r>
            <a:r>
              <a:rPr lang="ru-RU" sz="1800" b="1" dirty="0" smtClean="0">
                <a:solidFill>
                  <a:schemeClr val="bg1"/>
                </a:solidFill>
              </a:rPr>
              <a:t>аргумент к человеку</a:t>
            </a:r>
            <a:r>
              <a:rPr lang="en-GB" sz="1800" b="1" dirty="0" smtClean="0">
                <a:solidFill>
                  <a:schemeClr val="bg1"/>
                </a:solidFill>
              </a:rPr>
              <a:t>)</a:t>
            </a:r>
          </a:p>
          <a:p>
            <a:pPr>
              <a:buClr>
                <a:schemeClr val="bg1"/>
              </a:buClr>
            </a:pPr>
            <a:r>
              <a:rPr lang="en-GB" sz="1800" b="1" i="1" dirty="0" smtClean="0">
                <a:solidFill>
                  <a:srgbClr val="FF66FF"/>
                </a:solidFill>
              </a:rPr>
              <a:t>Argumentum ad ignorantiam</a:t>
            </a:r>
            <a:r>
              <a:rPr lang="en-GB" sz="1800" b="1" dirty="0" smtClean="0">
                <a:solidFill>
                  <a:schemeClr val="bg1"/>
                </a:solidFill>
              </a:rPr>
              <a:t> (</a:t>
            </a:r>
            <a:r>
              <a:rPr lang="ru-RU" sz="1800" b="1" dirty="0" smtClean="0">
                <a:solidFill>
                  <a:schemeClr val="bg1"/>
                </a:solidFill>
              </a:rPr>
              <a:t>аргумент к незнанию</a:t>
            </a:r>
            <a:r>
              <a:rPr lang="en-GB" sz="1800" b="1" dirty="0" smtClean="0">
                <a:solidFill>
                  <a:schemeClr val="bg1"/>
                </a:solidFill>
              </a:rPr>
              <a:t>)</a:t>
            </a:r>
          </a:p>
          <a:p>
            <a:pPr>
              <a:buClr>
                <a:schemeClr val="bg1"/>
              </a:buClr>
            </a:pPr>
            <a:r>
              <a:rPr lang="en-GB" sz="1800" b="1" i="1" dirty="0" smtClean="0">
                <a:solidFill>
                  <a:srgbClr val="FF66FF"/>
                </a:solidFill>
              </a:rPr>
              <a:t>Argumentum ad verecundiam</a:t>
            </a:r>
            <a:r>
              <a:rPr lang="en-GB" sz="1800" b="1" dirty="0" smtClean="0">
                <a:solidFill>
                  <a:srgbClr val="FF66FF"/>
                </a:solidFill>
              </a:rPr>
              <a:t> </a:t>
            </a:r>
            <a:r>
              <a:rPr lang="en-GB" sz="1800" b="1" dirty="0" smtClean="0">
                <a:solidFill>
                  <a:schemeClr val="bg1"/>
                </a:solidFill>
              </a:rPr>
              <a:t>(</a:t>
            </a:r>
            <a:r>
              <a:rPr lang="ru-RU" sz="1800" b="1" dirty="0" smtClean="0">
                <a:solidFill>
                  <a:schemeClr val="bg1"/>
                </a:solidFill>
              </a:rPr>
              <a:t>апелляция к авторитету)</a:t>
            </a:r>
            <a:endParaRPr lang="en-GB" sz="1800" b="1" dirty="0" smtClean="0">
              <a:solidFill>
                <a:srgbClr val="FF66FF"/>
              </a:solidFill>
            </a:endParaRPr>
          </a:p>
          <a:p>
            <a:pPr>
              <a:buClr>
                <a:schemeClr val="bg1"/>
              </a:buClr>
            </a:pPr>
            <a:r>
              <a:rPr lang="en-GB" sz="1800" b="1" i="1" dirty="0" smtClean="0">
                <a:solidFill>
                  <a:srgbClr val="FF66FF"/>
                </a:solidFill>
              </a:rPr>
              <a:t>Argumentum ad populum</a:t>
            </a:r>
            <a:r>
              <a:rPr lang="en-GB" sz="1800" b="1" dirty="0" smtClean="0">
                <a:solidFill>
                  <a:srgbClr val="FF66FF"/>
                </a:solidFill>
              </a:rPr>
              <a:t> </a:t>
            </a:r>
            <a:r>
              <a:rPr lang="en-GB" sz="1800" b="1" dirty="0" smtClean="0">
                <a:solidFill>
                  <a:schemeClr val="bg1"/>
                </a:solidFill>
              </a:rPr>
              <a:t>(</a:t>
            </a:r>
            <a:r>
              <a:rPr lang="ru-RU" sz="1800" b="1" dirty="0" smtClean="0">
                <a:solidFill>
                  <a:schemeClr val="bg1"/>
                </a:solidFill>
              </a:rPr>
              <a:t>апелляция к мнению народа)</a:t>
            </a:r>
            <a:endParaRPr lang="en-GB" sz="1800" b="1" dirty="0" smtClean="0">
              <a:solidFill>
                <a:srgbClr val="FF66FF"/>
              </a:solidFill>
            </a:endParaRPr>
          </a:p>
          <a:p>
            <a:pPr>
              <a:buClr>
                <a:schemeClr val="bg1"/>
              </a:buClr>
            </a:pPr>
            <a:r>
              <a:rPr lang="en-GB" sz="1800" b="1" i="1" dirty="0" smtClean="0">
                <a:solidFill>
                  <a:srgbClr val="FF66FF"/>
                </a:solidFill>
              </a:rPr>
              <a:t>Argumentum ad baculum</a:t>
            </a:r>
            <a:r>
              <a:rPr lang="en-GB" sz="1800" b="1" dirty="0" smtClean="0">
                <a:solidFill>
                  <a:schemeClr val="bg1"/>
                </a:solidFill>
              </a:rPr>
              <a:t> (</a:t>
            </a:r>
            <a:r>
              <a:rPr lang="ru-RU" sz="1800" b="1" dirty="0" smtClean="0">
                <a:solidFill>
                  <a:schemeClr val="bg1"/>
                </a:solidFill>
              </a:rPr>
              <a:t>«палочный» аргумент</a:t>
            </a:r>
            <a:r>
              <a:rPr lang="en-GB" sz="1800" b="1" dirty="0" smtClean="0">
                <a:solidFill>
                  <a:schemeClr val="bg1"/>
                </a:solidFill>
              </a:rPr>
              <a:t>)</a:t>
            </a: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432000" y="4320000"/>
            <a:ext cx="8280000" cy="2268000"/>
          </a:xfrm>
          <a:prstGeom prst="rect">
            <a:avLst/>
          </a:prstGeom>
          <a:noFill/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r>
              <a:rPr lang="en-GB" sz="2000" i="1" dirty="0" smtClean="0">
                <a:solidFill>
                  <a:srgbClr val="FFFF00"/>
                </a:solidFill>
              </a:rPr>
              <a:t>Argumentum ad baculum</a:t>
            </a:r>
            <a:r>
              <a:rPr lang="en-GB" sz="2000" dirty="0" smtClean="0">
                <a:solidFill>
                  <a:srgbClr val="FFFF00"/>
                </a:solidFill>
              </a:rPr>
              <a:t> </a:t>
            </a:r>
            <a:br>
              <a:rPr lang="en-GB" sz="2000" dirty="0" smtClean="0">
                <a:solidFill>
                  <a:srgbClr val="FFFF00"/>
                </a:solidFill>
              </a:rPr>
            </a:br>
            <a:r>
              <a:rPr lang="en-GB" sz="2000" dirty="0" smtClean="0">
                <a:solidFill>
                  <a:srgbClr val="FFFF00"/>
                </a:solidFill>
              </a:rPr>
              <a:t>(</a:t>
            </a:r>
            <a:r>
              <a:rPr lang="ru-RU" sz="2000" dirty="0" smtClean="0">
                <a:solidFill>
                  <a:srgbClr val="FFFF00"/>
                </a:solidFill>
              </a:rPr>
              <a:t>«палочный» аргумент</a:t>
            </a:r>
            <a:r>
              <a:rPr lang="en-GB" sz="2000" dirty="0" smtClean="0">
                <a:solidFill>
                  <a:srgbClr val="FFFF00"/>
                </a:solidFill>
              </a:rPr>
              <a:t>) </a:t>
            </a:r>
            <a:br>
              <a:rPr lang="en-GB" sz="2000" dirty="0" smtClean="0">
                <a:solidFill>
                  <a:srgbClr val="FFFF00"/>
                </a:solidFill>
              </a:rPr>
            </a:br>
            <a:r>
              <a:rPr lang="ru-RU" dirty="0" smtClean="0"/>
              <a:t>(от </a:t>
            </a:r>
            <a:r>
              <a:rPr lang="ru-RU" i="1" dirty="0" smtClean="0"/>
              <a:t>лат</a:t>
            </a:r>
            <a:r>
              <a:rPr lang="ru-RU" dirty="0" smtClean="0"/>
              <a:t>. </a:t>
            </a:r>
            <a:r>
              <a:rPr lang="fr-FR" dirty="0" smtClean="0">
                <a:solidFill>
                  <a:srgbClr val="00FF00"/>
                </a:solidFill>
              </a:rPr>
              <a:t>baculum</a:t>
            </a:r>
            <a:r>
              <a:rPr lang="en-US" dirty="0" smtClean="0"/>
              <a:t>,</a:t>
            </a:r>
            <a:r>
              <a:rPr lang="ru-RU" dirty="0" smtClean="0"/>
              <a:t> палка</a:t>
            </a:r>
            <a:r>
              <a:rPr lang="en-GB" dirty="0" smtClean="0"/>
              <a:t>) </a:t>
            </a:r>
            <a:endParaRPr lang="ru-RU" dirty="0" smtClean="0">
              <a:solidFill>
                <a:srgbClr val="FFFF00"/>
              </a:solidFill>
            </a:endParaRPr>
          </a:p>
          <a:p>
            <a:r>
              <a:rPr lang="ru-RU" dirty="0" smtClean="0"/>
              <a:t>уловка в споре, фактически – </a:t>
            </a:r>
            <a:r>
              <a:rPr lang="ru-RU" dirty="0" smtClean="0">
                <a:solidFill>
                  <a:srgbClr val="FF66FF"/>
                </a:solidFill>
              </a:rPr>
              <a:t>угроза</a:t>
            </a:r>
            <a:r>
              <a:rPr lang="ru-RU" dirty="0" smtClean="0"/>
              <a:t>, направленная на то, </a:t>
            </a:r>
            <a:br>
              <a:rPr lang="ru-RU" dirty="0" smtClean="0"/>
            </a:br>
            <a:r>
              <a:rPr lang="ru-RU" dirty="0" smtClean="0"/>
              <a:t>чтобы склонить оппонента к отказу от собственного мнения (вне </a:t>
            </a:r>
            <a:br>
              <a:rPr lang="ru-RU" dirty="0" smtClean="0"/>
            </a:br>
            <a:r>
              <a:rPr lang="ru-RU" dirty="0" smtClean="0"/>
              <a:t>зависимости от его истинности и важности для оппонента) указанием </a:t>
            </a:r>
            <a:br>
              <a:rPr lang="ru-RU" dirty="0" smtClean="0"/>
            </a:br>
            <a:r>
              <a:rPr lang="ru-RU" dirty="0" smtClean="0"/>
              <a:t>на </a:t>
            </a:r>
            <a:r>
              <a:rPr lang="ru-RU" dirty="0" smtClean="0">
                <a:solidFill>
                  <a:srgbClr val="FF66FF"/>
                </a:solidFill>
              </a:rPr>
              <a:t>отрицательные последствия </a:t>
            </a:r>
            <a:r>
              <a:rPr lang="ru-RU" dirty="0" smtClean="0"/>
              <a:t>отстаивания им своей позиции.</a:t>
            </a:r>
            <a:endParaRPr lang="en-GB" dirty="0"/>
          </a:p>
        </p:txBody>
      </p:sp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Сомнительные приёмы аргументации </a:t>
            </a:r>
            <a:r>
              <a:rPr lang="en-US" sz="3200" b="1" dirty="0" smtClean="0">
                <a:solidFill>
                  <a:schemeClr val="bg1"/>
                </a:solidFill>
              </a:rPr>
              <a:t/>
            </a:r>
            <a:br>
              <a:rPr lang="en-US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«Палочный» аргумент</a:t>
            </a:r>
            <a:endParaRPr lang="ru-RU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180000" y="1512000"/>
            <a:ext cx="8784000" cy="936000"/>
          </a:xfrm>
          <a:prstGeom prst="rect">
            <a:avLst/>
          </a:prstGeom>
          <a:noFill/>
        </p:spPr>
        <p:txBody>
          <a:bodyPr wrap="square" rIns="72000" rtlCol="0">
            <a:noAutofit/>
          </a:bodyPr>
          <a:lstStyle/>
          <a:p>
            <a:r>
              <a:rPr lang="ru-RU" dirty="0" smtClean="0"/>
              <a:t>Нет общепринятого, тем более – полного перечня </a:t>
            </a:r>
            <a:r>
              <a:rPr lang="ru-RU" dirty="0" smtClean="0">
                <a:solidFill>
                  <a:srgbClr val="FF66FF"/>
                </a:solidFill>
              </a:rPr>
              <a:t>сомнительных приёмов аргументации</a:t>
            </a:r>
            <a:r>
              <a:rPr lang="ru-RU" dirty="0" smtClean="0"/>
              <a:t>. Но некоторые из них, в особенности намеренные, заслуживают упоминания и разъяснения. К ним относятся</a:t>
            </a:r>
            <a:r>
              <a:rPr lang="en-US" dirty="0" smtClean="0"/>
              <a:t>: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 animBg="1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2000" y="2520000"/>
            <a:ext cx="7200000" cy="2664000"/>
          </a:xfrm>
        </p:spPr>
        <p:txBody>
          <a:bodyPr/>
          <a:lstStyle/>
          <a:p>
            <a:pPr>
              <a:buClr>
                <a:schemeClr val="bg1"/>
              </a:buClr>
            </a:pPr>
            <a:r>
              <a:rPr lang="en-GB" sz="1800" b="1" i="1" dirty="0" smtClean="0">
                <a:solidFill>
                  <a:srgbClr val="FF66FF"/>
                </a:solidFill>
              </a:rPr>
              <a:t>Argumentum ad hominem</a:t>
            </a:r>
            <a:r>
              <a:rPr lang="en-GB" sz="1800" b="1" dirty="0" smtClean="0">
                <a:solidFill>
                  <a:schemeClr val="bg1"/>
                </a:solidFill>
              </a:rPr>
              <a:t> (</a:t>
            </a:r>
            <a:r>
              <a:rPr lang="ru-RU" sz="1800" b="1" dirty="0" smtClean="0">
                <a:solidFill>
                  <a:schemeClr val="bg1"/>
                </a:solidFill>
              </a:rPr>
              <a:t>аргумент к человеку</a:t>
            </a:r>
            <a:r>
              <a:rPr lang="en-GB" sz="1800" b="1" dirty="0" smtClean="0">
                <a:solidFill>
                  <a:schemeClr val="bg1"/>
                </a:solidFill>
              </a:rPr>
              <a:t>)</a:t>
            </a:r>
          </a:p>
          <a:p>
            <a:pPr>
              <a:buClr>
                <a:schemeClr val="bg1"/>
              </a:buClr>
            </a:pPr>
            <a:r>
              <a:rPr lang="en-GB" sz="1800" b="1" i="1" dirty="0" smtClean="0">
                <a:solidFill>
                  <a:srgbClr val="FF66FF"/>
                </a:solidFill>
              </a:rPr>
              <a:t>Argumentum ad ignorantiam</a:t>
            </a:r>
            <a:r>
              <a:rPr lang="en-GB" sz="1800" b="1" dirty="0" smtClean="0">
                <a:solidFill>
                  <a:schemeClr val="bg1"/>
                </a:solidFill>
              </a:rPr>
              <a:t> (</a:t>
            </a:r>
            <a:r>
              <a:rPr lang="ru-RU" sz="1800" b="1" dirty="0" smtClean="0">
                <a:solidFill>
                  <a:schemeClr val="bg1"/>
                </a:solidFill>
              </a:rPr>
              <a:t>аргумент к незнанию</a:t>
            </a:r>
            <a:r>
              <a:rPr lang="en-GB" sz="1800" b="1" dirty="0" smtClean="0">
                <a:solidFill>
                  <a:schemeClr val="bg1"/>
                </a:solidFill>
              </a:rPr>
              <a:t>)</a:t>
            </a:r>
          </a:p>
          <a:p>
            <a:pPr>
              <a:buClr>
                <a:schemeClr val="bg1"/>
              </a:buClr>
            </a:pPr>
            <a:r>
              <a:rPr lang="en-GB" sz="1800" b="1" i="1" dirty="0" smtClean="0">
                <a:solidFill>
                  <a:srgbClr val="FF66FF"/>
                </a:solidFill>
              </a:rPr>
              <a:t>Argumentum ad verecundiam</a:t>
            </a:r>
            <a:r>
              <a:rPr lang="en-GB" sz="1800" b="1" dirty="0" smtClean="0">
                <a:solidFill>
                  <a:srgbClr val="FF66FF"/>
                </a:solidFill>
              </a:rPr>
              <a:t> </a:t>
            </a:r>
            <a:r>
              <a:rPr lang="en-GB" sz="1800" b="1" dirty="0" smtClean="0">
                <a:solidFill>
                  <a:schemeClr val="bg1"/>
                </a:solidFill>
              </a:rPr>
              <a:t>(</a:t>
            </a:r>
            <a:r>
              <a:rPr lang="ru-RU" sz="1800" b="1" dirty="0" smtClean="0">
                <a:solidFill>
                  <a:schemeClr val="bg1"/>
                </a:solidFill>
              </a:rPr>
              <a:t>апелляция к авторитету)</a:t>
            </a:r>
            <a:endParaRPr lang="en-GB" sz="1800" b="1" dirty="0" smtClean="0">
              <a:solidFill>
                <a:srgbClr val="FF66FF"/>
              </a:solidFill>
            </a:endParaRPr>
          </a:p>
          <a:p>
            <a:pPr>
              <a:buClr>
                <a:schemeClr val="bg1"/>
              </a:buClr>
            </a:pPr>
            <a:r>
              <a:rPr lang="en-GB" sz="1800" b="1" i="1" dirty="0" smtClean="0">
                <a:solidFill>
                  <a:srgbClr val="FF66FF"/>
                </a:solidFill>
              </a:rPr>
              <a:t>Argumentum ad populum</a:t>
            </a:r>
            <a:r>
              <a:rPr lang="en-GB" sz="1800" b="1" dirty="0" smtClean="0">
                <a:solidFill>
                  <a:srgbClr val="FF66FF"/>
                </a:solidFill>
              </a:rPr>
              <a:t> </a:t>
            </a:r>
            <a:r>
              <a:rPr lang="en-GB" sz="1800" b="1" dirty="0" smtClean="0">
                <a:solidFill>
                  <a:schemeClr val="bg1"/>
                </a:solidFill>
              </a:rPr>
              <a:t>(</a:t>
            </a:r>
            <a:r>
              <a:rPr lang="ru-RU" sz="1800" b="1" dirty="0" smtClean="0">
                <a:solidFill>
                  <a:schemeClr val="bg1"/>
                </a:solidFill>
              </a:rPr>
              <a:t>апелляция к мнению народа)</a:t>
            </a:r>
            <a:endParaRPr lang="en-GB" sz="1800" b="1" dirty="0" smtClean="0">
              <a:solidFill>
                <a:srgbClr val="FF66FF"/>
              </a:solidFill>
            </a:endParaRPr>
          </a:p>
          <a:p>
            <a:pPr>
              <a:buClr>
                <a:schemeClr val="bg1"/>
              </a:buClr>
            </a:pPr>
            <a:r>
              <a:rPr lang="en-GB" sz="1800" b="1" i="1" dirty="0" smtClean="0">
                <a:solidFill>
                  <a:srgbClr val="FF66FF"/>
                </a:solidFill>
              </a:rPr>
              <a:t>Argumentum ad baculum</a:t>
            </a:r>
            <a:r>
              <a:rPr lang="en-GB" sz="1800" b="1" dirty="0" smtClean="0">
                <a:solidFill>
                  <a:schemeClr val="bg1"/>
                </a:solidFill>
              </a:rPr>
              <a:t> (</a:t>
            </a:r>
            <a:r>
              <a:rPr lang="ru-RU" sz="1800" b="1" dirty="0" smtClean="0">
                <a:solidFill>
                  <a:schemeClr val="bg1"/>
                </a:solidFill>
              </a:rPr>
              <a:t>«палочный» аргумент</a:t>
            </a:r>
            <a:r>
              <a:rPr lang="en-GB" sz="1800" b="1" dirty="0" smtClean="0">
                <a:solidFill>
                  <a:schemeClr val="bg1"/>
                </a:solidFill>
              </a:rPr>
              <a:t>)</a:t>
            </a:r>
          </a:p>
          <a:p>
            <a:pPr>
              <a:buClr>
                <a:schemeClr val="bg1"/>
              </a:buClr>
            </a:pPr>
            <a:r>
              <a:rPr lang="en-US" sz="1800" b="1" i="1" dirty="0" smtClean="0">
                <a:solidFill>
                  <a:srgbClr val="FF66FF"/>
                </a:solidFill>
              </a:rPr>
              <a:t>Argumentum ad passiones</a:t>
            </a:r>
            <a:r>
              <a:rPr lang="en-US" sz="1800" b="1" i="1" dirty="0" smtClean="0">
                <a:solidFill>
                  <a:schemeClr val="bg1"/>
                </a:solidFill>
              </a:rPr>
              <a:t> </a:t>
            </a:r>
            <a:r>
              <a:rPr lang="en-US" sz="1800" b="1" dirty="0" smtClean="0">
                <a:solidFill>
                  <a:schemeClr val="bg1"/>
                </a:solidFill>
              </a:rPr>
              <a:t>(</a:t>
            </a:r>
            <a:r>
              <a:rPr lang="ru-RU" sz="1800" b="1" dirty="0" smtClean="0">
                <a:solidFill>
                  <a:schemeClr val="bg1"/>
                </a:solidFill>
              </a:rPr>
              <a:t>апелляция к эмоциям</a:t>
            </a:r>
            <a:r>
              <a:rPr lang="en-US" sz="1800" b="1" dirty="0" smtClean="0">
                <a:solidFill>
                  <a:schemeClr val="bg1"/>
                </a:solidFill>
              </a:rPr>
              <a:t>)</a:t>
            </a:r>
            <a:endParaRPr lang="ru-RU" sz="1800" b="1" dirty="0" smtClean="0">
              <a:solidFill>
                <a:schemeClr val="bg1"/>
              </a:solidFill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828000" y="4680000"/>
            <a:ext cx="7488000" cy="1692000"/>
          </a:xfrm>
          <a:prstGeom prst="rect">
            <a:avLst/>
          </a:prstGeom>
          <a:noFill/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r>
              <a:rPr lang="en-GB" sz="2000" i="1" dirty="0" smtClean="0">
                <a:solidFill>
                  <a:srgbClr val="FFFF00"/>
                </a:solidFill>
              </a:rPr>
              <a:t>Argumentum ad passiones </a:t>
            </a:r>
            <a:br>
              <a:rPr lang="en-GB" sz="2000" i="1" dirty="0" smtClean="0">
                <a:solidFill>
                  <a:srgbClr val="FFFF00"/>
                </a:solidFill>
              </a:rPr>
            </a:br>
            <a:r>
              <a:rPr lang="en-GB" sz="2000" dirty="0" smtClean="0">
                <a:solidFill>
                  <a:srgbClr val="FFFF00"/>
                </a:solidFill>
              </a:rPr>
              <a:t>(</a:t>
            </a:r>
            <a:r>
              <a:rPr lang="ru-RU" sz="2000" dirty="0" smtClean="0">
                <a:solidFill>
                  <a:srgbClr val="FFFF00"/>
                </a:solidFill>
              </a:rPr>
              <a:t>апелляция к эмоциям</a:t>
            </a:r>
            <a:r>
              <a:rPr lang="en-GB" sz="2000" dirty="0" smtClean="0">
                <a:solidFill>
                  <a:srgbClr val="FFFF00"/>
                </a:solidFill>
              </a:rPr>
              <a:t>) </a:t>
            </a:r>
            <a:br>
              <a:rPr lang="en-GB" sz="2000" dirty="0" smtClean="0">
                <a:solidFill>
                  <a:srgbClr val="FFFF00"/>
                </a:solidFill>
              </a:rPr>
            </a:br>
            <a:r>
              <a:rPr lang="ru-RU" dirty="0" smtClean="0"/>
              <a:t>уловка в споре, направленная на то, чтобы – в отсутствие убедительных фактов и содержательных аргументов – склонить оппонента на свою сторону, </a:t>
            </a:r>
            <a:r>
              <a:rPr lang="ru-RU" dirty="0" smtClean="0">
                <a:solidFill>
                  <a:srgbClr val="FF66FF"/>
                </a:solidFill>
              </a:rPr>
              <a:t>сыграв на его чувствах</a:t>
            </a:r>
            <a:r>
              <a:rPr lang="ru-RU" dirty="0" smtClean="0"/>
              <a:t>. </a:t>
            </a:r>
            <a:endParaRPr lang="en-GB" dirty="0"/>
          </a:p>
        </p:txBody>
      </p:sp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Сомнительные приёмы аргументации </a:t>
            </a:r>
            <a:r>
              <a:rPr lang="en-US" sz="3200" b="1" dirty="0" smtClean="0">
                <a:solidFill>
                  <a:schemeClr val="bg1"/>
                </a:solidFill>
              </a:rPr>
              <a:t/>
            </a:r>
            <a:br>
              <a:rPr lang="en-US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Апелляция к эмоциям</a:t>
            </a:r>
            <a:endParaRPr lang="ru-RU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180000" y="1512000"/>
            <a:ext cx="8784000" cy="936000"/>
          </a:xfrm>
          <a:prstGeom prst="rect">
            <a:avLst/>
          </a:prstGeom>
          <a:noFill/>
        </p:spPr>
        <p:txBody>
          <a:bodyPr wrap="square" rIns="72000" rtlCol="0">
            <a:noAutofit/>
          </a:bodyPr>
          <a:lstStyle/>
          <a:p>
            <a:r>
              <a:rPr lang="ru-RU" dirty="0" smtClean="0"/>
              <a:t>Нет общепринятого, тем более – полного перечня </a:t>
            </a:r>
            <a:r>
              <a:rPr lang="ru-RU" dirty="0" smtClean="0">
                <a:solidFill>
                  <a:srgbClr val="FF66FF"/>
                </a:solidFill>
              </a:rPr>
              <a:t>сомнительных приёмов аргументации</a:t>
            </a:r>
            <a:r>
              <a:rPr lang="ru-RU" dirty="0" smtClean="0"/>
              <a:t>. Но некоторые из них, в особенности намеренные, заслуживают упоминания и разъяснения. К ним относятся</a:t>
            </a:r>
            <a:r>
              <a:rPr lang="en-US" dirty="0" smtClean="0"/>
              <a:t>: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 animBg="1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2000" y="2520000"/>
            <a:ext cx="7200000" cy="2664000"/>
          </a:xfrm>
        </p:spPr>
        <p:txBody>
          <a:bodyPr/>
          <a:lstStyle/>
          <a:p>
            <a:pPr>
              <a:buClr>
                <a:schemeClr val="bg1"/>
              </a:buClr>
            </a:pPr>
            <a:r>
              <a:rPr lang="en-GB" sz="1800" b="1" i="1" dirty="0" smtClean="0">
                <a:solidFill>
                  <a:srgbClr val="FF66FF"/>
                </a:solidFill>
              </a:rPr>
              <a:t>Argumentum ad hominem</a:t>
            </a:r>
            <a:r>
              <a:rPr lang="en-GB" sz="1800" b="1" dirty="0" smtClean="0">
                <a:solidFill>
                  <a:schemeClr val="bg1"/>
                </a:solidFill>
              </a:rPr>
              <a:t> (</a:t>
            </a:r>
            <a:r>
              <a:rPr lang="ru-RU" sz="1800" b="1" dirty="0" smtClean="0">
                <a:solidFill>
                  <a:schemeClr val="bg1"/>
                </a:solidFill>
              </a:rPr>
              <a:t>аргумент к человеку</a:t>
            </a:r>
            <a:r>
              <a:rPr lang="en-GB" sz="1800" b="1" dirty="0" smtClean="0">
                <a:solidFill>
                  <a:schemeClr val="bg1"/>
                </a:solidFill>
              </a:rPr>
              <a:t>)</a:t>
            </a:r>
          </a:p>
          <a:p>
            <a:pPr>
              <a:buClr>
                <a:schemeClr val="bg1"/>
              </a:buClr>
            </a:pPr>
            <a:r>
              <a:rPr lang="en-GB" sz="1800" b="1" i="1" dirty="0" smtClean="0">
                <a:solidFill>
                  <a:srgbClr val="FF66FF"/>
                </a:solidFill>
              </a:rPr>
              <a:t>Argumentum ad ignorantiam</a:t>
            </a:r>
            <a:r>
              <a:rPr lang="en-GB" sz="1800" b="1" dirty="0" smtClean="0">
                <a:solidFill>
                  <a:schemeClr val="bg1"/>
                </a:solidFill>
              </a:rPr>
              <a:t> (</a:t>
            </a:r>
            <a:r>
              <a:rPr lang="ru-RU" sz="1800" b="1" dirty="0" smtClean="0">
                <a:solidFill>
                  <a:schemeClr val="bg1"/>
                </a:solidFill>
              </a:rPr>
              <a:t>аргумент к незнанию</a:t>
            </a:r>
            <a:r>
              <a:rPr lang="en-GB" sz="1800" b="1" dirty="0" smtClean="0">
                <a:solidFill>
                  <a:schemeClr val="bg1"/>
                </a:solidFill>
              </a:rPr>
              <a:t>)</a:t>
            </a:r>
          </a:p>
          <a:p>
            <a:pPr>
              <a:buClr>
                <a:schemeClr val="bg1"/>
              </a:buClr>
            </a:pPr>
            <a:r>
              <a:rPr lang="en-GB" sz="1800" b="1" i="1" dirty="0" smtClean="0">
                <a:solidFill>
                  <a:srgbClr val="FF66FF"/>
                </a:solidFill>
              </a:rPr>
              <a:t>Argumentum ad verecundiam</a:t>
            </a:r>
            <a:r>
              <a:rPr lang="en-GB" sz="1800" b="1" dirty="0" smtClean="0">
                <a:solidFill>
                  <a:srgbClr val="FF66FF"/>
                </a:solidFill>
              </a:rPr>
              <a:t> </a:t>
            </a:r>
            <a:r>
              <a:rPr lang="en-GB" sz="1800" b="1" dirty="0" smtClean="0">
                <a:solidFill>
                  <a:schemeClr val="bg1"/>
                </a:solidFill>
              </a:rPr>
              <a:t>(</a:t>
            </a:r>
            <a:r>
              <a:rPr lang="ru-RU" sz="1800" b="1" dirty="0" smtClean="0">
                <a:solidFill>
                  <a:schemeClr val="bg1"/>
                </a:solidFill>
              </a:rPr>
              <a:t>апелляция к авторитету)</a:t>
            </a:r>
            <a:endParaRPr lang="en-GB" sz="1800" b="1" dirty="0" smtClean="0">
              <a:solidFill>
                <a:srgbClr val="FF66FF"/>
              </a:solidFill>
            </a:endParaRPr>
          </a:p>
          <a:p>
            <a:pPr>
              <a:buClr>
                <a:schemeClr val="bg1"/>
              </a:buClr>
            </a:pPr>
            <a:r>
              <a:rPr lang="en-GB" sz="1800" b="1" i="1" dirty="0" smtClean="0">
                <a:solidFill>
                  <a:srgbClr val="FF66FF"/>
                </a:solidFill>
              </a:rPr>
              <a:t>Argumentum ad populum</a:t>
            </a:r>
            <a:r>
              <a:rPr lang="en-GB" sz="1800" b="1" dirty="0" smtClean="0">
                <a:solidFill>
                  <a:srgbClr val="FF66FF"/>
                </a:solidFill>
              </a:rPr>
              <a:t> </a:t>
            </a:r>
            <a:r>
              <a:rPr lang="en-GB" sz="1800" b="1" dirty="0" smtClean="0">
                <a:solidFill>
                  <a:schemeClr val="bg1"/>
                </a:solidFill>
              </a:rPr>
              <a:t>(</a:t>
            </a:r>
            <a:r>
              <a:rPr lang="ru-RU" sz="1800" b="1" dirty="0" smtClean="0">
                <a:solidFill>
                  <a:schemeClr val="bg1"/>
                </a:solidFill>
              </a:rPr>
              <a:t>апелляция к мнению народа)</a:t>
            </a:r>
            <a:endParaRPr lang="en-GB" sz="1800" b="1" dirty="0" smtClean="0">
              <a:solidFill>
                <a:srgbClr val="FF66FF"/>
              </a:solidFill>
            </a:endParaRPr>
          </a:p>
          <a:p>
            <a:pPr>
              <a:buClr>
                <a:schemeClr val="bg1"/>
              </a:buClr>
            </a:pPr>
            <a:r>
              <a:rPr lang="en-GB" sz="1800" b="1" i="1" dirty="0" smtClean="0">
                <a:solidFill>
                  <a:srgbClr val="FF66FF"/>
                </a:solidFill>
              </a:rPr>
              <a:t>Argumentum ad baculum</a:t>
            </a:r>
            <a:r>
              <a:rPr lang="en-GB" sz="1800" b="1" dirty="0" smtClean="0">
                <a:solidFill>
                  <a:schemeClr val="bg1"/>
                </a:solidFill>
              </a:rPr>
              <a:t> (</a:t>
            </a:r>
            <a:r>
              <a:rPr lang="ru-RU" sz="1800" b="1" dirty="0" smtClean="0">
                <a:solidFill>
                  <a:schemeClr val="bg1"/>
                </a:solidFill>
              </a:rPr>
              <a:t>«палочный» аргумент</a:t>
            </a:r>
            <a:r>
              <a:rPr lang="en-GB" sz="1800" b="1" dirty="0" smtClean="0">
                <a:solidFill>
                  <a:schemeClr val="bg1"/>
                </a:solidFill>
              </a:rPr>
              <a:t>)</a:t>
            </a:r>
          </a:p>
          <a:p>
            <a:pPr>
              <a:buClr>
                <a:schemeClr val="bg1"/>
              </a:buClr>
            </a:pPr>
            <a:r>
              <a:rPr lang="en-US" sz="1800" b="1" i="1" dirty="0" smtClean="0">
                <a:solidFill>
                  <a:srgbClr val="FF66FF"/>
                </a:solidFill>
              </a:rPr>
              <a:t>Argumentum ad passiones</a:t>
            </a:r>
            <a:r>
              <a:rPr lang="en-US" sz="1800" b="1" i="1" dirty="0" smtClean="0">
                <a:solidFill>
                  <a:schemeClr val="bg1"/>
                </a:solidFill>
              </a:rPr>
              <a:t> </a:t>
            </a:r>
            <a:r>
              <a:rPr lang="en-US" sz="1800" b="1" dirty="0" smtClean="0">
                <a:solidFill>
                  <a:schemeClr val="bg1"/>
                </a:solidFill>
              </a:rPr>
              <a:t>(</a:t>
            </a:r>
            <a:r>
              <a:rPr lang="ru-RU" sz="1800" b="1" dirty="0" smtClean="0">
                <a:solidFill>
                  <a:schemeClr val="bg1"/>
                </a:solidFill>
              </a:rPr>
              <a:t>апелляция к эмоциям</a:t>
            </a:r>
            <a:r>
              <a:rPr lang="en-US" sz="1800" b="1" dirty="0" smtClean="0">
                <a:solidFill>
                  <a:schemeClr val="bg1"/>
                </a:solidFill>
              </a:rPr>
              <a:t>)</a:t>
            </a:r>
            <a:endParaRPr lang="ru-RU" sz="1800" b="1" dirty="0" smtClean="0">
              <a:solidFill>
                <a:schemeClr val="bg1"/>
              </a:solidFill>
            </a:endParaRPr>
          </a:p>
          <a:p>
            <a:pPr>
              <a:buClr>
                <a:schemeClr val="bg1"/>
              </a:buClr>
            </a:pPr>
            <a:r>
              <a:rPr lang="en-GB" sz="1800" b="1" i="1" dirty="0" smtClean="0">
                <a:solidFill>
                  <a:srgbClr val="FF66FF"/>
                </a:solidFill>
              </a:rPr>
              <a:t>Ignoratio elenchi</a:t>
            </a:r>
            <a:r>
              <a:rPr lang="en-GB" sz="1800" b="1" dirty="0" smtClean="0">
                <a:solidFill>
                  <a:schemeClr val="bg1"/>
                </a:solidFill>
              </a:rPr>
              <a:t> (</a:t>
            </a:r>
            <a:r>
              <a:rPr lang="ru-RU" sz="1800" b="1" dirty="0" smtClean="0">
                <a:solidFill>
                  <a:schemeClr val="bg1"/>
                </a:solidFill>
              </a:rPr>
              <a:t>уклонение от сути</a:t>
            </a:r>
            <a:r>
              <a:rPr lang="en-GB" sz="1800" b="1" dirty="0" smtClean="0">
                <a:solidFill>
                  <a:schemeClr val="bg1"/>
                </a:solidFill>
              </a:rPr>
              <a:t>)</a:t>
            </a: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1188000" y="5076000"/>
            <a:ext cx="6768000" cy="1440000"/>
          </a:xfrm>
          <a:prstGeom prst="rect">
            <a:avLst/>
          </a:prstGeom>
          <a:noFill/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r>
              <a:rPr lang="en-GB" sz="2000" i="1" dirty="0" smtClean="0">
                <a:solidFill>
                  <a:srgbClr val="FFFF00"/>
                </a:solidFill>
              </a:rPr>
              <a:t>Ignoratio elenchi</a:t>
            </a:r>
            <a:r>
              <a:rPr lang="en-GB" sz="2000" dirty="0" smtClean="0">
                <a:solidFill>
                  <a:srgbClr val="FFFF00"/>
                </a:solidFill>
              </a:rPr>
              <a:t> </a:t>
            </a:r>
            <a:br>
              <a:rPr lang="en-GB" sz="2000" dirty="0" smtClean="0">
                <a:solidFill>
                  <a:srgbClr val="FFFF00"/>
                </a:solidFill>
              </a:rPr>
            </a:br>
            <a:r>
              <a:rPr lang="en-GB" sz="2000" dirty="0" smtClean="0">
                <a:solidFill>
                  <a:srgbClr val="FFFF00"/>
                </a:solidFill>
              </a:rPr>
              <a:t>(</a:t>
            </a:r>
            <a:r>
              <a:rPr lang="ru-RU" sz="2000" dirty="0" smtClean="0">
                <a:solidFill>
                  <a:srgbClr val="FFFF00"/>
                </a:solidFill>
              </a:rPr>
              <a:t>уклонение от сути</a:t>
            </a:r>
            <a:r>
              <a:rPr lang="en-GB" sz="2000" dirty="0" smtClean="0">
                <a:solidFill>
                  <a:srgbClr val="FFFF00"/>
                </a:solidFill>
              </a:rPr>
              <a:t>) </a:t>
            </a:r>
            <a:br>
              <a:rPr lang="en-GB" sz="2000" dirty="0" smtClean="0">
                <a:solidFill>
                  <a:srgbClr val="FFFF00"/>
                </a:solidFill>
              </a:rPr>
            </a:br>
            <a:r>
              <a:rPr lang="ru-RU" dirty="0" smtClean="0"/>
              <a:t> полемический приём, заключающийся в рассуждениях, возможно, резонных, но </a:t>
            </a:r>
            <a:r>
              <a:rPr lang="ru-RU" dirty="0" smtClean="0">
                <a:solidFill>
                  <a:srgbClr val="FF66FF"/>
                </a:solidFill>
              </a:rPr>
              <a:t>отклоняющихся от сути дела</a:t>
            </a:r>
            <a:r>
              <a:rPr lang="ru-RU" dirty="0" smtClean="0"/>
              <a:t>.</a:t>
            </a:r>
            <a:endParaRPr lang="en-GB" dirty="0"/>
          </a:p>
        </p:txBody>
      </p:sp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Сомнительные приёмы аргументации </a:t>
            </a:r>
            <a:r>
              <a:rPr lang="en-US" sz="3200" b="1" dirty="0" smtClean="0">
                <a:solidFill>
                  <a:schemeClr val="bg1"/>
                </a:solidFill>
              </a:rPr>
              <a:t/>
            </a:r>
            <a:br>
              <a:rPr lang="en-US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Уклонение от сути</a:t>
            </a:r>
            <a:endParaRPr lang="ru-RU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180000" y="1512000"/>
            <a:ext cx="8784000" cy="936000"/>
          </a:xfrm>
          <a:prstGeom prst="rect">
            <a:avLst/>
          </a:prstGeom>
          <a:noFill/>
        </p:spPr>
        <p:txBody>
          <a:bodyPr wrap="square" rIns="72000" rtlCol="0">
            <a:noAutofit/>
          </a:bodyPr>
          <a:lstStyle/>
          <a:p>
            <a:r>
              <a:rPr lang="ru-RU" dirty="0" smtClean="0"/>
              <a:t>Нет общепринятого, тем более – полного перечня </a:t>
            </a:r>
            <a:r>
              <a:rPr lang="ru-RU" dirty="0" smtClean="0">
                <a:solidFill>
                  <a:srgbClr val="FF66FF"/>
                </a:solidFill>
              </a:rPr>
              <a:t>сомнительных приёмов аргументации</a:t>
            </a:r>
            <a:r>
              <a:rPr lang="ru-RU" dirty="0" smtClean="0"/>
              <a:t>. Но некоторые из них, в особенности намеренные, заслуживают упоминания и разъяснения. К ним относятся</a:t>
            </a:r>
            <a:r>
              <a:rPr lang="en-US" dirty="0" smtClean="0"/>
              <a:t>: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 animBg="1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2000" y="2520000"/>
            <a:ext cx="7200000" cy="2664000"/>
          </a:xfrm>
        </p:spPr>
        <p:txBody>
          <a:bodyPr/>
          <a:lstStyle/>
          <a:p>
            <a:pPr>
              <a:buClr>
                <a:schemeClr val="bg1"/>
              </a:buClr>
            </a:pPr>
            <a:r>
              <a:rPr lang="en-GB" sz="1800" b="1" i="1" dirty="0" smtClean="0">
                <a:solidFill>
                  <a:srgbClr val="FF66FF"/>
                </a:solidFill>
              </a:rPr>
              <a:t>Argumentum ad hominem</a:t>
            </a:r>
            <a:r>
              <a:rPr lang="en-GB" sz="1800" b="1" dirty="0" smtClean="0">
                <a:solidFill>
                  <a:schemeClr val="bg1"/>
                </a:solidFill>
              </a:rPr>
              <a:t> (</a:t>
            </a:r>
            <a:r>
              <a:rPr lang="ru-RU" sz="1800" b="1" dirty="0" smtClean="0">
                <a:solidFill>
                  <a:schemeClr val="bg1"/>
                </a:solidFill>
              </a:rPr>
              <a:t>аргумент к человеку</a:t>
            </a:r>
            <a:r>
              <a:rPr lang="en-GB" sz="1800" b="1" dirty="0" smtClean="0">
                <a:solidFill>
                  <a:schemeClr val="bg1"/>
                </a:solidFill>
              </a:rPr>
              <a:t>)</a:t>
            </a:r>
          </a:p>
          <a:p>
            <a:pPr>
              <a:buClr>
                <a:schemeClr val="bg1"/>
              </a:buClr>
            </a:pPr>
            <a:r>
              <a:rPr lang="en-GB" sz="1800" b="1" i="1" dirty="0" smtClean="0">
                <a:solidFill>
                  <a:srgbClr val="FF66FF"/>
                </a:solidFill>
              </a:rPr>
              <a:t>Argumentum ad ignorantiam</a:t>
            </a:r>
            <a:r>
              <a:rPr lang="en-GB" sz="1800" b="1" dirty="0" smtClean="0">
                <a:solidFill>
                  <a:schemeClr val="bg1"/>
                </a:solidFill>
              </a:rPr>
              <a:t> (</a:t>
            </a:r>
            <a:r>
              <a:rPr lang="ru-RU" sz="1800" b="1" dirty="0" smtClean="0">
                <a:solidFill>
                  <a:schemeClr val="bg1"/>
                </a:solidFill>
              </a:rPr>
              <a:t>аргумент к незнанию</a:t>
            </a:r>
            <a:r>
              <a:rPr lang="en-GB" sz="1800" b="1" dirty="0" smtClean="0">
                <a:solidFill>
                  <a:schemeClr val="bg1"/>
                </a:solidFill>
              </a:rPr>
              <a:t>)</a:t>
            </a:r>
          </a:p>
          <a:p>
            <a:pPr>
              <a:buClr>
                <a:schemeClr val="bg1"/>
              </a:buClr>
            </a:pPr>
            <a:r>
              <a:rPr lang="en-GB" sz="1800" b="1" i="1" dirty="0" smtClean="0">
                <a:solidFill>
                  <a:srgbClr val="FF66FF"/>
                </a:solidFill>
              </a:rPr>
              <a:t>Argumentum ad verecundiam</a:t>
            </a:r>
            <a:r>
              <a:rPr lang="en-GB" sz="1800" b="1" dirty="0" smtClean="0">
                <a:solidFill>
                  <a:srgbClr val="FF66FF"/>
                </a:solidFill>
              </a:rPr>
              <a:t> </a:t>
            </a:r>
            <a:r>
              <a:rPr lang="en-GB" sz="1800" b="1" dirty="0" smtClean="0">
                <a:solidFill>
                  <a:schemeClr val="bg1"/>
                </a:solidFill>
              </a:rPr>
              <a:t>(</a:t>
            </a:r>
            <a:r>
              <a:rPr lang="ru-RU" sz="1800" b="1" dirty="0" smtClean="0">
                <a:solidFill>
                  <a:schemeClr val="bg1"/>
                </a:solidFill>
              </a:rPr>
              <a:t>апелляция к авторитету)</a:t>
            </a:r>
            <a:endParaRPr lang="en-GB" sz="1800" b="1" dirty="0" smtClean="0">
              <a:solidFill>
                <a:srgbClr val="FF66FF"/>
              </a:solidFill>
            </a:endParaRPr>
          </a:p>
          <a:p>
            <a:pPr>
              <a:buClr>
                <a:schemeClr val="bg1"/>
              </a:buClr>
            </a:pPr>
            <a:r>
              <a:rPr lang="en-GB" sz="1800" b="1" i="1" dirty="0" smtClean="0">
                <a:solidFill>
                  <a:srgbClr val="FF66FF"/>
                </a:solidFill>
              </a:rPr>
              <a:t>Argumentum ad populum</a:t>
            </a:r>
            <a:r>
              <a:rPr lang="en-GB" sz="1800" b="1" dirty="0" smtClean="0">
                <a:solidFill>
                  <a:srgbClr val="FF66FF"/>
                </a:solidFill>
              </a:rPr>
              <a:t> </a:t>
            </a:r>
            <a:r>
              <a:rPr lang="en-GB" sz="1800" b="1" dirty="0" smtClean="0">
                <a:solidFill>
                  <a:schemeClr val="bg1"/>
                </a:solidFill>
              </a:rPr>
              <a:t>(</a:t>
            </a:r>
            <a:r>
              <a:rPr lang="ru-RU" sz="1800" b="1" dirty="0" smtClean="0">
                <a:solidFill>
                  <a:schemeClr val="bg1"/>
                </a:solidFill>
              </a:rPr>
              <a:t>апелляция к мнению народа)</a:t>
            </a:r>
            <a:endParaRPr lang="en-GB" sz="1800" b="1" dirty="0" smtClean="0">
              <a:solidFill>
                <a:srgbClr val="FF66FF"/>
              </a:solidFill>
            </a:endParaRPr>
          </a:p>
          <a:p>
            <a:pPr>
              <a:buClr>
                <a:schemeClr val="bg1"/>
              </a:buClr>
            </a:pPr>
            <a:r>
              <a:rPr lang="en-GB" sz="1800" b="1" i="1" dirty="0" smtClean="0">
                <a:solidFill>
                  <a:srgbClr val="FF66FF"/>
                </a:solidFill>
              </a:rPr>
              <a:t>Argumentum ad baculum</a:t>
            </a:r>
            <a:r>
              <a:rPr lang="en-GB" sz="1800" b="1" dirty="0" smtClean="0">
                <a:solidFill>
                  <a:schemeClr val="bg1"/>
                </a:solidFill>
              </a:rPr>
              <a:t> (</a:t>
            </a:r>
            <a:r>
              <a:rPr lang="ru-RU" sz="1800" b="1" dirty="0" smtClean="0">
                <a:solidFill>
                  <a:schemeClr val="bg1"/>
                </a:solidFill>
              </a:rPr>
              <a:t>«палочный» аргумент</a:t>
            </a:r>
            <a:r>
              <a:rPr lang="en-GB" sz="1800" b="1" dirty="0" smtClean="0">
                <a:solidFill>
                  <a:schemeClr val="bg1"/>
                </a:solidFill>
              </a:rPr>
              <a:t>)</a:t>
            </a:r>
          </a:p>
          <a:p>
            <a:pPr>
              <a:buClr>
                <a:schemeClr val="bg1"/>
              </a:buClr>
            </a:pPr>
            <a:r>
              <a:rPr lang="en-US" sz="1800" b="1" i="1" dirty="0" smtClean="0">
                <a:solidFill>
                  <a:srgbClr val="FF66FF"/>
                </a:solidFill>
              </a:rPr>
              <a:t>Argumentum ad passiones </a:t>
            </a:r>
            <a:r>
              <a:rPr lang="en-US" sz="1800" b="1" dirty="0" smtClean="0">
                <a:solidFill>
                  <a:schemeClr val="bg1"/>
                </a:solidFill>
              </a:rPr>
              <a:t>(appeal to emotions)</a:t>
            </a:r>
            <a:endParaRPr lang="ru-RU" sz="1800" b="1" dirty="0" smtClean="0">
              <a:solidFill>
                <a:schemeClr val="bg1"/>
              </a:solidFill>
            </a:endParaRPr>
          </a:p>
          <a:p>
            <a:pPr>
              <a:buClr>
                <a:schemeClr val="bg1"/>
              </a:buClr>
            </a:pPr>
            <a:r>
              <a:rPr lang="en-GB" sz="1800" b="1" i="1" dirty="0" smtClean="0">
                <a:solidFill>
                  <a:srgbClr val="FF66FF"/>
                </a:solidFill>
              </a:rPr>
              <a:t>Ignoratio elenchi</a:t>
            </a:r>
            <a:r>
              <a:rPr lang="en-GB" sz="1800" b="1" dirty="0" smtClean="0">
                <a:solidFill>
                  <a:schemeClr val="bg1"/>
                </a:solidFill>
              </a:rPr>
              <a:t> (</a:t>
            </a:r>
            <a:r>
              <a:rPr lang="ru-RU" sz="1800" b="1" dirty="0" smtClean="0">
                <a:solidFill>
                  <a:schemeClr val="bg1"/>
                </a:solidFill>
              </a:rPr>
              <a:t>уклонение от сути</a:t>
            </a:r>
            <a:r>
              <a:rPr lang="en-GB" sz="1800" b="1" dirty="0" smtClean="0">
                <a:solidFill>
                  <a:schemeClr val="bg1"/>
                </a:solidFill>
              </a:rPr>
              <a:t>)</a:t>
            </a:r>
          </a:p>
          <a:p>
            <a:pPr>
              <a:buClr>
                <a:schemeClr val="bg1"/>
              </a:buClr>
            </a:pPr>
            <a:r>
              <a:rPr lang="ru-RU" sz="1800" b="1" dirty="0" smtClean="0">
                <a:solidFill>
                  <a:srgbClr val="FF66FF"/>
                </a:solidFill>
              </a:rPr>
              <a:t>«Соломенное чучело»</a:t>
            </a:r>
            <a:endParaRPr lang="en-GB" sz="1800" b="1" dirty="0" smtClean="0">
              <a:solidFill>
                <a:srgbClr val="FF66FF"/>
              </a:solidFill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468000" y="5292000"/>
            <a:ext cx="8208000" cy="1368000"/>
          </a:xfrm>
          <a:prstGeom prst="rect">
            <a:avLst/>
          </a:prstGeom>
          <a:noFill/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r>
              <a:rPr lang="ru-RU" sz="2000" dirty="0" smtClean="0">
                <a:solidFill>
                  <a:srgbClr val="FFFF00"/>
                </a:solidFill>
              </a:rPr>
              <a:t>«Соломенное чучело»</a:t>
            </a:r>
          </a:p>
          <a:p>
            <a:r>
              <a:rPr lang="ru-RU" dirty="0" smtClean="0"/>
              <a:t>(</a:t>
            </a:r>
            <a:r>
              <a:rPr lang="ru-RU" i="1" dirty="0" smtClean="0"/>
              <a:t>англ.</a:t>
            </a:r>
            <a:r>
              <a:rPr lang="ru-RU" dirty="0" smtClean="0"/>
              <a:t> </a:t>
            </a:r>
            <a:r>
              <a:rPr lang="en-US" dirty="0">
                <a:solidFill>
                  <a:srgbClr val="00FF00"/>
                </a:solidFill>
              </a:rPr>
              <a:t>t</a:t>
            </a:r>
            <a:r>
              <a:rPr lang="en-GB" dirty="0" smtClean="0">
                <a:solidFill>
                  <a:srgbClr val="00FF00"/>
                </a:solidFill>
              </a:rPr>
              <a:t>he straw man fallacy</a:t>
            </a:r>
            <a:r>
              <a:rPr lang="ru-RU" dirty="0" smtClean="0"/>
              <a:t>)</a:t>
            </a:r>
            <a:br>
              <a:rPr lang="ru-RU" dirty="0" smtClean="0"/>
            </a:br>
            <a:r>
              <a:rPr lang="ru-RU" dirty="0" smtClean="0"/>
              <a:t> полемический приём, заключающийся в </a:t>
            </a:r>
            <a:r>
              <a:rPr lang="ru-RU" dirty="0" smtClean="0">
                <a:solidFill>
                  <a:srgbClr val="FF66FF"/>
                </a:solidFill>
              </a:rPr>
              <a:t>подмене тезиса</a:t>
            </a:r>
            <a:r>
              <a:rPr lang="ru-RU" dirty="0" smtClean="0"/>
              <a:t> оппонента другим, заведомо слабым тезисом, который затем и опровергается.</a:t>
            </a:r>
            <a:endParaRPr lang="ru-RU" dirty="0"/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Сомнительные приёмы аргументации </a:t>
            </a:r>
            <a:r>
              <a:rPr lang="en-US" sz="3200" b="1" dirty="0" smtClean="0">
                <a:solidFill>
                  <a:schemeClr val="bg1"/>
                </a:solidFill>
              </a:rPr>
              <a:t/>
            </a:r>
            <a:br>
              <a:rPr lang="en-US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«Соломенное чучело»</a:t>
            </a:r>
            <a:endParaRPr lang="ru-RU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180000" y="1512000"/>
            <a:ext cx="8784000" cy="936000"/>
          </a:xfrm>
          <a:prstGeom prst="rect">
            <a:avLst/>
          </a:prstGeom>
          <a:noFill/>
        </p:spPr>
        <p:txBody>
          <a:bodyPr wrap="square" rIns="72000" rtlCol="0">
            <a:noAutofit/>
          </a:bodyPr>
          <a:lstStyle/>
          <a:p>
            <a:r>
              <a:rPr lang="ru-RU" dirty="0" smtClean="0"/>
              <a:t>Нет общепринятого, тем более – полного перечня </a:t>
            </a:r>
            <a:r>
              <a:rPr lang="ru-RU" dirty="0" smtClean="0">
                <a:solidFill>
                  <a:srgbClr val="FF66FF"/>
                </a:solidFill>
              </a:rPr>
              <a:t>сомнительных приёмов аргументации</a:t>
            </a:r>
            <a:r>
              <a:rPr lang="ru-RU" dirty="0" smtClean="0"/>
              <a:t>. Но некоторые из них, в особенности намеренные, заслуживают упоминания и разъяснения. К ним относятся</a:t>
            </a:r>
            <a:r>
              <a:rPr lang="en-US" dirty="0" smtClean="0"/>
              <a:t>: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 animBg="1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Структура доказательства 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Демонстрация</a:t>
            </a:r>
          </a:p>
        </p:txBody>
      </p:sp>
      <p:sp>
        <p:nvSpPr>
          <p:cNvPr id="534532" name="Text Box 4"/>
          <p:cNvSpPr txBox="1">
            <a:spLocks noChangeArrowheads="1"/>
          </p:cNvSpPr>
          <p:nvPr/>
        </p:nvSpPr>
        <p:spPr bwMode="auto">
          <a:xfrm>
            <a:off x="1692000" y="1980000"/>
            <a:ext cx="5760000" cy="1800000"/>
          </a:xfrm>
          <a:prstGeom prst="rect">
            <a:avLst/>
          </a:prstGeom>
          <a:noFill/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r>
              <a:rPr lang="ru-RU" sz="2000" dirty="0" smtClean="0">
                <a:solidFill>
                  <a:srgbClr val="FFFF00"/>
                </a:solidFill>
              </a:rPr>
              <a:t>Демонстрация </a:t>
            </a:r>
            <a:r>
              <a:rPr lang="ru-RU" sz="2000" dirty="0">
                <a:solidFill>
                  <a:srgbClr val="FFFF00"/>
                </a:solidFill>
              </a:rPr>
              <a:t/>
            </a:r>
            <a:br>
              <a:rPr lang="ru-RU" sz="2000" dirty="0">
                <a:solidFill>
                  <a:srgbClr val="FFFF00"/>
                </a:solidFill>
              </a:rPr>
            </a:br>
            <a:r>
              <a:rPr lang="ru-RU" dirty="0"/>
              <a:t>(</a:t>
            </a:r>
            <a:r>
              <a:rPr lang="ru-RU" i="1" dirty="0"/>
              <a:t>лат</a:t>
            </a:r>
            <a:r>
              <a:rPr lang="ru-RU" dirty="0"/>
              <a:t>. </a:t>
            </a:r>
            <a:r>
              <a:rPr lang="en-US" dirty="0">
                <a:solidFill>
                  <a:srgbClr val="00FF00"/>
                </a:solidFill>
              </a:rPr>
              <a:t>demonstratio</a:t>
            </a:r>
            <a:r>
              <a:rPr lang="ru-RU" dirty="0"/>
              <a:t>) </a:t>
            </a:r>
            <a:r>
              <a:rPr lang="ru-RU" dirty="0" smtClean="0"/>
              <a:t>– 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логическое рассуждение</a:t>
            </a:r>
            <a:r>
              <a:rPr lang="ru-RU" dirty="0" smtClean="0"/>
              <a:t>, в </a:t>
            </a:r>
            <a:r>
              <a:rPr lang="ru-RU" dirty="0"/>
              <a:t>процессе </a:t>
            </a:r>
            <a:r>
              <a:rPr lang="ru-RU" dirty="0" smtClean="0"/>
              <a:t>которого 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из аргументов (доводов</a:t>
            </a:r>
            <a:r>
              <a:rPr lang="ru-RU" dirty="0" smtClean="0"/>
              <a:t>) выводится 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истинность или ложность тезиса.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4932000"/>
            <a:ext cx="9144000" cy="1080000"/>
          </a:xfrm>
          <a:prstGeom prst="rect">
            <a:avLst/>
          </a:prstGeom>
          <a:noFill/>
        </p:spPr>
        <p:txBody>
          <a:bodyPr wrap="square" rtlCol="0" anchor="ctr" anchorCtr="1">
            <a:noAutofit/>
          </a:bodyPr>
          <a:lstStyle/>
          <a:p>
            <a:r>
              <a:rPr lang="ru-RU" dirty="0" smtClean="0"/>
              <a:t>Под </a:t>
            </a:r>
            <a:r>
              <a:rPr lang="ru-RU" dirty="0" smtClean="0">
                <a:solidFill>
                  <a:srgbClr val="FFFF00"/>
                </a:solidFill>
              </a:rPr>
              <a:t>демонстрацией</a:t>
            </a:r>
            <a:r>
              <a:rPr lang="ru-RU" dirty="0" smtClean="0"/>
              <a:t> понимается также </a:t>
            </a:r>
            <a:br>
              <a:rPr lang="ru-RU" dirty="0" smtClean="0"/>
            </a:br>
            <a:r>
              <a:rPr lang="ru-RU" dirty="0" smtClean="0">
                <a:solidFill>
                  <a:srgbClr val="00FFFF"/>
                </a:solidFill>
              </a:rPr>
              <a:t>совокупность логических правил</a:t>
            </a:r>
            <a:r>
              <a:rPr lang="ru-RU" dirty="0" smtClean="0"/>
              <a:t>, </a:t>
            </a:r>
            <a:br>
              <a:rPr lang="ru-RU" dirty="0" smtClean="0"/>
            </a:br>
            <a:r>
              <a:rPr lang="ru-RU" dirty="0" smtClean="0"/>
              <a:t>используемых в доказательстве.</a:t>
            </a:r>
            <a:endParaRPr lang="ru-RU" dirty="0"/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080000" y="3996000"/>
            <a:ext cx="698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noAutofit/>
          </a:bodyPr>
          <a:lstStyle/>
          <a:p>
            <a:r>
              <a:rPr lang="ru-RU" sz="1800" b="1" dirty="0" smtClean="0">
                <a:solidFill>
                  <a:srgbClr val="FFFFFF"/>
                </a:solidFill>
              </a:rPr>
              <a:t>Н. И. Кондаков. Логический словарь</a:t>
            </a:r>
            <a:endParaRPr lang="ru-RU" sz="1800" b="1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345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345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4532" grpId="0" animBg="1"/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25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80000" y="828000"/>
            <a:ext cx="8784000" cy="5868000"/>
          </a:xfrm>
          <a:noFill/>
        </p:spPr>
        <p:txBody>
          <a:bodyPr/>
          <a:lstStyle/>
          <a:p>
            <a:pPr eaLnBrk="1" hangingPunct="1">
              <a:buFont typeface="Wingdings" pitchFamily="2" charset="2"/>
              <a:buChar char="q"/>
            </a:pPr>
            <a:r>
              <a:rPr lang="ru-RU" sz="2000" b="1" dirty="0" smtClean="0">
                <a:solidFill>
                  <a:srgbClr val="FFFF00"/>
                </a:solidFill>
              </a:rPr>
              <a:t>Основное требование к тезису:</a:t>
            </a:r>
          </a:p>
          <a:p>
            <a:pPr marL="540000" lvl="1" eaLnBrk="1" hangingPunct="1">
              <a:buClr>
                <a:schemeClr val="bg1"/>
              </a:buClr>
              <a:buFontTx/>
              <a:buChar char="•"/>
            </a:pPr>
            <a:r>
              <a:rPr lang="ru-RU" sz="1800" b="1" dirty="0" smtClean="0">
                <a:solidFill>
                  <a:schemeClr val="bg1"/>
                </a:solidFill>
              </a:rPr>
              <a:t>Тезис</a:t>
            </a:r>
            <a:r>
              <a:rPr lang="ru-RU" sz="1800" b="1" dirty="0" smtClean="0">
                <a:solidFill>
                  <a:srgbClr val="00FF00"/>
                </a:solidFill>
              </a:rPr>
              <a:t> должен быть </a:t>
            </a:r>
            <a:r>
              <a:rPr lang="ru-RU" sz="1800" b="1" dirty="0" smtClean="0">
                <a:solidFill>
                  <a:srgbClr val="00FFFF"/>
                </a:solidFill>
              </a:rPr>
              <a:t>истинным суждением</a:t>
            </a:r>
            <a:r>
              <a:rPr lang="ru-RU" sz="1800" b="1" dirty="0" smtClean="0">
                <a:solidFill>
                  <a:schemeClr val="bg1"/>
                </a:solidFill>
              </a:rPr>
              <a:t>. </a:t>
            </a:r>
          </a:p>
          <a:p>
            <a:pPr eaLnBrk="1" hangingPunct="1">
              <a:buFont typeface="Wingdings" pitchFamily="2" charset="2"/>
              <a:buChar char="q"/>
            </a:pPr>
            <a:r>
              <a:rPr lang="ru-RU" sz="2000" b="1" dirty="0" smtClean="0">
                <a:solidFill>
                  <a:srgbClr val="FFFF00"/>
                </a:solidFill>
              </a:rPr>
              <a:t>Правила тезиса:</a:t>
            </a:r>
          </a:p>
          <a:p>
            <a:pPr marL="540000" lvl="1" eaLnBrk="1" hangingPunct="1">
              <a:buFontTx/>
              <a:buChar char="•"/>
            </a:pPr>
            <a:r>
              <a:rPr lang="ru-RU" sz="1800" b="1" dirty="0" smtClean="0">
                <a:solidFill>
                  <a:schemeClr val="bg1"/>
                </a:solidFill>
              </a:rPr>
              <a:t>Тезис </a:t>
            </a:r>
            <a:r>
              <a:rPr lang="ru-RU" sz="1800" b="1" dirty="0" smtClean="0">
                <a:solidFill>
                  <a:srgbClr val="00FF00"/>
                </a:solidFill>
              </a:rPr>
              <a:t>должен быть </a:t>
            </a:r>
            <a:r>
              <a:rPr lang="ru-RU" sz="1800" b="1" dirty="0" smtClean="0">
                <a:solidFill>
                  <a:schemeClr val="bg1"/>
                </a:solidFill>
              </a:rPr>
              <a:t>суждением </a:t>
            </a:r>
            <a:r>
              <a:rPr lang="ru-RU" sz="1800" b="1" dirty="0" smtClean="0">
                <a:solidFill>
                  <a:srgbClr val="00FFFF"/>
                </a:solidFill>
              </a:rPr>
              <a:t>ясным</a:t>
            </a:r>
            <a:r>
              <a:rPr lang="ru-RU" sz="1800" b="1" dirty="0" smtClean="0">
                <a:solidFill>
                  <a:schemeClr val="bg1"/>
                </a:solidFill>
              </a:rPr>
              <a:t> и </a:t>
            </a:r>
            <a:r>
              <a:rPr lang="ru-RU" sz="1800" b="1" dirty="0" smtClean="0">
                <a:solidFill>
                  <a:srgbClr val="00FFFF"/>
                </a:solidFill>
              </a:rPr>
              <a:t>точно определённым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</a:p>
          <a:p>
            <a:pPr marL="540000" lvl="1" eaLnBrk="1" hangingPunct="1">
              <a:buFontTx/>
              <a:buChar char="•"/>
            </a:pPr>
            <a:r>
              <a:rPr lang="ru-RU" sz="1800" b="1" dirty="0" smtClean="0">
                <a:solidFill>
                  <a:schemeClr val="bg1"/>
                </a:solidFill>
              </a:rPr>
              <a:t>Тезис </a:t>
            </a:r>
            <a:r>
              <a:rPr lang="ru-RU" sz="1800" b="1" dirty="0" smtClean="0">
                <a:solidFill>
                  <a:srgbClr val="00FF00"/>
                </a:solidFill>
              </a:rPr>
              <a:t>должен оставаться </a:t>
            </a:r>
            <a:r>
              <a:rPr lang="ru-RU" sz="1800" b="1" dirty="0" smtClean="0">
                <a:solidFill>
                  <a:srgbClr val="00FFFF"/>
                </a:solidFill>
              </a:rPr>
              <a:t>тождественным</a:t>
            </a:r>
            <a:r>
              <a:rPr lang="ru-RU" sz="1800" b="1" dirty="0" smtClean="0">
                <a:solidFill>
                  <a:schemeClr val="bg1"/>
                </a:solidFill>
              </a:rPr>
              <a:t>, </a:t>
            </a:r>
            <a:br>
              <a:rPr lang="ru-RU" sz="1800" b="1" dirty="0" smtClean="0">
                <a:solidFill>
                  <a:schemeClr val="bg1"/>
                </a:solidFill>
              </a:rPr>
            </a:br>
            <a:r>
              <a:rPr lang="ru-RU" sz="1800" b="1" dirty="0" smtClean="0">
                <a:solidFill>
                  <a:schemeClr val="bg1"/>
                </a:solidFill>
              </a:rPr>
              <a:t>т. е. одним и тем же на протяжении всего доказательства.</a:t>
            </a:r>
          </a:p>
          <a:p>
            <a:pPr lvl="1" eaLnBrk="1" hangingPunct="1">
              <a:buClr>
                <a:srgbClr val="FF6600"/>
              </a:buClr>
              <a:buFont typeface="Courier New" pitchFamily="49" charset="0"/>
              <a:buChar char="o"/>
            </a:pPr>
            <a:r>
              <a:rPr lang="ru-RU" sz="1700" b="1" dirty="0" smtClean="0">
                <a:solidFill>
                  <a:srgbClr val="FF6600"/>
                </a:solidFill>
              </a:rPr>
              <a:t>Площадь метрополии Франции больше площади Германии</a:t>
            </a:r>
            <a:r>
              <a:rPr lang="en-US" sz="1700" b="1" dirty="0" smtClean="0">
                <a:solidFill>
                  <a:srgbClr val="FF6600"/>
                </a:solidFill>
              </a:rPr>
              <a:t>.</a:t>
            </a:r>
            <a:endParaRPr lang="ru-RU" sz="1700" b="1" dirty="0" smtClean="0">
              <a:solidFill>
                <a:srgbClr val="FF6600"/>
              </a:solidFill>
            </a:endParaRPr>
          </a:p>
          <a:p>
            <a:pPr marL="972000" lvl="2" eaLnBrk="1" hangingPunct="1">
              <a:buFont typeface="Wingdings" pitchFamily="2" charset="2"/>
              <a:buChar char="§"/>
            </a:pPr>
            <a:r>
              <a:rPr lang="ru-RU" sz="1600" b="1" dirty="0" smtClean="0">
                <a:solidFill>
                  <a:schemeClr val="bg1"/>
                </a:solidFill>
              </a:rPr>
              <a:t>Утверждение </a:t>
            </a:r>
            <a:r>
              <a:rPr lang="ru-RU" sz="1600" b="1" dirty="0" smtClean="0">
                <a:solidFill>
                  <a:srgbClr val="00FF00"/>
                </a:solidFill>
              </a:rPr>
              <a:t>истинно</a:t>
            </a:r>
            <a:r>
              <a:rPr lang="en-US" sz="1600" b="1" dirty="0" smtClean="0">
                <a:solidFill>
                  <a:schemeClr val="bg1"/>
                </a:solidFill>
              </a:rPr>
              <a:t> </a:t>
            </a:r>
            <a:r>
              <a:rPr lang="ru-RU" sz="1600" b="1" dirty="0" smtClean="0">
                <a:solidFill>
                  <a:schemeClr val="bg1"/>
                </a:solidFill>
              </a:rPr>
              <a:t>при условии, что имеются в виду территории</a:t>
            </a:r>
            <a:r>
              <a:rPr lang="en-US" sz="1600" b="1" dirty="0" smtClean="0">
                <a:solidFill>
                  <a:schemeClr val="bg1"/>
                </a:solidFill>
              </a:rPr>
              <a:t> </a:t>
            </a:r>
            <a:r>
              <a:rPr lang="ru-RU" sz="1600" b="1" dirty="0" smtClean="0">
                <a:solidFill>
                  <a:schemeClr val="bg1"/>
                </a:solidFill>
              </a:rPr>
              <a:t/>
            </a:r>
            <a:br>
              <a:rPr lang="ru-RU" sz="1600" b="1" dirty="0" smtClean="0">
                <a:solidFill>
                  <a:schemeClr val="bg1"/>
                </a:solidFill>
              </a:rPr>
            </a:br>
            <a:r>
              <a:rPr lang="ru-RU" sz="1600" b="1" dirty="0" smtClean="0">
                <a:solidFill>
                  <a:schemeClr val="bg1"/>
                </a:solidFill>
              </a:rPr>
              <a:t>в </a:t>
            </a:r>
            <a:r>
              <a:rPr lang="ru-RU" sz="1600" b="1" dirty="0" smtClean="0">
                <a:solidFill>
                  <a:srgbClr val="FFFF00"/>
                </a:solidFill>
              </a:rPr>
              <a:t>современных границах </a:t>
            </a:r>
            <a:r>
              <a:rPr lang="ru-RU" sz="1600" b="1" dirty="0" smtClean="0">
                <a:solidFill>
                  <a:schemeClr val="bg1"/>
                </a:solidFill>
              </a:rPr>
              <a:t>двух стран (французской Пятой республики </a:t>
            </a:r>
            <a:br>
              <a:rPr lang="ru-RU" sz="1600" b="1" dirty="0" smtClean="0">
                <a:solidFill>
                  <a:schemeClr val="bg1"/>
                </a:solidFill>
              </a:rPr>
            </a:br>
            <a:r>
              <a:rPr lang="ru-RU" sz="1600" b="1" dirty="0" smtClean="0">
                <a:solidFill>
                  <a:schemeClr val="bg1"/>
                </a:solidFill>
              </a:rPr>
              <a:t>и Федеративной Республики Германия)</a:t>
            </a:r>
            <a:r>
              <a:rPr lang="en-US" sz="1600" b="1" dirty="0" smtClean="0">
                <a:solidFill>
                  <a:schemeClr val="bg1"/>
                </a:solidFill>
              </a:rPr>
              <a:t>: </a:t>
            </a:r>
            <a:r>
              <a:rPr lang="ru-RU" sz="1600" b="1" dirty="0" smtClean="0">
                <a:solidFill>
                  <a:schemeClr val="bg1"/>
                </a:solidFill>
              </a:rPr>
              <a:t>площадь метрополии Франции равна</a:t>
            </a:r>
            <a:r>
              <a:rPr lang="en-US" sz="1600" b="1" dirty="0" smtClean="0">
                <a:solidFill>
                  <a:schemeClr val="bg1"/>
                </a:solidFill>
              </a:rPr>
              <a:t> 5</a:t>
            </a:r>
            <a:r>
              <a:rPr lang="ru-RU" sz="1600" b="1" dirty="0" smtClean="0">
                <a:solidFill>
                  <a:schemeClr val="bg1"/>
                </a:solidFill>
              </a:rPr>
              <a:t>51 5</a:t>
            </a:r>
            <a:r>
              <a:rPr lang="en-US" sz="1600" b="1" dirty="0" smtClean="0">
                <a:solidFill>
                  <a:schemeClr val="bg1"/>
                </a:solidFill>
              </a:rPr>
              <a:t>00 </a:t>
            </a:r>
            <a:r>
              <a:rPr lang="ru-RU" sz="1600" b="1" dirty="0" smtClean="0">
                <a:solidFill>
                  <a:schemeClr val="bg1"/>
                </a:solidFill>
              </a:rPr>
              <a:t>км</a:t>
            </a:r>
            <a:r>
              <a:rPr lang="en-US" sz="1600" b="1" baseline="30000" dirty="0" smtClean="0">
                <a:solidFill>
                  <a:schemeClr val="bg1"/>
                </a:solidFill>
              </a:rPr>
              <a:t>2</a:t>
            </a:r>
            <a:r>
              <a:rPr lang="ru-RU" sz="1600" b="1" dirty="0" smtClean="0">
                <a:solidFill>
                  <a:schemeClr val="bg1"/>
                </a:solidFill>
              </a:rPr>
              <a:t>,</a:t>
            </a:r>
            <a:r>
              <a:rPr lang="en-US" sz="1600" b="1" dirty="0" smtClean="0">
                <a:solidFill>
                  <a:schemeClr val="bg1"/>
                </a:solidFill>
              </a:rPr>
              <a:t> </a:t>
            </a:r>
            <a:r>
              <a:rPr lang="ru-RU" sz="1600" b="1" dirty="0" smtClean="0">
                <a:solidFill>
                  <a:schemeClr val="bg1"/>
                </a:solidFill>
              </a:rPr>
              <a:t>площадь Германии –</a:t>
            </a:r>
            <a:r>
              <a:rPr lang="en-US" sz="1600" b="1" dirty="0" smtClean="0">
                <a:solidFill>
                  <a:schemeClr val="bg1"/>
                </a:solidFill>
              </a:rPr>
              <a:t> 357</a:t>
            </a:r>
            <a:r>
              <a:rPr lang="ru-RU" sz="1600" b="1" dirty="0" smtClean="0">
                <a:solidFill>
                  <a:schemeClr val="bg1"/>
                </a:solidFill>
              </a:rPr>
              <a:t> 592</a:t>
            </a:r>
            <a:r>
              <a:rPr lang="en-US" sz="1600" b="1" dirty="0" smtClean="0">
                <a:solidFill>
                  <a:schemeClr val="bg1"/>
                </a:solidFill>
              </a:rPr>
              <a:t> </a:t>
            </a:r>
            <a:r>
              <a:rPr lang="ru-RU" sz="1600" b="1" dirty="0" smtClean="0">
                <a:solidFill>
                  <a:schemeClr val="bg1"/>
                </a:solidFill>
              </a:rPr>
              <a:t>км</a:t>
            </a:r>
            <a:r>
              <a:rPr lang="en-US" sz="1600" b="1" baseline="30000" dirty="0" smtClean="0">
                <a:solidFill>
                  <a:schemeClr val="bg1"/>
                </a:solidFill>
              </a:rPr>
              <a:t>2</a:t>
            </a:r>
            <a:r>
              <a:rPr lang="en-US" sz="1600" b="1" dirty="0" smtClean="0">
                <a:solidFill>
                  <a:schemeClr val="bg1"/>
                </a:solidFill>
              </a:rPr>
              <a:t>. </a:t>
            </a:r>
            <a:r>
              <a:rPr lang="ru-RU" sz="1600" b="1" dirty="0" smtClean="0">
                <a:solidFill>
                  <a:schemeClr val="bg1"/>
                </a:solidFill>
              </a:rPr>
              <a:t>Но </a:t>
            </a:r>
            <a:r>
              <a:rPr lang="ru-RU" sz="1600" b="1" dirty="0" smtClean="0">
                <a:solidFill>
                  <a:srgbClr val="FFFF00"/>
                </a:solidFill>
              </a:rPr>
              <a:t>границы </a:t>
            </a:r>
            <a:br>
              <a:rPr lang="ru-RU" sz="1600" b="1" dirty="0" smtClean="0">
                <a:solidFill>
                  <a:srgbClr val="FFFF00"/>
                </a:solidFill>
              </a:rPr>
            </a:br>
            <a:r>
              <a:rPr lang="ru-RU" sz="1600" b="1" dirty="0" smtClean="0">
                <a:solidFill>
                  <a:srgbClr val="FFFF00"/>
                </a:solidFill>
              </a:rPr>
              <a:t>не остаются неизменными</a:t>
            </a:r>
            <a:r>
              <a:rPr lang="en-US" sz="1600" b="1" dirty="0" smtClean="0">
                <a:solidFill>
                  <a:schemeClr val="bg1"/>
                </a:solidFill>
              </a:rPr>
              <a:t>: </a:t>
            </a:r>
            <a:r>
              <a:rPr lang="ru-RU" sz="1600" b="1" dirty="0" smtClean="0">
                <a:solidFill>
                  <a:schemeClr val="bg1"/>
                </a:solidFill>
              </a:rPr>
              <a:t>площадь метрополии французской </a:t>
            </a:r>
            <a:br>
              <a:rPr lang="ru-RU" sz="1600" b="1" dirty="0" smtClean="0">
                <a:solidFill>
                  <a:schemeClr val="bg1"/>
                </a:solidFill>
              </a:rPr>
            </a:br>
            <a:r>
              <a:rPr lang="ru-RU" sz="1600" b="1" dirty="0" smtClean="0">
                <a:solidFill>
                  <a:schemeClr val="bg1"/>
                </a:solidFill>
              </a:rPr>
              <a:t>Третьей республики до Первой мировой войны, например, уступала, </a:t>
            </a:r>
            <a:br>
              <a:rPr lang="ru-RU" sz="1600" b="1" dirty="0" smtClean="0">
                <a:solidFill>
                  <a:schemeClr val="bg1"/>
                </a:solidFill>
              </a:rPr>
            </a:br>
            <a:r>
              <a:rPr lang="ru-RU" sz="1600" b="1" dirty="0" smtClean="0">
                <a:solidFill>
                  <a:schemeClr val="bg1"/>
                </a:solidFill>
              </a:rPr>
              <a:t>хотя и незначительно, площади Германской империи того же периода (Второго рейха) и составляла </a:t>
            </a:r>
            <a:r>
              <a:rPr lang="en-US" sz="1600" b="1" dirty="0" smtClean="0">
                <a:solidFill>
                  <a:schemeClr val="bg1"/>
                </a:solidFill>
              </a:rPr>
              <a:t>536</a:t>
            </a:r>
            <a:r>
              <a:rPr lang="ru-RU" sz="1600" b="1" dirty="0" smtClean="0">
                <a:solidFill>
                  <a:schemeClr val="bg1"/>
                </a:solidFill>
              </a:rPr>
              <a:t> </a:t>
            </a:r>
            <a:r>
              <a:rPr lang="en-US" sz="1600" b="1" dirty="0" smtClean="0">
                <a:solidFill>
                  <a:schemeClr val="bg1"/>
                </a:solidFill>
              </a:rPr>
              <a:t>464 </a:t>
            </a:r>
            <a:r>
              <a:rPr lang="ru-RU" sz="1600" b="1" dirty="0" smtClean="0">
                <a:solidFill>
                  <a:schemeClr val="bg1"/>
                </a:solidFill>
              </a:rPr>
              <a:t>км</a:t>
            </a:r>
            <a:r>
              <a:rPr lang="en-US" sz="1600" b="1" baseline="30000" dirty="0" smtClean="0">
                <a:solidFill>
                  <a:schemeClr val="bg1"/>
                </a:solidFill>
              </a:rPr>
              <a:t>2</a:t>
            </a:r>
            <a:r>
              <a:rPr lang="en-US" sz="1600" b="1" dirty="0" smtClean="0">
                <a:solidFill>
                  <a:schemeClr val="bg1"/>
                </a:solidFill>
              </a:rPr>
              <a:t> </a:t>
            </a:r>
            <a:r>
              <a:rPr lang="ru-RU" sz="1600" b="1" dirty="0" smtClean="0">
                <a:solidFill>
                  <a:schemeClr val="bg1"/>
                </a:solidFill>
              </a:rPr>
              <a:t>и </a:t>
            </a:r>
            <a:r>
              <a:rPr lang="en-US" sz="1600" b="1" dirty="0" smtClean="0">
                <a:solidFill>
                  <a:schemeClr val="bg1"/>
                </a:solidFill>
              </a:rPr>
              <a:t>540</a:t>
            </a:r>
            <a:r>
              <a:rPr lang="ru-RU" sz="1600" b="1" dirty="0" smtClean="0">
                <a:solidFill>
                  <a:schemeClr val="bg1"/>
                </a:solidFill>
              </a:rPr>
              <a:t> </a:t>
            </a:r>
            <a:r>
              <a:rPr lang="en-US" sz="1600" b="1" dirty="0" smtClean="0">
                <a:solidFill>
                  <a:schemeClr val="bg1"/>
                </a:solidFill>
              </a:rPr>
              <a:t>858 </a:t>
            </a:r>
            <a:r>
              <a:rPr lang="ru-RU" sz="1600" b="1" dirty="0" smtClean="0">
                <a:solidFill>
                  <a:schemeClr val="bg1"/>
                </a:solidFill>
              </a:rPr>
              <a:t>км</a:t>
            </a:r>
            <a:r>
              <a:rPr lang="en-US" sz="1600" b="1" baseline="30000" dirty="0" smtClean="0">
                <a:solidFill>
                  <a:schemeClr val="bg1"/>
                </a:solidFill>
              </a:rPr>
              <a:t>2</a:t>
            </a:r>
            <a:r>
              <a:rPr lang="ru-RU" sz="1600" b="1" dirty="0" smtClean="0">
                <a:solidFill>
                  <a:schemeClr val="bg1"/>
                </a:solidFill>
              </a:rPr>
              <a:t> соответственно, </a:t>
            </a:r>
            <a:br>
              <a:rPr lang="ru-RU" sz="1600" b="1" dirty="0" smtClean="0">
                <a:solidFill>
                  <a:schemeClr val="bg1"/>
                </a:solidFill>
              </a:rPr>
            </a:br>
            <a:r>
              <a:rPr lang="ru-RU" sz="1600" b="1" dirty="0" smtClean="0">
                <a:solidFill>
                  <a:schemeClr val="bg1"/>
                </a:solidFill>
              </a:rPr>
              <a:t>и при таком понимании утверждение оказывается </a:t>
            </a:r>
            <a:r>
              <a:rPr lang="ru-RU" sz="1600" b="1" dirty="0" smtClean="0">
                <a:solidFill>
                  <a:srgbClr val="FF66FF"/>
                </a:solidFill>
              </a:rPr>
              <a:t>ложным</a:t>
            </a:r>
            <a:r>
              <a:rPr lang="en-US" sz="1600" b="1" dirty="0" smtClean="0">
                <a:solidFill>
                  <a:schemeClr val="bg1"/>
                </a:solidFill>
              </a:rPr>
              <a:t>.</a:t>
            </a:r>
          </a:p>
          <a:p>
            <a:pPr lvl="1" eaLnBrk="1" hangingPunct="1">
              <a:buClr>
                <a:srgbClr val="FF6600"/>
              </a:buClr>
              <a:buFont typeface="Courier New" pitchFamily="49" charset="0"/>
              <a:buChar char="o"/>
            </a:pPr>
            <a:r>
              <a:rPr lang="ru-RU" sz="1700" b="1" dirty="0" smtClean="0">
                <a:solidFill>
                  <a:srgbClr val="FF6600"/>
                </a:solidFill>
              </a:rPr>
              <a:t>С июня 1605 до мая 1606 года царём России был поляк.</a:t>
            </a:r>
          </a:p>
          <a:p>
            <a:pPr marL="972000" lvl="2" eaLnBrk="1" hangingPunct="1">
              <a:buFont typeface="Wingdings" pitchFamily="2" charset="2"/>
              <a:buChar char="§"/>
            </a:pPr>
            <a:r>
              <a:rPr lang="ru-RU" sz="1600" b="1" dirty="0" smtClean="0">
                <a:solidFill>
                  <a:schemeClr val="bg1"/>
                </a:solidFill>
              </a:rPr>
              <a:t>Лжедмитрий </a:t>
            </a:r>
            <a:r>
              <a:rPr lang="en-US" sz="1600" b="1" dirty="0" smtClean="0">
                <a:solidFill>
                  <a:schemeClr val="bg1"/>
                </a:solidFill>
              </a:rPr>
              <a:t>I</a:t>
            </a:r>
            <a:r>
              <a:rPr lang="ru-RU" sz="1600" b="1" dirty="0" smtClean="0">
                <a:solidFill>
                  <a:schemeClr val="bg1"/>
                </a:solidFill>
              </a:rPr>
              <a:t> не был поляком. Заявить, что его можно считать поляком, так как он был </a:t>
            </a:r>
            <a:r>
              <a:rPr lang="ru-RU" sz="1600" b="1" dirty="0" smtClean="0">
                <a:solidFill>
                  <a:srgbClr val="FFFF00"/>
                </a:solidFill>
              </a:rPr>
              <a:t>польским ставленником</a:t>
            </a:r>
            <a:r>
              <a:rPr lang="ru-RU" sz="1600" b="1" dirty="0" smtClean="0">
                <a:solidFill>
                  <a:schemeClr val="bg1"/>
                </a:solidFill>
              </a:rPr>
              <a:t>, было бы равнозначно существенному </a:t>
            </a:r>
            <a:r>
              <a:rPr lang="ru-RU" sz="1600" b="1" dirty="0" smtClean="0">
                <a:solidFill>
                  <a:srgbClr val="FF66FF"/>
                </a:solidFill>
              </a:rPr>
              <a:t>пересмотру тезиса</a:t>
            </a:r>
            <a:r>
              <a:rPr lang="ru-RU" sz="1600" b="1" dirty="0" smtClean="0">
                <a:solidFill>
                  <a:schemeClr val="bg1"/>
                </a:solidFill>
              </a:rPr>
              <a:t>.</a:t>
            </a:r>
            <a:endParaRPr lang="en-US" sz="1600" b="1" dirty="0" smtClean="0">
              <a:solidFill>
                <a:schemeClr val="bg1"/>
              </a:solidFill>
            </a:endParaRPr>
          </a:p>
        </p:txBody>
      </p:sp>
      <p:sp>
        <p:nvSpPr>
          <p:cNvPr id="3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080000"/>
          </a:xfrm>
          <a:noFill/>
        </p:spPr>
        <p:txBody>
          <a:bodyPr anchor="ctr" anchorCtr="1"/>
          <a:lstStyle/>
          <a:p>
            <a:pPr eaLnBrk="1" hangingPunct="1"/>
            <a:r>
              <a:rPr lang="ru-RU" sz="2800" b="1" dirty="0" smtClean="0">
                <a:solidFill>
                  <a:schemeClr val="bg1"/>
                </a:solidFill>
              </a:rPr>
              <a:t>Тезис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5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25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25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5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925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925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5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925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925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5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925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925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5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925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925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2547" grpId="0" build="p" bldLvl="5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332000"/>
          </a:xfrm>
          <a:noFill/>
        </p:spPr>
        <p:txBody>
          <a:bodyPr anchor="ctr" anchorCtr="1"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Демонстрация</a:t>
            </a:r>
            <a:r>
              <a:rPr lang="ru-RU" sz="2800" b="1" dirty="0" smtClean="0">
                <a:solidFill>
                  <a:schemeClr val="bg1"/>
                </a:solidFill>
              </a:rPr>
              <a:t/>
            </a:r>
            <a:br>
              <a:rPr lang="ru-RU" sz="28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Правила, используемые в доказательстве</a:t>
            </a:r>
            <a:endParaRPr lang="ru-RU" sz="2600" b="1" dirty="0" smtClean="0">
              <a:solidFill>
                <a:schemeClr val="bg1"/>
              </a:solidFill>
            </a:endParaRPr>
          </a:p>
        </p:txBody>
      </p:sp>
      <p:sp>
        <p:nvSpPr>
          <p:cNvPr id="524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376000" y="1260000"/>
            <a:ext cx="6696000" cy="5578475"/>
          </a:xfrm>
          <a:noFill/>
        </p:spPr>
        <p:txBody>
          <a:bodyPr/>
          <a:lstStyle/>
          <a:p>
            <a:pPr eaLnBrk="1" hangingPunct="1"/>
            <a:r>
              <a:rPr lang="ru-RU" sz="1800" b="1" dirty="0" smtClean="0">
                <a:solidFill>
                  <a:schemeClr val="bg1"/>
                </a:solidFill>
              </a:rPr>
              <a:t>Тезис и аргументы </a:t>
            </a:r>
            <a:r>
              <a:rPr lang="ru-RU" sz="1800" b="1" dirty="0" smtClean="0">
                <a:solidFill>
                  <a:srgbClr val="00FF00"/>
                </a:solidFill>
              </a:rPr>
              <a:t>должны</a:t>
            </a:r>
            <a:r>
              <a:rPr lang="ru-RU" sz="1800" b="1" dirty="0" smtClean="0">
                <a:solidFill>
                  <a:schemeClr val="bg1"/>
                </a:solidFill>
              </a:rPr>
              <a:t> быть </a:t>
            </a:r>
            <a:r>
              <a:rPr lang="ru-RU" sz="1800" b="1" dirty="0" smtClean="0">
                <a:solidFill>
                  <a:srgbClr val="00FFFF"/>
                </a:solidFill>
              </a:rPr>
              <a:t>истинными</a:t>
            </a:r>
            <a:r>
              <a:rPr lang="ru-RU" sz="1800" b="1" dirty="0" smtClean="0">
                <a:solidFill>
                  <a:schemeClr val="bg1"/>
                </a:solidFill>
              </a:rPr>
              <a:t> суждениями.</a:t>
            </a:r>
          </a:p>
          <a:p>
            <a:pPr eaLnBrk="1" hangingPunct="1"/>
            <a:r>
              <a:rPr lang="ru-RU" sz="1800" b="1" dirty="0" smtClean="0">
                <a:solidFill>
                  <a:schemeClr val="bg1"/>
                </a:solidFill>
              </a:rPr>
              <a:t>Тезис и аргументы </a:t>
            </a:r>
            <a:r>
              <a:rPr lang="ru-RU" sz="1800" b="1" dirty="0" smtClean="0">
                <a:solidFill>
                  <a:srgbClr val="00FF00"/>
                </a:solidFill>
              </a:rPr>
              <a:t>должны</a:t>
            </a:r>
            <a:r>
              <a:rPr lang="ru-RU" sz="1800" b="1" dirty="0" smtClean="0">
                <a:solidFill>
                  <a:schemeClr val="bg1"/>
                </a:solidFill>
              </a:rPr>
              <a:t> быть суждениями </a:t>
            </a:r>
            <a:r>
              <a:rPr lang="ru-RU" sz="1800" b="1" dirty="0" smtClean="0">
                <a:solidFill>
                  <a:srgbClr val="00FFFF"/>
                </a:solidFill>
              </a:rPr>
              <a:t>ясными</a:t>
            </a:r>
            <a:r>
              <a:rPr lang="ru-RU" sz="1800" b="1" dirty="0" smtClean="0">
                <a:solidFill>
                  <a:schemeClr val="bg1"/>
                </a:solidFill>
              </a:rPr>
              <a:t> и </a:t>
            </a:r>
            <a:r>
              <a:rPr lang="ru-RU" sz="1800" b="1" dirty="0" smtClean="0">
                <a:solidFill>
                  <a:srgbClr val="00FFFF"/>
                </a:solidFill>
              </a:rPr>
              <a:t>точно определёнными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</a:p>
          <a:p>
            <a:pPr eaLnBrk="1" hangingPunct="1"/>
            <a:r>
              <a:rPr lang="ru-RU" sz="1800" b="1" dirty="0" smtClean="0">
                <a:solidFill>
                  <a:schemeClr val="bg1"/>
                </a:solidFill>
              </a:rPr>
              <a:t>Тезис </a:t>
            </a:r>
            <a:r>
              <a:rPr lang="ru-RU" sz="1800" b="1" dirty="0" smtClean="0">
                <a:solidFill>
                  <a:srgbClr val="00FF00"/>
                </a:solidFill>
              </a:rPr>
              <a:t>должен</a:t>
            </a:r>
            <a:r>
              <a:rPr lang="ru-RU" sz="1800" b="1" dirty="0" smtClean="0">
                <a:solidFill>
                  <a:schemeClr val="bg1"/>
                </a:solidFill>
              </a:rPr>
              <a:t> оставаться </a:t>
            </a:r>
            <a:r>
              <a:rPr lang="ru-RU" sz="1800" b="1" dirty="0" smtClean="0">
                <a:solidFill>
                  <a:srgbClr val="00FFFF"/>
                </a:solidFill>
              </a:rPr>
              <a:t>тождественным</a:t>
            </a:r>
            <a:r>
              <a:rPr lang="ru-RU" sz="1800" b="1" dirty="0" smtClean="0">
                <a:solidFill>
                  <a:schemeClr val="bg1"/>
                </a:solidFill>
              </a:rPr>
              <a:t>, т. е. одним и тем же на протяжении всего доказательства.</a:t>
            </a:r>
          </a:p>
          <a:p>
            <a:pPr eaLnBrk="1" hangingPunct="1"/>
            <a:r>
              <a:rPr lang="ru-RU" sz="1800" b="1" dirty="0" smtClean="0">
                <a:solidFill>
                  <a:schemeClr val="bg1"/>
                </a:solidFill>
              </a:rPr>
              <a:t>Тезис </a:t>
            </a:r>
            <a:r>
              <a:rPr lang="ru-RU" sz="1800" b="1" dirty="0" smtClean="0">
                <a:solidFill>
                  <a:srgbClr val="FF66FF"/>
                </a:solidFill>
              </a:rPr>
              <a:t>не должен</a:t>
            </a:r>
            <a:r>
              <a:rPr lang="ru-RU" sz="1800" b="1" dirty="0" smtClean="0">
                <a:solidFill>
                  <a:srgbClr val="00FF00"/>
                </a:solidFill>
              </a:rPr>
              <a:t> </a:t>
            </a:r>
            <a:r>
              <a:rPr lang="ru-RU" sz="1800" b="1" dirty="0" smtClean="0">
                <a:solidFill>
                  <a:schemeClr val="bg1"/>
                </a:solidFill>
              </a:rPr>
              <a:t>быть</a:t>
            </a:r>
            <a:r>
              <a:rPr lang="ru-RU" sz="1800" b="1" dirty="0" smtClean="0">
                <a:solidFill>
                  <a:srgbClr val="00FF00"/>
                </a:solidFill>
              </a:rPr>
              <a:t> </a:t>
            </a:r>
            <a:r>
              <a:rPr lang="ru-RU" sz="1800" b="1" dirty="0" smtClean="0">
                <a:solidFill>
                  <a:srgbClr val="00FFFF"/>
                </a:solidFill>
              </a:rPr>
              <a:t>логически противоречивым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</a:p>
          <a:p>
            <a:pPr eaLnBrk="1" hangingPunct="1"/>
            <a:r>
              <a:rPr lang="ru-RU" sz="1800" b="1" dirty="0" smtClean="0">
                <a:solidFill>
                  <a:schemeClr val="bg1"/>
                </a:solidFill>
              </a:rPr>
              <a:t>Тезис </a:t>
            </a:r>
            <a:r>
              <a:rPr lang="ru-RU" sz="1800" b="1" dirty="0" smtClean="0">
                <a:solidFill>
                  <a:srgbClr val="FF66FF"/>
                </a:solidFill>
              </a:rPr>
              <a:t>не должен</a:t>
            </a:r>
            <a:r>
              <a:rPr lang="ru-RU" sz="1800" b="1" dirty="0" smtClean="0">
                <a:solidFill>
                  <a:srgbClr val="00FF00"/>
                </a:solidFill>
              </a:rPr>
              <a:t> </a:t>
            </a:r>
            <a:r>
              <a:rPr lang="ru-RU" sz="1800" b="1" dirty="0" smtClean="0">
                <a:solidFill>
                  <a:srgbClr val="00FFFF"/>
                </a:solidFill>
              </a:rPr>
              <a:t>противоречить другим суждениям</a:t>
            </a:r>
            <a:r>
              <a:rPr lang="ru-RU" sz="1800" b="1" dirty="0" smtClean="0">
                <a:solidFill>
                  <a:schemeClr val="bg1"/>
                </a:solidFill>
              </a:rPr>
              <a:t> по данному вопросу. </a:t>
            </a:r>
          </a:p>
          <a:p>
            <a:pPr eaLnBrk="1" hangingPunct="1"/>
            <a:r>
              <a:rPr lang="ru-RU" sz="1800" b="1" dirty="0" smtClean="0">
                <a:solidFill>
                  <a:schemeClr val="bg1"/>
                </a:solidFill>
              </a:rPr>
              <a:t>Доводы, приводимые в подтверждение тезиса, </a:t>
            </a:r>
            <a:br>
              <a:rPr lang="ru-RU" sz="1800" b="1" dirty="0" smtClean="0">
                <a:solidFill>
                  <a:schemeClr val="bg1"/>
                </a:solidFill>
              </a:rPr>
            </a:br>
            <a:r>
              <a:rPr lang="ru-RU" sz="1800" b="1" dirty="0" smtClean="0">
                <a:solidFill>
                  <a:srgbClr val="00FF00"/>
                </a:solidFill>
              </a:rPr>
              <a:t>не должны </a:t>
            </a:r>
            <a:r>
              <a:rPr lang="ru-RU" sz="1800" b="1" dirty="0" smtClean="0">
                <a:solidFill>
                  <a:srgbClr val="00FFFF"/>
                </a:solidFill>
              </a:rPr>
              <a:t>противоречить друг другу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</a:p>
          <a:p>
            <a:pPr eaLnBrk="1" hangingPunct="1"/>
            <a:r>
              <a:rPr lang="ru-RU" sz="1800" b="1" dirty="0" smtClean="0">
                <a:solidFill>
                  <a:schemeClr val="bg1"/>
                </a:solidFill>
              </a:rPr>
              <a:t>Тезис и доводы </a:t>
            </a:r>
            <a:r>
              <a:rPr lang="ru-RU" sz="1800" b="1" dirty="0" smtClean="0">
                <a:solidFill>
                  <a:srgbClr val="00FF00"/>
                </a:solidFill>
              </a:rPr>
              <a:t>должны</a:t>
            </a:r>
            <a:r>
              <a:rPr lang="ru-RU" sz="1800" b="1" dirty="0" smtClean="0">
                <a:solidFill>
                  <a:schemeClr val="bg1"/>
                </a:solidFill>
              </a:rPr>
              <a:t> быть, в конечном счёте, </a:t>
            </a:r>
            <a:r>
              <a:rPr lang="ru-RU" sz="1800" b="1" dirty="0" smtClean="0">
                <a:solidFill>
                  <a:srgbClr val="00FFFF"/>
                </a:solidFill>
              </a:rPr>
              <a:t>обоснованы фактами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</a:p>
          <a:p>
            <a:pPr eaLnBrk="1" hangingPunct="1"/>
            <a:r>
              <a:rPr lang="ru-RU" sz="1800" b="1" dirty="0" smtClean="0">
                <a:solidFill>
                  <a:schemeClr val="bg1"/>
                </a:solidFill>
              </a:rPr>
              <a:t>Доводы, приводимые в подтверждение истинности тезиса, </a:t>
            </a:r>
            <a:r>
              <a:rPr lang="ru-RU" sz="1800" b="1" dirty="0" smtClean="0">
                <a:solidFill>
                  <a:srgbClr val="00FF00"/>
                </a:solidFill>
              </a:rPr>
              <a:t>должны</a:t>
            </a:r>
            <a:r>
              <a:rPr lang="ru-RU" sz="1800" b="1" dirty="0" smtClean="0">
                <a:solidFill>
                  <a:schemeClr val="bg1"/>
                </a:solidFill>
              </a:rPr>
              <a:t> являться </a:t>
            </a:r>
            <a:r>
              <a:rPr lang="ru-RU" sz="1800" b="1" dirty="0" smtClean="0">
                <a:solidFill>
                  <a:srgbClr val="00FFFF"/>
                </a:solidFill>
              </a:rPr>
              <a:t>достаточным основанием </a:t>
            </a:r>
            <a:r>
              <a:rPr lang="ru-RU" sz="1800" b="1" dirty="0" smtClean="0">
                <a:solidFill>
                  <a:schemeClr val="bg1"/>
                </a:solidFill>
              </a:rPr>
              <a:t>для данного тезиса.</a:t>
            </a:r>
          </a:p>
          <a:p>
            <a:pPr eaLnBrk="1" hangingPunct="1"/>
            <a:r>
              <a:rPr lang="ru-RU" sz="1800" b="1" dirty="0" smtClean="0">
                <a:solidFill>
                  <a:schemeClr val="bg1"/>
                </a:solidFill>
              </a:rPr>
              <a:t>Доводы </a:t>
            </a:r>
            <a:r>
              <a:rPr lang="ru-RU" sz="1800" b="1" dirty="0" smtClean="0">
                <a:solidFill>
                  <a:srgbClr val="00FF00"/>
                </a:solidFill>
              </a:rPr>
              <a:t>должны</a:t>
            </a:r>
            <a:r>
              <a:rPr lang="ru-RU" sz="1800" b="1" dirty="0" smtClean="0">
                <a:solidFill>
                  <a:schemeClr val="bg1"/>
                </a:solidFill>
              </a:rPr>
              <a:t> быть суждениями, истинность которых доказана </a:t>
            </a:r>
            <a:r>
              <a:rPr lang="ru-RU" sz="1800" b="1" dirty="0" smtClean="0">
                <a:solidFill>
                  <a:srgbClr val="00FFFF"/>
                </a:solidFill>
              </a:rPr>
              <a:t>независимо от тезиса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524292" name="AutoShape 4"/>
          <p:cNvSpPr>
            <a:spLocks noChangeArrowheads="1"/>
          </p:cNvSpPr>
          <p:nvPr/>
        </p:nvSpPr>
        <p:spPr bwMode="auto">
          <a:xfrm>
            <a:off x="250824" y="1332000"/>
            <a:ext cx="1944000" cy="53975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square" anchor="ctr"/>
          <a:lstStyle/>
          <a:p>
            <a:pPr>
              <a:lnSpc>
                <a:spcPct val="85000"/>
              </a:lnSpc>
            </a:pPr>
            <a:r>
              <a:rPr lang="ru-RU" dirty="0" smtClean="0">
                <a:solidFill>
                  <a:srgbClr val="0000FF"/>
                </a:solidFill>
              </a:rPr>
              <a:t>Общее </a:t>
            </a:r>
            <a:r>
              <a:rPr lang="ru-RU" dirty="0">
                <a:solidFill>
                  <a:srgbClr val="0000FF"/>
                </a:solidFill>
              </a:rPr>
              <a:t/>
            </a:r>
            <a:br>
              <a:rPr lang="ru-RU" dirty="0">
                <a:solidFill>
                  <a:srgbClr val="0000FF"/>
                </a:solidFill>
              </a:rPr>
            </a:br>
            <a:r>
              <a:rPr lang="ru-RU" dirty="0">
                <a:solidFill>
                  <a:srgbClr val="FF0000"/>
                </a:solidFill>
              </a:rPr>
              <a:t>правило</a:t>
            </a:r>
          </a:p>
        </p:txBody>
      </p:sp>
      <p:sp>
        <p:nvSpPr>
          <p:cNvPr id="524293" name="AutoShape 5"/>
          <p:cNvSpPr>
            <a:spLocks noChangeArrowheads="1"/>
          </p:cNvSpPr>
          <p:nvPr/>
        </p:nvSpPr>
        <p:spPr bwMode="auto">
          <a:xfrm>
            <a:off x="250824" y="1980000"/>
            <a:ext cx="1944000" cy="10795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square" anchor="ctr"/>
          <a:lstStyle/>
          <a:p>
            <a:pPr>
              <a:lnSpc>
                <a:spcPct val="85000"/>
              </a:lnSpc>
            </a:pPr>
            <a:r>
              <a:rPr lang="ru-RU" dirty="0">
                <a:solidFill>
                  <a:srgbClr val="0000FF"/>
                </a:solidFill>
              </a:rPr>
              <a:t>Правила</a:t>
            </a:r>
            <a:r>
              <a:rPr lang="ru-RU" dirty="0" smtClean="0">
                <a:solidFill>
                  <a:srgbClr val="0000FF"/>
                </a:solidFill>
              </a:rPr>
              <a:t>, </a:t>
            </a:r>
            <a:r>
              <a:rPr lang="ru-RU" dirty="0">
                <a:solidFill>
                  <a:srgbClr val="0000FF"/>
                </a:solidFill>
              </a:rPr>
              <a:t/>
            </a:r>
            <a:br>
              <a:rPr lang="ru-RU" dirty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вытекающие </a:t>
            </a:r>
            <a:r>
              <a:rPr lang="ru-RU" dirty="0">
                <a:solidFill>
                  <a:srgbClr val="0000FF"/>
                </a:solidFill>
              </a:rPr>
              <a:t/>
            </a:r>
            <a:br>
              <a:rPr lang="ru-RU" dirty="0">
                <a:solidFill>
                  <a:srgbClr val="0000FF"/>
                </a:solidFill>
              </a:rPr>
            </a:br>
            <a:r>
              <a:rPr lang="ru-RU" dirty="0">
                <a:solidFill>
                  <a:srgbClr val="0000FF"/>
                </a:solidFill>
              </a:rPr>
              <a:t>из </a:t>
            </a:r>
            <a:r>
              <a:rPr lang="ru-RU" dirty="0" smtClean="0">
                <a:solidFill>
                  <a:srgbClr val="0000FF"/>
                </a:solidFill>
              </a:rPr>
              <a:t>закона </a:t>
            </a:r>
            <a:r>
              <a:rPr lang="ru-RU" dirty="0">
                <a:solidFill>
                  <a:srgbClr val="0000FF"/>
                </a:solidFill>
              </a:rPr>
              <a:t/>
            </a:r>
            <a:br>
              <a:rPr lang="ru-RU" dirty="0">
                <a:solidFill>
                  <a:srgbClr val="0000FF"/>
                </a:solidFill>
              </a:rPr>
            </a:br>
            <a:r>
              <a:rPr lang="ru-RU" dirty="0">
                <a:solidFill>
                  <a:srgbClr val="FF0000"/>
                </a:solidFill>
              </a:rPr>
              <a:t>тождества</a:t>
            </a:r>
          </a:p>
        </p:txBody>
      </p:sp>
      <p:sp>
        <p:nvSpPr>
          <p:cNvPr id="524294" name="AutoShape 6"/>
          <p:cNvSpPr>
            <a:spLocks noChangeArrowheads="1"/>
          </p:cNvSpPr>
          <p:nvPr/>
        </p:nvSpPr>
        <p:spPr bwMode="auto">
          <a:xfrm>
            <a:off x="250824" y="3168000"/>
            <a:ext cx="1944000" cy="1439862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square" anchor="ctr"/>
          <a:lstStyle/>
          <a:p>
            <a:pPr>
              <a:lnSpc>
                <a:spcPct val="85000"/>
              </a:lnSpc>
            </a:pPr>
            <a:r>
              <a:rPr lang="ru-RU" dirty="0">
                <a:solidFill>
                  <a:srgbClr val="0000FF"/>
                </a:solidFill>
              </a:rPr>
              <a:t>Правила</a:t>
            </a:r>
            <a:r>
              <a:rPr lang="ru-RU" dirty="0" smtClean="0">
                <a:solidFill>
                  <a:srgbClr val="0000FF"/>
                </a:solidFill>
              </a:rPr>
              <a:t>, </a:t>
            </a:r>
            <a:r>
              <a:rPr lang="ru-RU" dirty="0">
                <a:solidFill>
                  <a:srgbClr val="0000FF"/>
                </a:solidFill>
              </a:rPr>
              <a:t/>
            </a:r>
            <a:br>
              <a:rPr lang="ru-RU" dirty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вытекающие </a:t>
            </a:r>
            <a:r>
              <a:rPr lang="ru-RU" dirty="0">
                <a:solidFill>
                  <a:srgbClr val="0000FF"/>
                </a:solidFill>
              </a:rPr>
              <a:t/>
            </a:r>
            <a:br>
              <a:rPr lang="ru-RU" dirty="0">
                <a:solidFill>
                  <a:srgbClr val="0000FF"/>
                </a:solidFill>
              </a:rPr>
            </a:br>
            <a:r>
              <a:rPr lang="ru-RU" dirty="0">
                <a:solidFill>
                  <a:srgbClr val="0000FF"/>
                </a:solidFill>
              </a:rPr>
              <a:t>из </a:t>
            </a:r>
            <a:r>
              <a:rPr lang="ru-RU" dirty="0" smtClean="0">
                <a:solidFill>
                  <a:srgbClr val="0000FF"/>
                </a:solidFill>
              </a:rPr>
              <a:t>закона </a:t>
            </a:r>
            <a:r>
              <a:rPr lang="ru-RU" dirty="0">
                <a:solidFill>
                  <a:srgbClr val="0000FF"/>
                </a:solidFill>
              </a:rPr>
              <a:t/>
            </a:r>
            <a:br>
              <a:rPr lang="ru-RU" dirty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запрета </a:t>
            </a:r>
            <a:r>
              <a:rPr lang="ru-RU" dirty="0">
                <a:solidFill>
                  <a:srgbClr val="0000FF"/>
                </a:solidFill>
              </a:rPr>
              <a:t/>
            </a:r>
            <a:br>
              <a:rPr lang="ru-RU" dirty="0">
                <a:solidFill>
                  <a:srgbClr val="0000FF"/>
                </a:solidFill>
              </a:rPr>
            </a:br>
            <a:r>
              <a:rPr lang="ru-RU" dirty="0">
                <a:solidFill>
                  <a:srgbClr val="FF0000"/>
                </a:solidFill>
              </a:rPr>
              <a:t>противоречия</a:t>
            </a:r>
          </a:p>
        </p:txBody>
      </p:sp>
      <p:sp>
        <p:nvSpPr>
          <p:cNvPr id="524295" name="AutoShape 7"/>
          <p:cNvSpPr>
            <a:spLocks noChangeArrowheads="1"/>
          </p:cNvSpPr>
          <p:nvPr/>
        </p:nvSpPr>
        <p:spPr bwMode="auto">
          <a:xfrm>
            <a:off x="250824" y="4716000"/>
            <a:ext cx="1944000" cy="197961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square" anchor="ctr"/>
          <a:lstStyle/>
          <a:p>
            <a:pPr>
              <a:lnSpc>
                <a:spcPct val="85000"/>
              </a:lnSpc>
            </a:pPr>
            <a:r>
              <a:rPr lang="ru-RU" dirty="0">
                <a:solidFill>
                  <a:srgbClr val="0000FF"/>
                </a:solidFill>
              </a:rPr>
              <a:t>Правила</a:t>
            </a:r>
            <a:r>
              <a:rPr lang="ru-RU" dirty="0" smtClean="0">
                <a:solidFill>
                  <a:srgbClr val="0000FF"/>
                </a:solidFill>
              </a:rPr>
              <a:t>, </a:t>
            </a:r>
            <a:r>
              <a:rPr lang="ru-RU" dirty="0">
                <a:solidFill>
                  <a:srgbClr val="0000FF"/>
                </a:solidFill>
              </a:rPr>
              <a:t/>
            </a:r>
            <a:br>
              <a:rPr lang="ru-RU" dirty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вытекающие </a:t>
            </a:r>
            <a:r>
              <a:rPr lang="ru-RU" dirty="0">
                <a:solidFill>
                  <a:srgbClr val="0000FF"/>
                </a:solidFill>
              </a:rPr>
              <a:t/>
            </a:r>
            <a:br>
              <a:rPr lang="ru-RU" dirty="0">
                <a:solidFill>
                  <a:srgbClr val="0000FF"/>
                </a:solidFill>
              </a:rPr>
            </a:br>
            <a:r>
              <a:rPr lang="ru-RU" dirty="0">
                <a:solidFill>
                  <a:srgbClr val="0000FF"/>
                </a:solidFill>
              </a:rPr>
              <a:t>из </a:t>
            </a:r>
            <a:r>
              <a:rPr lang="ru-RU" dirty="0" smtClean="0">
                <a:solidFill>
                  <a:srgbClr val="0000FF"/>
                </a:solidFill>
              </a:rPr>
              <a:t>закона </a:t>
            </a:r>
            <a:r>
              <a:rPr lang="ru-RU" dirty="0">
                <a:solidFill>
                  <a:srgbClr val="0000FF"/>
                </a:solidFill>
              </a:rPr>
              <a:t/>
            </a:r>
            <a:br>
              <a:rPr lang="ru-RU" dirty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достаточного </a:t>
            </a:r>
            <a:r>
              <a:rPr lang="ru-RU" dirty="0">
                <a:solidFill>
                  <a:srgbClr val="FF0000"/>
                </a:solidFill>
              </a:rPr>
              <a:t/>
            </a:r>
            <a:br>
              <a:rPr lang="ru-RU" dirty="0">
                <a:solidFill>
                  <a:srgbClr val="FF0000"/>
                </a:solidFill>
              </a:rPr>
            </a:br>
            <a:r>
              <a:rPr lang="ru-RU" dirty="0">
                <a:solidFill>
                  <a:srgbClr val="FF0000"/>
                </a:solidFill>
              </a:rPr>
              <a:t>основания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24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24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24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24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24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24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24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24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24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24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24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24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24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2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242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242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524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2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242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242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2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5242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5242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2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5242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5242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4291" grpId="0" build="p"/>
      <p:bldP spid="524292" grpId="0" animBg="1"/>
      <p:bldP spid="524293" grpId="0" animBg="1"/>
      <p:bldP spid="524294" grpId="0" animBg="1"/>
      <p:bldP spid="524295" grpId="0" animBg="1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556" name="Text Box 4"/>
          <p:cNvSpPr txBox="1">
            <a:spLocks noChangeArrowheads="1"/>
          </p:cNvSpPr>
          <p:nvPr/>
        </p:nvSpPr>
        <p:spPr bwMode="auto">
          <a:xfrm>
            <a:off x="288000" y="1476000"/>
            <a:ext cx="4176000" cy="1980000"/>
          </a:xfrm>
          <a:prstGeom prst="rect">
            <a:avLst/>
          </a:prstGeom>
          <a:noFill/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r>
              <a:rPr lang="ru-RU" sz="2000" dirty="0" smtClean="0">
                <a:solidFill>
                  <a:srgbClr val="FFFF00"/>
                </a:solidFill>
              </a:rPr>
              <a:t>Прямое доказательство</a:t>
            </a:r>
            <a:r>
              <a:rPr lang="ru-RU" sz="2000" dirty="0" smtClean="0"/>
              <a:t> – </a:t>
            </a:r>
            <a:r>
              <a:rPr lang="ru-RU" sz="2000" dirty="0">
                <a:solidFill>
                  <a:srgbClr val="FFFF00"/>
                </a:solidFill>
              </a:rPr>
              <a:t/>
            </a:r>
            <a:br>
              <a:rPr lang="ru-RU" sz="2000" dirty="0">
                <a:solidFill>
                  <a:srgbClr val="FFFF00"/>
                </a:solidFill>
              </a:rPr>
            </a:br>
            <a:r>
              <a:rPr lang="ru-RU" dirty="0" smtClean="0"/>
              <a:t>доказательство, апеллирующее к </a:t>
            </a:r>
            <a:r>
              <a:rPr lang="ru-RU" dirty="0" smtClean="0">
                <a:solidFill>
                  <a:srgbClr val="00FFFF"/>
                </a:solidFill>
              </a:rPr>
              <a:t>закону достаточного основания</a:t>
            </a:r>
            <a:r>
              <a:rPr lang="ru-RU" dirty="0" smtClean="0"/>
              <a:t>: истинность тезиса выводится из совокупности каких-либо достоверных начал.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rgbClr val="FFFF00"/>
                </a:solidFill>
              </a:rPr>
              <a:t>Виды доказательства</a:t>
            </a:r>
            <a:br>
              <a:rPr lang="ru-RU" sz="3200" b="1" dirty="0" smtClean="0">
                <a:solidFill>
                  <a:srgbClr val="FFFF00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Прямое доказательство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5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355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355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5556" grpId="0" animBg="1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5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69863" y="1440000"/>
            <a:ext cx="8877300" cy="5292725"/>
          </a:xfrm>
        </p:spPr>
        <p:txBody>
          <a:bodyPr/>
          <a:lstStyle/>
          <a:p>
            <a:pPr eaLnBrk="1" hangingPunct="1">
              <a:lnSpc>
                <a:spcPct val="90000"/>
              </a:lnSpc>
              <a:spcBef>
                <a:spcPts val="400"/>
              </a:spcBef>
              <a:defRPr/>
            </a:pPr>
            <a:r>
              <a:rPr lang="ru-RU" sz="2000" b="1" dirty="0" smtClean="0">
                <a:solidFill>
                  <a:srgbClr val="00FFFF"/>
                </a:solidFill>
              </a:rPr>
              <a:t>Одна из посылок должна быть отрицательным суждением. </a:t>
            </a:r>
          </a:p>
          <a:p>
            <a:pPr lvl="1" eaLnBrk="1" hangingPunct="1">
              <a:lnSpc>
                <a:spcPct val="90000"/>
              </a:lnSpc>
              <a:spcBef>
                <a:spcPts val="400"/>
              </a:spcBef>
              <a:buFont typeface="Wingdings" pitchFamily="2" charset="2"/>
              <a:buChar char="§"/>
              <a:defRPr/>
            </a:pPr>
            <a:r>
              <a:rPr lang="ru-RU" sz="1800" b="1" dirty="0" smtClean="0">
                <a:solidFill>
                  <a:schemeClr val="bg1"/>
                </a:solidFill>
              </a:rPr>
              <a:t>Средний термин должен быть распределён хотя бы в одной из посылок (</a:t>
            </a:r>
            <a:r>
              <a:rPr lang="ru-RU" sz="1800" b="1" dirty="0" smtClean="0">
                <a:solidFill>
                  <a:srgbClr val="FFFF00"/>
                </a:solidFill>
              </a:rPr>
              <a:t>правило среднего термина</a:t>
            </a:r>
            <a:r>
              <a:rPr lang="ru-RU" sz="1800" b="1" dirty="0" smtClean="0">
                <a:solidFill>
                  <a:schemeClr val="bg1"/>
                </a:solidFill>
              </a:rPr>
              <a:t>).</a:t>
            </a:r>
          </a:p>
          <a:p>
            <a:pPr lvl="1" eaLnBrk="1" hangingPunct="1">
              <a:lnSpc>
                <a:spcPct val="90000"/>
              </a:lnSpc>
              <a:spcBef>
                <a:spcPts val="400"/>
              </a:spcBef>
              <a:buFont typeface="Wingdings" pitchFamily="2" charset="2"/>
              <a:buChar char="§"/>
              <a:defRPr/>
            </a:pPr>
            <a:r>
              <a:rPr lang="ru-RU" sz="1800" b="1" dirty="0" smtClean="0">
                <a:solidFill>
                  <a:schemeClr val="accent3"/>
                </a:solidFill>
              </a:rPr>
              <a:t>Но в обеих посылках второй фигуры средний термин является </a:t>
            </a:r>
            <a:br>
              <a:rPr lang="ru-RU" sz="1800" b="1" dirty="0" smtClean="0">
                <a:solidFill>
                  <a:schemeClr val="accent3"/>
                </a:solidFill>
              </a:rPr>
            </a:br>
            <a:r>
              <a:rPr lang="ru-RU" sz="1800" b="1" dirty="0" smtClean="0">
                <a:solidFill>
                  <a:schemeClr val="bg1"/>
                </a:solidFill>
              </a:rPr>
              <a:t>(</a:t>
            </a:r>
            <a:r>
              <a:rPr lang="ru-RU" sz="1800" b="1" dirty="0" smtClean="0">
                <a:solidFill>
                  <a:srgbClr val="FFFF00"/>
                </a:solidFill>
              </a:rPr>
              <a:t>по определению фигуры</a:t>
            </a:r>
            <a:r>
              <a:rPr lang="ru-RU" sz="1800" b="1" dirty="0" smtClean="0">
                <a:solidFill>
                  <a:schemeClr val="bg1"/>
                </a:solidFill>
              </a:rPr>
              <a:t>)</a:t>
            </a:r>
            <a:r>
              <a:rPr lang="ru-RU" sz="1800" b="1" dirty="0" smtClean="0">
                <a:solidFill>
                  <a:schemeClr val="accent3"/>
                </a:solidFill>
              </a:rPr>
              <a:t> предикатом, предикаты же распределены в отрицательных суждениях.</a:t>
            </a:r>
          </a:p>
          <a:p>
            <a:pPr lvl="1" eaLnBrk="1" hangingPunct="1">
              <a:lnSpc>
                <a:spcPct val="90000"/>
              </a:lnSpc>
              <a:spcBef>
                <a:spcPts val="400"/>
              </a:spcBef>
              <a:buFont typeface="Wingdings" pitchFamily="2" charset="2"/>
              <a:buChar char="§"/>
              <a:defRPr/>
            </a:pPr>
            <a:r>
              <a:rPr lang="ru-RU" sz="1800" b="1" dirty="0" smtClean="0">
                <a:solidFill>
                  <a:schemeClr val="accent3"/>
                </a:solidFill>
              </a:rPr>
              <a:t>Следовательно, </a:t>
            </a:r>
            <a:r>
              <a:rPr lang="ru-RU" sz="1800" b="1" dirty="0" smtClean="0">
                <a:solidFill>
                  <a:srgbClr val="00FFFF"/>
                </a:solidFill>
              </a:rPr>
              <a:t>одна из посылок должна быть отрицательным суждением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</a:p>
          <a:p>
            <a:pPr lvl="1" eaLnBrk="1" hangingPunct="1">
              <a:lnSpc>
                <a:spcPct val="90000"/>
              </a:lnSpc>
              <a:spcBef>
                <a:spcPts val="400"/>
              </a:spcBef>
              <a:buFont typeface="Wingdings" pitchFamily="2" charset="2"/>
              <a:buChar char="§"/>
              <a:defRPr/>
            </a:pPr>
            <a:r>
              <a:rPr lang="ru-RU" sz="1800" b="1" dirty="0" smtClean="0">
                <a:solidFill>
                  <a:schemeClr val="accent3"/>
                </a:solidFill>
              </a:rPr>
              <a:t>Соответственно, отрицательным должен быть и </a:t>
            </a:r>
            <a:r>
              <a:rPr lang="ru-RU" sz="1800" b="1" dirty="0" smtClean="0">
                <a:solidFill>
                  <a:schemeClr val="bg1"/>
                </a:solidFill>
              </a:rPr>
              <a:t>вывод (</a:t>
            </a:r>
            <a:r>
              <a:rPr lang="ru-RU" sz="1800" b="1" dirty="0" smtClean="0">
                <a:solidFill>
                  <a:srgbClr val="FFFF00"/>
                </a:solidFill>
              </a:rPr>
              <a:t>по правилу отрицательной посылки</a:t>
            </a:r>
            <a:r>
              <a:rPr lang="ru-RU" sz="1800" b="1" dirty="0" smtClean="0">
                <a:solidFill>
                  <a:schemeClr val="bg1"/>
                </a:solidFill>
              </a:rPr>
              <a:t>).</a:t>
            </a:r>
          </a:p>
          <a:p>
            <a:pPr eaLnBrk="1" hangingPunct="1">
              <a:lnSpc>
                <a:spcPct val="90000"/>
              </a:lnSpc>
              <a:spcBef>
                <a:spcPts val="400"/>
              </a:spcBef>
              <a:buFont typeface="Arial" pitchFamily="34" charset="0"/>
              <a:buChar char="•"/>
              <a:defRPr/>
            </a:pPr>
            <a:r>
              <a:rPr lang="ru-RU" sz="2000" b="1" dirty="0" smtClean="0">
                <a:solidFill>
                  <a:srgbClr val="00FFFF"/>
                </a:solidFill>
              </a:rPr>
              <a:t>Б</a:t>
            </a:r>
            <a:r>
              <a:rPr lang="en-US" sz="2000" b="1" dirty="0" smtClean="0">
                <a:solidFill>
                  <a:srgbClr val="00FFFF"/>
                </a:solidFill>
                <a:cs typeface="Arial" charset="0"/>
              </a:rPr>
              <a:t>ó</a:t>
            </a:r>
            <a:r>
              <a:rPr lang="ru-RU" sz="2000" b="1" dirty="0" smtClean="0">
                <a:solidFill>
                  <a:srgbClr val="00FFFF"/>
                </a:solidFill>
              </a:rPr>
              <a:t>льшая посылка должна быть общим суждением.</a:t>
            </a:r>
          </a:p>
          <a:p>
            <a:pPr lvl="1" eaLnBrk="1" hangingPunct="1">
              <a:lnSpc>
                <a:spcPct val="90000"/>
              </a:lnSpc>
              <a:spcBef>
                <a:spcPts val="400"/>
              </a:spcBef>
              <a:buFont typeface="Wingdings" pitchFamily="2" charset="2"/>
              <a:buChar char="§"/>
              <a:defRPr/>
            </a:pPr>
            <a:r>
              <a:rPr lang="ru-RU" sz="1800" b="1" dirty="0" smtClean="0">
                <a:solidFill>
                  <a:schemeClr val="accent3"/>
                </a:solidFill>
              </a:rPr>
              <a:t>Раз вывод – отрицательное суждение, б</a:t>
            </a:r>
            <a:r>
              <a:rPr lang="en-US" sz="1800" b="1" dirty="0" smtClean="0">
                <a:solidFill>
                  <a:schemeClr val="accent3"/>
                </a:solidFill>
                <a:cs typeface="Arial" charset="0"/>
              </a:rPr>
              <a:t>ó</a:t>
            </a:r>
            <a:r>
              <a:rPr lang="ru-RU" sz="1800" b="1" dirty="0" smtClean="0">
                <a:solidFill>
                  <a:schemeClr val="accent3"/>
                </a:solidFill>
              </a:rPr>
              <a:t>льший термин </a:t>
            </a:r>
            <a:br>
              <a:rPr lang="ru-RU" sz="1800" b="1" dirty="0" smtClean="0">
                <a:solidFill>
                  <a:schemeClr val="accent3"/>
                </a:solidFill>
              </a:rPr>
            </a:br>
            <a:r>
              <a:rPr lang="ru-RU" sz="1800" b="1" dirty="0" smtClean="0">
                <a:solidFill>
                  <a:schemeClr val="accent3"/>
                </a:solidFill>
              </a:rPr>
              <a:t>(</a:t>
            </a:r>
            <a:r>
              <a:rPr lang="ru-RU" sz="1800" b="1" dirty="0" smtClean="0">
                <a:solidFill>
                  <a:srgbClr val="FFFF00"/>
                </a:solidFill>
              </a:rPr>
              <a:t>по определению</a:t>
            </a:r>
            <a:r>
              <a:rPr lang="ru-RU" sz="1800" b="1" dirty="0" smtClean="0">
                <a:solidFill>
                  <a:schemeClr val="accent3"/>
                </a:solidFill>
              </a:rPr>
              <a:t> – предикат вывода) в выводе будет распределён.</a:t>
            </a:r>
          </a:p>
          <a:p>
            <a:pPr lvl="1" eaLnBrk="1" hangingPunct="1">
              <a:lnSpc>
                <a:spcPct val="90000"/>
              </a:lnSpc>
              <a:spcBef>
                <a:spcPts val="400"/>
              </a:spcBef>
              <a:buFont typeface="Wingdings" pitchFamily="2" charset="2"/>
              <a:buChar char="§"/>
              <a:defRPr/>
            </a:pPr>
            <a:r>
              <a:rPr lang="ru-RU" sz="1800" b="1" dirty="0" smtClean="0">
                <a:solidFill>
                  <a:schemeClr val="accent3"/>
                </a:solidFill>
              </a:rPr>
              <a:t>В этом случае он </a:t>
            </a:r>
            <a:r>
              <a:rPr lang="ru-RU" sz="1800" b="1" dirty="0" smtClean="0">
                <a:solidFill>
                  <a:schemeClr val="bg1"/>
                </a:solidFill>
              </a:rPr>
              <a:t>(</a:t>
            </a:r>
            <a:r>
              <a:rPr lang="ru-RU" sz="1800" b="1" dirty="0" smtClean="0">
                <a:solidFill>
                  <a:srgbClr val="FFFF00"/>
                </a:solidFill>
              </a:rPr>
              <a:t>по правилу крайних терминов</a:t>
            </a:r>
            <a:r>
              <a:rPr lang="ru-RU" sz="1800" b="1" dirty="0" smtClean="0">
                <a:solidFill>
                  <a:schemeClr val="bg1"/>
                </a:solidFill>
              </a:rPr>
              <a:t>)</a:t>
            </a:r>
            <a:r>
              <a:rPr lang="ru-RU" sz="1800" b="1" dirty="0" smtClean="0">
                <a:solidFill>
                  <a:schemeClr val="accent3"/>
                </a:solidFill>
              </a:rPr>
              <a:t> должен быть распределён и в посылке (</a:t>
            </a:r>
            <a:r>
              <a:rPr lang="ru-RU" sz="1800" b="1" dirty="0" smtClean="0">
                <a:solidFill>
                  <a:srgbClr val="FFFF00"/>
                </a:solidFill>
              </a:rPr>
              <a:t>по определению</a:t>
            </a:r>
            <a:r>
              <a:rPr lang="ru-RU" sz="1800" b="1" dirty="0" smtClean="0">
                <a:solidFill>
                  <a:schemeClr val="accent3"/>
                </a:solidFill>
              </a:rPr>
              <a:t> – б</a:t>
            </a:r>
            <a:r>
              <a:rPr lang="en-US" sz="1800" b="1" dirty="0" smtClean="0">
                <a:solidFill>
                  <a:schemeClr val="accent3"/>
                </a:solidFill>
                <a:cs typeface="Arial" charset="0"/>
              </a:rPr>
              <a:t>ó</a:t>
            </a:r>
            <a:r>
              <a:rPr lang="ru-RU" sz="1800" b="1" dirty="0" smtClean="0">
                <a:solidFill>
                  <a:schemeClr val="accent3"/>
                </a:solidFill>
              </a:rPr>
              <a:t>льшей).</a:t>
            </a:r>
          </a:p>
          <a:p>
            <a:pPr lvl="1" eaLnBrk="1" hangingPunct="1">
              <a:lnSpc>
                <a:spcPct val="90000"/>
              </a:lnSpc>
              <a:spcBef>
                <a:spcPts val="400"/>
              </a:spcBef>
              <a:buFont typeface="Wingdings" pitchFamily="2" charset="2"/>
              <a:buChar char="§"/>
              <a:defRPr/>
            </a:pPr>
            <a:r>
              <a:rPr lang="ru-RU" sz="1800" b="1" dirty="0" smtClean="0">
                <a:solidFill>
                  <a:schemeClr val="accent3"/>
                </a:solidFill>
              </a:rPr>
              <a:t>Но во второй фигуре б</a:t>
            </a:r>
            <a:r>
              <a:rPr lang="en-US" sz="1800" b="1" dirty="0" smtClean="0">
                <a:solidFill>
                  <a:schemeClr val="accent3"/>
                </a:solidFill>
                <a:cs typeface="Arial" charset="0"/>
              </a:rPr>
              <a:t>ó</a:t>
            </a:r>
            <a:r>
              <a:rPr lang="ru-RU" sz="1800" b="1" dirty="0" smtClean="0">
                <a:solidFill>
                  <a:schemeClr val="accent3"/>
                </a:solidFill>
              </a:rPr>
              <a:t>льший термин является</a:t>
            </a:r>
            <a:r>
              <a:rPr lang="ru-RU" sz="1800" b="1" dirty="0" smtClean="0">
                <a:solidFill>
                  <a:schemeClr val="bg1"/>
                </a:solidFill>
              </a:rPr>
              <a:t> (</a:t>
            </a:r>
            <a:r>
              <a:rPr lang="ru-RU" sz="1800" b="1" dirty="0" smtClean="0">
                <a:solidFill>
                  <a:srgbClr val="FFFF00"/>
                </a:solidFill>
              </a:rPr>
              <a:t>по определению фигуры</a:t>
            </a:r>
            <a:r>
              <a:rPr lang="ru-RU" sz="1800" b="1" dirty="0" smtClean="0">
                <a:solidFill>
                  <a:schemeClr val="bg1"/>
                </a:solidFill>
              </a:rPr>
              <a:t>) субъектом б</a:t>
            </a:r>
            <a:r>
              <a:rPr lang="en-US" sz="1800" b="1" dirty="0" smtClean="0">
                <a:solidFill>
                  <a:schemeClr val="bg1"/>
                </a:solidFill>
                <a:cs typeface="Arial" charset="0"/>
              </a:rPr>
              <a:t>ó</a:t>
            </a:r>
            <a:r>
              <a:rPr lang="ru-RU" sz="1800" b="1" dirty="0" smtClean="0">
                <a:solidFill>
                  <a:schemeClr val="bg1"/>
                </a:solidFill>
              </a:rPr>
              <a:t>льшей посылки, субъекты же распределены в общих суждениях.</a:t>
            </a:r>
          </a:p>
          <a:p>
            <a:pPr lvl="1" eaLnBrk="1" hangingPunct="1">
              <a:lnSpc>
                <a:spcPct val="90000"/>
              </a:lnSpc>
              <a:spcBef>
                <a:spcPts val="400"/>
              </a:spcBef>
              <a:buFont typeface="Wingdings" pitchFamily="2" charset="2"/>
              <a:buChar char="§"/>
              <a:defRPr/>
            </a:pPr>
            <a:r>
              <a:rPr lang="ru-RU" sz="1800" b="1" dirty="0" smtClean="0">
                <a:solidFill>
                  <a:schemeClr val="accent3"/>
                </a:solidFill>
              </a:rPr>
              <a:t>Следовательно, </a:t>
            </a:r>
            <a:r>
              <a:rPr lang="ru-RU" sz="1800" b="1" dirty="0" smtClean="0">
                <a:solidFill>
                  <a:srgbClr val="00FFFF"/>
                </a:solidFill>
              </a:rPr>
              <a:t>б</a:t>
            </a:r>
            <a:r>
              <a:rPr lang="en-US" sz="1800" b="1" dirty="0" smtClean="0">
                <a:solidFill>
                  <a:srgbClr val="00FFFF"/>
                </a:solidFill>
                <a:cs typeface="Arial" charset="0"/>
              </a:rPr>
              <a:t>ó</a:t>
            </a:r>
            <a:r>
              <a:rPr lang="ru-RU" sz="1800" b="1" dirty="0" smtClean="0">
                <a:solidFill>
                  <a:srgbClr val="00FFFF"/>
                </a:solidFill>
              </a:rPr>
              <a:t>льшая посылка должна быть общим суждением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Прямое доказательство</a:t>
            </a:r>
            <a:r>
              <a:rPr lang="en-US" sz="3200" b="1" dirty="0" smtClean="0">
                <a:solidFill>
                  <a:schemeClr val="bg1"/>
                </a:solidFill>
              </a:rPr>
              <a:t> </a:t>
            </a:r>
            <a:r>
              <a:rPr lang="ru-RU" sz="3200" b="1" dirty="0" smtClean="0">
                <a:solidFill>
                  <a:srgbClr val="FFFF00"/>
                </a:solidFill>
              </a:rPr>
              <a:t/>
            </a:r>
            <a:br>
              <a:rPr lang="ru-RU" sz="3200" b="1" dirty="0" smtClean="0">
                <a:solidFill>
                  <a:srgbClr val="FFFF00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Доказательство правил второй фигуры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9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9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49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49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9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49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49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49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495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495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495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495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495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495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495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495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495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495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4953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4953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491" name="AutoShape 3"/>
          <p:cNvSpPr>
            <a:spLocks noChangeArrowheads="1"/>
          </p:cNvSpPr>
          <p:nvPr/>
        </p:nvSpPr>
        <p:spPr bwMode="auto">
          <a:xfrm>
            <a:off x="5613400" y="1835150"/>
            <a:ext cx="1781175" cy="719138"/>
          </a:xfrm>
          <a:prstGeom prst="rightArrow">
            <a:avLst>
              <a:gd name="adj1" fmla="val 50000"/>
              <a:gd name="adj2" fmla="val 61920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47492" name="AutoShape 4"/>
          <p:cNvSpPr>
            <a:spLocks noChangeArrowheads="1"/>
          </p:cNvSpPr>
          <p:nvPr/>
        </p:nvSpPr>
        <p:spPr bwMode="auto">
          <a:xfrm>
            <a:off x="5613400" y="5434013"/>
            <a:ext cx="1781175" cy="719137"/>
          </a:xfrm>
          <a:prstGeom prst="rightArrow">
            <a:avLst>
              <a:gd name="adj1" fmla="val 50000"/>
              <a:gd name="adj2" fmla="val 61921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47493" name="Rectangle 5"/>
          <p:cNvSpPr>
            <a:spLocks noChangeArrowheads="1"/>
          </p:cNvSpPr>
          <p:nvPr/>
        </p:nvSpPr>
        <p:spPr bwMode="auto">
          <a:xfrm rot="1500000">
            <a:off x="5351463" y="2806700"/>
            <a:ext cx="2303462" cy="287338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dirty="0" smtClean="0">
                <a:solidFill>
                  <a:schemeClr val="accent1"/>
                </a:solidFill>
              </a:rPr>
              <a:t>есть</a:t>
            </a:r>
            <a:endParaRPr lang="ru-RU" dirty="0">
              <a:solidFill>
                <a:schemeClr val="accent1"/>
              </a:solidFill>
            </a:endParaRPr>
          </a:p>
        </p:txBody>
      </p:sp>
      <p:sp>
        <p:nvSpPr>
          <p:cNvPr id="447495" name="Oval 7"/>
          <p:cNvSpPr>
            <a:spLocks noChangeAspect="1" noChangeArrowheads="1"/>
          </p:cNvSpPr>
          <p:nvPr/>
        </p:nvSpPr>
        <p:spPr bwMode="auto">
          <a:xfrm>
            <a:off x="4210050" y="5076000"/>
            <a:ext cx="1439863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четыре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47496" name="Oval 8"/>
          <p:cNvSpPr>
            <a:spLocks noChangeAspect="1" noChangeArrowheads="1"/>
          </p:cNvSpPr>
          <p:nvPr/>
        </p:nvSpPr>
        <p:spPr bwMode="auto">
          <a:xfrm>
            <a:off x="7452000" y="5076000"/>
            <a:ext cx="1439863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square" lIns="72000" rIns="72000" anchor="ctr"/>
          <a:lstStyle/>
          <a:p>
            <a:pPr>
              <a:lnSpc>
                <a:spcPct val="90000"/>
              </a:lnSpc>
            </a:pPr>
            <a:r>
              <a:rPr lang="ru-RU" dirty="0" smtClean="0">
                <a:solidFill>
                  <a:srgbClr val="0000FF"/>
                </a:solidFill>
              </a:rPr>
              <a:t>чётное число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47497" name="Rectangle 9"/>
          <p:cNvSpPr>
            <a:spLocks noChangeArrowheads="1"/>
          </p:cNvSpPr>
          <p:nvPr/>
        </p:nvSpPr>
        <p:spPr bwMode="auto">
          <a:xfrm>
            <a:off x="4281488" y="4570413"/>
            <a:ext cx="4533900" cy="360362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Следовательно,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47498" name="Rectangle 10"/>
          <p:cNvSpPr>
            <a:spLocks noChangeArrowheads="1"/>
          </p:cNvSpPr>
          <p:nvPr/>
        </p:nvSpPr>
        <p:spPr bwMode="auto">
          <a:xfrm rot="1500000">
            <a:off x="5353200" y="2808000"/>
            <a:ext cx="2303462" cy="287338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 средний термин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47500" name="Oval 12"/>
          <p:cNvSpPr>
            <a:spLocks noChangeAspect="1" noChangeArrowheads="1"/>
          </p:cNvSpPr>
          <p:nvPr/>
        </p:nvSpPr>
        <p:spPr bwMode="auto">
          <a:xfrm>
            <a:off x="4210050" y="1476000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square" lIns="0" rIns="0" anchor="ctr" anchorCtr="1"/>
          <a:lstStyle/>
          <a:p>
            <a:pPr>
              <a:lnSpc>
                <a:spcPct val="90000"/>
              </a:lnSpc>
            </a:pPr>
            <a:r>
              <a:rPr lang="ru-RU" dirty="0" smtClean="0">
                <a:solidFill>
                  <a:srgbClr val="0000FF"/>
                </a:solidFill>
              </a:rPr>
              <a:t>Всякое 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число, 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кратное 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двум,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47501" name="Oval 13"/>
          <p:cNvSpPr>
            <a:spLocks noChangeAspect="1" noChangeArrowheads="1"/>
          </p:cNvSpPr>
          <p:nvPr/>
        </p:nvSpPr>
        <p:spPr bwMode="auto">
          <a:xfrm>
            <a:off x="7448550" y="1474788"/>
            <a:ext cx="1439863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lnSpc>
                <a:spcPct val="90000"/>
              </a:lnSpc>
            </a:pPr>
            <a:r>
              <a:rPr lang="ru-RU" dirty="0" smtClean="0">
                <a:solidFill>
                  <a:srgbClr val="0000FF"/>
                </a:solidFill>
              </a:rPr>
              <a:t>чётное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число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47503" name="Oval 15"/>
          <p:cNvSpPr>
            <a:spLocks noChangeAspect="1" noChangeArrowheads="1"/>
          </p:cNvSpPr>
          <p:nvPr/>
        </p:nvSpPr>
        <p:spPr bwMode="auto">
          <a:xfrm>
            <a:off x="7448550" y="2986088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pPr>
              <a:lnSpc>
                <a:spcPct val="90000"/>
              </a:lnSpc>
            </a:pPr>
            <a:r>
              <a:rPr lang="ru-RU" dirty="0" smtClean="0">
                <a:solidFill>
                  <a:srgbClr val="0000FF"/>
                </a:solidFill>
              </a:rPr>
              <a:t>число,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кратное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двум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47490" name="AutoShape 2"/>
          <p:cNvSpPr>
            <a:spLocks noChangeArrowheads="1"/>
          </p:cNvSpPr>
          <p:nvPr/>
        </p:nvSpPr>
        <p:spPr bwMode="auto">
          <a:xfrm>
            <a:off x="5613400" y="3346450"/>
            <a:ext cx="1781175" cy="719138"/>
          </a:xfrm>
          <a:prstGeom prst="rightArrow">
            <a:avLst>
              <a:gd name="adj1" fmla="val 50000"/>
              <a:gd name="adj2" fmla="val 61920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47502" name="Oval 14"/>
          <p:cNvSpPr>
            <a:spLocks noChangeAspect="1" noChangeArrowheads="1"/>
          </p:cNvSpPr>
          <p:nvPr/>
        </p:nvSpPr>
        <p:spPr bwMode="auto">
          <a:xfrm>
            <a:off x="4210050" y="2986088"/>
            <a:ext cx="1439863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Четыре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23" name="Rectangle 16"/>
          <p:cNvSpPr txBox="1">
            <a:spLocks noChangeArrowheads="1"/>
          </p:cNvSpPr>
          <p:nvPr/>
        </p:nvSpPr>
        <p:spPr bwMode="auto">
          <a:xfrm>
            <a:off x="216000" y="1620000"/>
            <a:ext cx="3744000" cy="12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000" indent="-252000" algn="l">
              <a:spcBef>
                <a:spcPct val="20000"/>
              </a:spcBef>
              <a:buClr>
                <a:schemeClr val="bg1"/>
              </a:buClr>
              <a:buFontTx/>
              <a:buChar char="•"/>
              <a:defRPr/>
            </a:pPr>
            <a:r>
              <a:rPr lang="ru-RU" sz="1600" b="1" kern="0" dirty="0" smtClean="0">
                <a:latin typeface="+mn-lt"/>
              </a:rPr>
              <a:t>Вид умозаключения</a:t>
            </a:r>
            <a:r>
              <a:rPr lang="en-US" sz="1600" b="1" kern="0" dirty="0" smtClean="0">
                <a:latin typeface="+mn-lt"/>
              </a:rPr>
              <a:t>:</a:t>
            </a:r>
            <a:r>
              <a:rPr lang="ru-RU" sz="1600" kern="0" dirty="0" smtClean="0">
                <a:latin typeface="+mn-lt"/>
              </a:rPr>
              <a:t> </a:t>
            </a:r>
            <a:r>
              <a:rPr lang="ru-RU" sz="1600" b="1" kern="0" dirty="0" smtClean="0">
                <a:solidFill>
                  <a:srgbClr val="00FFFF"/>
                </a:solidFill>
                <a:latin typeface="+mn-lt"/>
              </a:rPr>
              <a:t>простой категорический силлогизм</a:t>
            </a:r>
            <a:endParaRPr lang="en-US" sz="1600" b="1" kern="0" dirty="0" smtClean="0">
              <a:solidFill>
                <a:srgbClr val="00FFFF"/>
              </a:solidFill>
              <a:latin typeface="+mn-lt"/>
            </a:endParaRPr>
          </a:p>
          <a:p>
            <a:pPr marL="342000" indent="-252000" algn="l">
              <a:spcBef>
                <a:spcPct val="20000"/>
              </a:spcBef>
              <a:buClr>
                <a:schemeClr val="bg1"/>
              </a:buClr>
              <a:buFontTx/>
              <a:buChar char="•"/>
              <a:defRPr/>
            </a:pPr>
            <a:r>
              <a:rPr lang="ru-RU" sz="1600" b="1" kern="0" dirty="0" smtClean="0">
                <a:latin typeface="+mn-lt"/>
              </a:rPr>
              <a:t>Фигура</a:t>
            </a:r>
            <a:r>
              <a:rPr lang="en-US" sz="1600" b="1" kern="0" dirty="0" smtClean="0">
                <a:latin typeface="+mn-lt"/>
              </a:rPr>
              <a:t>: </a:t>
            </a:r>
            <a:r>
              <a:rPr lang="ru-RU" sz="1600" b="1" kern="0" dirty="0" smtClean="0">
                <a:solidFill>
                  <a:srgbClr val="00FFFF"/>
                </a:solidFill>
                <a:latin typeface="+mn-lt"/>
              </a:rPr>
              <a:t>первая</a:t>
            </a:r>
            <a:endParaRPr lang="en-US" sz="1600" b="1" kern="0" dirty="0" smtClean="0">
              <a:solidFill>
                <a:srgbClr val="00FFFF"/>
              </a:solidFill>
              <a:latin typeface="+mn-lt"/>
            </a:endParaRPr>
          </a:p>
          <a:p>
            <a:pPr marL="342000" indent="-252000" algn="l">
              <a:spcBef>
                <a:spcPct val="20000"/>
              </a:spcBef>
              <a:buClr>
                <a:schemeClr val="bg1"/>
              </a:buClr>
              <a:buFontTx/>
              <a:buChar char="•"/>
              <a:defRPr/>
            </a:pPr>
            <a:r>
              <a:rPr lang="ru-RU" sz="1600" kern="0" dirty="0" smtClean="0"/>
              <a:t>Модус: </a:t>
            </a:r>
            <a:r>
              <a:rPr lang="en-US" sz="1600" kern="0" dirty="0" smtClean="0">
                <a:solidFill>
                  <a:srgbClr val="00FFFF"/>
                </a:solidFill>
              </a:rPr>
              <a:t>Barbara</a:t>
            </a:r>
            <a:endParaRPr lang="en-US" sz="1600" b="1" kern="0" dirty="0" smtClean="0">
              <a:solidFill>
                <a:srgbClr val="00FFFF"/>
              </a:solidFill>
              <a:latin typeface="+mn-lt"/>
            </a:endParaRPr>
          </a:p>
        </p:txBody>
      </p:sp>
      <p:sp>
        <p:nvSpPr>
          <p:cNvPr id="2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Прямое доказательство</a:t>
            </a:r>
            <a:r>
              <a:rPr lang="en-US" sz="3200" b="1" dirty="0" smtClean="0">
                <a:solidFill>
                  <a:schemeClr val="bg1"/>
                </a:solidFill>
              </a:rPr>
              <a:t> </a:t>
            </a:r>
            <a:r>
              <a:rPr lang="ru-RU" sz="3200" b="1" dirty="0" smtClean="0">
                <a:solidFill>
                  <a:srgbClr val="FFFF00"/>
                </a:solidFill>
              </a:rPr>
              <a:t/>
            </a:r>
            <a:br>
              <a:rPr lang="ru-RU" sz="3200" b="1" dirty="0" smtClean="0">
                <a:solidFill>
                  <a:srgbClr val="FFFF00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Подведение данного случая под данное правило</a:t>
            </a: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180000" y="3708000"/>
            <a:ext cx="3744000" cy="2808000"/>
          </a:xfrm>
          <a:prstGeom prst="rect">
            <a:avLst/>
          </a:prstGeom>
          <a:noFill/>
          <a:ln w="9525">
            <a:solidFill>
              <a:schemeClr val="accent3"/>
            </a:solidFill>
            <a:miter lim="800000"/>
            <a:headEnd/>
            <a:tailEnd/>
          </a:ln>
        </p:spPr>
        <p:txBody>
          <a:bodyPr wrap="square" bIns="46800" anchor="ctr" anchorCtr="1"/>
          <a:lstStyle/>
          <a:p>
            <a:pPr algn="ctr"/>
            <a:r>
              <a:rPr lang="ru-RU" sz="1600" dirty="0"/>
              <a:t>Назначение </a:t>
            </a:r>
            <a:r>
              <a:rPr lang="ru-RU" sz="1600" dirty="0">
                <a:solidFill>
                  <a:srgbClr val="00FFFF"/>
                </a:solidFill>
              </a:rPr>
              <a:t>первой</a:t>
            </a:r>
            <a:r>
              <a:rPr lang="ru-RU" sz="1600" dirty="0"/>
              <a:t> фигуры </a:t>
            </a:r>
            <a:r>
              <a:rPr lang="ru-RU" sz="1600" dirty="0" smtClean="0"/>
              <a:t>– 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/>
              <a:t>обоснование </a:t>
            </a:r>
            <a:r>
              <a:rPr lang="ru-RU" sz="1600" dirty="0" smtClean="0"/>
              <a:t>подчинения, </a:t>
            </a:r>
            <a:br>
              <a:rPr lang="ru-RU" sz="1600" dirty="0" smtClean="0"/>
            </a:br>
            <a:r>
              <a:rPr lang="ru-RU" sz="1600" dirty="0" smtClean="0"/>
              <a:t>в </a:t>
            </a:r>
            <a:r>
              <a:rPr lang="ru-RU" sz="1600" dirty="0"/>
              <a:t>том </a:t>
            </a:r>
            <a:r>
              <a:rPr lang="ru-RU" sz="1600" dirty="0" smtClean="0"/>
              <a:t>числе </a:t>
            </a:r>
            <a:r>
              <a:rPr lang="ru-RU" sz="1600" dirty="0" smtClean="0">
                <a:solidFill>
                  <a:srgbClr val="00FF00"/>
                </a:solidFill>
              </a:rPr>
              <a:t>правомерности </a:t>
            </a:r>
            <a:br>
              <a:rPr lang="ru-RU" sz="1600" dirty="0" smtClean="0">
                <a:solidFill>
                  <a:srgbClr val="00FF00"/>
                </a:solidFill>
              </a:rPr>
            </a:br>
            <a:r>
              <a:rPr lang="ru-RU" sz="1600" dirty="0" smtClean="0">
                <a:solidFill>
                  <a:srgbClr val="00FF00"/>
                </a:solidFill>
              </a:rPr>
              <a:t>подведения данного случая </a:t>
            </a:r>
            <a:br>
              <a:rPr lang="ru-RU" sz="1600" dirty="0" smtClean="0">
                <a:solidFill>
                  <a:srgbClr val="00FF00"/>
                </a:solidFill>
              </a:rPr>
            </a:br>
            <a:r>
              <a:rPr lang="ru-RU" sz="1600" dirty="0" smtClean="0">
                <a:solidFill>
                  <a:srgbClr val="00FF00"/>
                </a:solidFill>
              </a:rPr>
              <a:t>под данное правило</a:t>
            </a:r>
            <a:r>
              <a:rPr lang="en-US" sz="1600" dirty="0" smtClean="0">
                <a:solidFill>
                  <a:srgbClr val="00FF00"/>
                </a:solidFill>
              </a:rPr>
              <a:t> </a:t>
            </a:r>
            <a:r>
              <a:rPr lang="ru-RU" sz="1600" dirty="0" smtClean="0">
                <a:solidFill>
                  <a:srgbClr val="00FF00"/>
                </a:solidFill>
              </a:rPr>
              <a:t/>
            </a:r>
            <a:br>
              <a:rPr lang="ru-RU" sz="1600" dirty="0" smtClean="0">
                <a:solidFill>
                  <a:srgbClr val="00FF00"/>
                </a:solidFill>
              </a:rPr>
            </a:br>
            <a:r>
              <a:rPr lang="en-US" sz="1600" dirty="0" smtClean="0"/>
              <a:t>(</a:t>
            </a:r>
            <a:r>
              <a:rPr lang="ru-RU" sz="1600" dirty="0" smtClean="0"/>
              <a:t>важнейшая объяснительная </a:t>
            </a:r>
            <a:br>
              <a:rPr lang="ru-RU" sz="1600" dirty="0" smtClean="0"/>
            </a:br>
            <a:r>
              <a:rPr lang="ru-RU" sz="1600" dirty="0" smtClean="0"/>
              <a:t>и доказательная процедура!): </a:t>
            </a:r>
            <a:br>
              <a:rPr lang="ru-RU" sz="1600" dirty="0" smtClean="0"/>
            </a:br>
            <a:r>
              <a:rPr lang="ru-RU" sz="1600" dirty="0" smtClean="0"/>
              <a:t>в б</a:t>
            </a:r>
            <a:r>
              <a:rPr lang="en-US" sz="1600" dirty="0" smtClean="0">
                <a:solidFill>
                  <a:schemeClr val="accent3"/>
                </a:solidFill>
                <a:cs typeface="Arial" charset="0"/>
              </a:rPr>
              <a:t>ó</a:t>
            </a:r>
            <a:r>
              <a:rPr lang="ru-RU" sz="1600" dirty="0" smtClean="0"/>
              <a:t>льшей (общей) посылке это </a:t>
            </a:r>
            <a:br>
              <a:rPr lang="ru-RU" sz="1600" dirty="0" smtClean="0"/>
            </a:br>
            <a:r>
              <a:rPr lang="ru-RU" sz="1600" dirty="0" smtClean="0"/>
              <a:t>правило формулируется, меньшая </a:t>
            </a:r>
            <a:br>
              <a:rPr lang="ru-RU" sz="1600" dirty="0" smtClean="0"/>
            </a:br>
            <a:r>
              <a:rPr lang="ru-RU" sz="1600" dirty="0" smtClean="0"/>
              <a:t>(утвердительная) подведение </a:t>
            </a:r>
            <a:br>
              <a:rPr lang="ru-RU" sz="1600" dirty="0" smtClean="0"/>
            </a:br>
            <a:r>
              <a:rPr lang="ru-RU" sz="1600" dirty="0" smtClean="0"/>
              <a:t>(подчинение) обосновывает.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1000"/>
                                        <p:tgtEl>
                                          <p:spTgt spid="447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474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474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474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47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1000"/>
                                        <p:tgtEl>
                                          <p:spTgt spid="447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7" dur="1000"/>
                                        <p:tgtEl>
                                          <p:spTgt spid="447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47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47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474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47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500"/>
                            </p:stCondLst>
                            <p:childTnLst>
                              <p:par>
                                <p:cTn id="5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8" dur="1000"/>
                                        <p:tgtEl>
                                          <p:spTgt spid="447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7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474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474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3000000">
                                      <p:cBhvr>
                                        <p:cTn id="73" dur="1000" fill="hold"/>
                                        <p:tgtEl>
                                          <p:spTgt spid="4474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6" dur="1000" fill="hold"/>
                                        <p:tgtEl>
                                          <p:spTgt spid="44749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000"/>
                            </p:stCondLst>
                            <p:childTnLst>
                              <p:par>
                                <p:cTn id="78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474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474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500"/>
                            </p:stCondLst>
                            <p:childTnLst>
                              <p:par>
                                <p:cTn id="83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5" dur="1000"/>
                                        <p:tgtEl>
                                          <p:spTgt spid="447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3500"/>
                            </p:stCondLst>
                            <p:childTnLst>
                              <p:par>
                                <p:cTn id="8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474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474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474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47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4000"/>
                            </p:stCondLst>
                            <p:childTnLst>
                              <p:par>
                                <p:cTn id="94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6" dur="1000"/>
                                        <p:tgtEl>
                                          <p:spTgt spid="447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7491" grpId="0" animBg="1"/>
      <p:bldP spid="447492" grpId="0" animBg="1"/>
      <p:bldP spid="447493" grpId="0" animBg="1"/>
      <p:bldP spid="447493" grpId="1" animBg="1"/>
      <p:bldP spid="447493" grpId="2" animBg="1"/>
      <p:bldP spid="447495" grpId="0" animBg="1"/>
      <p:bldP spid="447496" grpId="0" animBg="1"/>
      <p:bldP spid="447497" grpId="0" animBg="1"/>
      <p:bldP spid="447498" grpId="0" animBg="1"/>
      <p:bldP spid="447498" grpId="1" animBg="1"/>
      <p:bldP spid="447500" grpId="0" animBg="1"/>
      <p:bldP spid="447501" grpId="0" animBg="1"/>
      <p:bldP spid="447503" grpId="0" animBg="1"/>
      <p:bldP spid="447490" grpId="0" animBg="1"/>
      <p:bldP spid="447502" grpId="0" animBg="1"/>
      <p:bldP spid="23" grpId="0" build="p"/>
      <p:bldP spid="19" grpId="0" animBg="1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5922" name="AutoShape 2"/>
          <p:cNvSpPr>
            <a:spLocks noChangeArrowheads="1"/>
          </p:cNvSpPr>
          <p:nvPr/>
        </p:nvSpPr>
        <p:spPr bwMode="auto">
          <a:xfrm>
            <a:off x="5613400" y="3346450"/>
            <a:ext cx="1781175" cy="719138"/>
          </a:xfrm>
          <a:prstGeom prst="rightArrow">
            <a:avLst>
              <a:gd name="adj1" fmla="val 50000"/>
              <a:gd name="adj2" fmla="val 61920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 smtClean="0">
                <a:solidFill>
                  <a:srgbClr val="0000FF"/>
                </a:solidFill>
              </a:rPr>
              <a:t>не есть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65923" name="AutoShape 3"/>
          <p:cNvSpPr>
            <a:spLocks noChangeArrowheads="1"/>
          </p:cNvSpPr>
          <p:nvPr/>
        </p:nvSpPr>
        <p:spPr bwMode="auto">
          <a:xfrm>
            <a:off x="5613400" y="1835150"/>
            <a:ext cx="1781175" cy="719138"/>
          </a:xfrm>
          <a:prstGeom prst="rightArrow">
            <a:avLst>
              <a:gd name="adj1" fmla="val 50000"/>
              <a:gd name="adj2" fmla="val 61920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baseline="0" dirty="0" smtClean="0">
                <a:solidFill>
                  <a:srgbClr val="0000FF"/>
                </a:solidFill>
              </a:rPr>
              <a:t>есть</a:t>
            </a:r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465924" name="AutoShape 4"/>
          <p:cNvSpPr>
            <a:spLocks noChangeArrowheads="1"/>
          </p:cNvSpPr>
          <p:nvPr/>
        </p:nvSpPr>
        <p:spPr bwMode="auto">
          <a:xfrm>
            <a:off x="5613400" y="5434013"/>
            <a:ext cx="1781175" cy="719137"/>
          </a:xfrm>
          <a:prstGeom prst="rightArrow">
            <a:avLst>
              <a:gd name="adj1" fmla="val 50000"/>
              <a:gd name="adj2" fmla="val 61921"/>
            </a:avLst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не есть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65926" name="Oval 6"/>
          <p:cNvSpPr>
            <a:spLocks noChangeAspect="1" noChangeArrowheads="1"/>
          </p:cNvSpPr>
          <p:nvPr/>
        </p:nvSpPr>
        <p:spPr bwMode="auto">
          <a:xfrm>
            <a:off x="4210050" y="5073650"/>
            <a:ext cx="1439863" cy="1439863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lnSpc>
                <a:spcPct val="90000"/>
              </a:lnSpc>
            </a:pPr>
            <a:r>
              <a:rPr lang="ru-RU" dirty="0" smtClean="0">
                <a:solidFill>
                  <a:srgbClr val="0000FF"/>
                </a:solidFill>
              </a:rPr>
              <a:t>три</a:t>
            </a:r>
            <a:endParaRPr lang="ru-RU" sz="2400" dirty="0" smtClean="0">
              <a:solidFill>
                <a:srgbClr val="0000FF"/>
              </a:solidFill>
            </a:endParaRPr>
          </a:p>
        </p:txBody>
      </p:sp>
      <p:sp>
        <p:nvSpPr>
          <p:cNvPr id="465927" name="Oval 7"/>
          <p:cNvSpPr>
            <a:spLocks noChangeAspect="1" noChangeArrowheads="1"/>
          </p:cNvSpPr>
          <p:nvPr/>
        </p:nvSpPr>
        <p:spPr bwMode="auto">
          <a:xfrm>
            <a:off x="7448550" y="5073650"/>
            <a:ext cx="1439863" cy="1439863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square" lIns="0" rIns="0" anchor="ctr"/>
          <a:lstStyle/>
          <a:p>
            <a:pPr>
              <a:lnSpc>
                <a:spcPct val="90000"/>
              </a:lnSpc>
            </a:pPr>
            <a:r>
              <a:rPr lang="ru-RU" dirty="0" smtClean="0">
                <a:solidFill>
                  <a:srgbClr val="0000FF"/>
                </a:solidFill>
              </a:rPr>
              <a:t>чётное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число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65928" name="Rectangle 8"/>
          <p:cNvSpPr>
            <a:spLocks noChangeArrowheads="1"/>
          </p:cNvSpPr>
          <p:nvPr/>
        </p:nvSpPr>
        <p:spPr bwMode="auto">
          <a:xfrm>
            <a:off x="4281488" y="4570413"/>
            <a:ext cx="4533900" cy="360362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Следовательно,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65930" name="Oval 10"/>
          <p:cNvSpPr>
            <a:spLocks noChangeAspect="1" noChangeArrowheads="1"/>
          </p:cNvSpPr>
          <p:nvPr/>
        </p:nvSpPr>
        <p:spPr bwMode="auto">
          <a:xfrm>
            <a:off x="4210050" y="1474788"/>
            <a:ext cx="1439863" cy="1439862"/>
          </a:xfrm>
          <a:prstGeom prst="ellipse">
            <a:avLst/>
          </a:prstGeom>
          <a:solidFill>
            <a:srgbClr val="CC99FF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square" lIns="0" rIns="0" anchor="ctr"/>
          <a:lstStyle/>
          <a:p>
            <a:pPr>
              <a:lnSpc>
                <a:spcPct val="90000"/>
              </a:lnSpc>
            </a:pPr>
            <a:r>
              <a:rPr lang="ru-RU" dirty="0" smtClean="0">
                <a:solidFill>
                  <a:srgbClr val="0000FF"/>
                </a:solidFill>
              </a:rPr>
              <a:t>Всякое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чётное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число</a:t>
            </a:r>
            <a:br>
              <a:rPr lang="ru-RU" dirty="0" smtClean="0">
                <a:solidFill>
                  <a:srgbClr val="0000FF"/>
                </a:solidFill>
              </a:rPr>
            </a:b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65931" name="Oval 11"/>
          <p:cNvSpPr>
            <a:spLocks noChangeAspect="1" noChangeArrowheads="1"/>
          </p:cNvSpPr>
          <p:nvPr/>
        </p:nvSpPr>
        <p:spPr bwMode="auto">
          <a:xfrm>
            <a:off x="7448550" y="1474788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square" lIns="0" rIns="0" anchor="ctr"/>
          <a:lstStyle/>
          <a:p>
            <a:pPr>
              <a:lnSpc>
                <a:spcPct val="90000"/>
              </a:lnSpc>
            </a:pPr>
            <a:r>
              <a:rPr lang="ru-RU" dirty="0" smtClean="0">
                <a:solidFill>
                  <a:srgbClr val="0000FF"/>
                </a:solidFill>
              </a:rPr>
              <a:t>число,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кратное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двум</a:t>
            </a:r>
            <a:br>
              <a:rPr lang="ru-RU" dirty="0" smtClean="0">
                <a:solidFill>
                  <a:srgbClr val="0000FF"/>
                </a:solidFill>
              </a:rPr>
            </a:b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65932" name="Oval 12"/>
          <p:cNvSpPr>
            <a:spLocks noChangeAspect="1" noChangeArrowheads="1"/>
          </p:cNvSpPr>
          <p:nvPr/>
        </p:nvSpPr>
        <p:spPr bwMode="auto">
          <a:xfrm>
            <a:off x="4210050" y="2986088"/>
            <a:ext cx="1439863" cy="1439862"/>
          </a:xfrm>
          <a:prstGeom prst="ellipse">
            <a:avLst/>
          </a:prstGeom>
          <a:solidFill>
            <a:srgbClr val="FFCC99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90000"/>
              </a:lnSpc>
            </a:pPr>
            <a:r>
              <a:rPr lang="ru-RU" b="1" dirty="0" smtClean="0">
                <a:solidFill>
                  <a:srgbClr val="0000FF"/>
                </a:solidFill>
              </a:rPr>
              <a:t>Три</a:t>
            </a:r>
            <a:endParaRPr lang="ru-RU" sz="2400" b="1" dirty="0">
              <a:solidFill>
                <a:srgbClr val="0000FF"/>
              </a:solidFill>
            </a:endParaRPr>
          </a:p>
        </p:txBody>
      </p:sp>
      <p:sp>
        <p:nvSpPr>
          <p:cNvPr id="465933" name="Oval 13"/>
          <p:cNvSpPr>
            <a:spLocks noChangeAspect="1" noChangeArrowheads="1"/>
          </p:cNvSpPr>
          <p:nvPr/>
        </p:nvSpPr>
        <p:spPr bwMode="auto">
          <a:xfrm>
            <a:off x="7448550" y="2986088"/>
            <a:ext cx="1439863" cy="14398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lIns="0" rIns="0" anchor="ctr"/>
          <a:lstStyle/>
          <a:p>
            <a:pPr>
              <a:lnSpc>
                <a:spcPct val="90000"/>
              </a:lnSpc>
            </a:pPr>
            <a:r>
              <a:rPr lang="ru-RU" dirty="0" smtClean="0">
                <a:solidFill>
                  <a:srgbClr val="0000FF"/>
                </a:solidFill>
              </a:rPr>
              <a:t/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число,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кратное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двум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65934" name="Rectangle 14"/>
          <p:cNvSpPr>
            <a:spLocks noChangeArrowheads="1"/>
          </p:cNvSpPr>
          <p:nvPr/>
        </p:nvSpPr>
        <p:spPr bwMode="auto">
          <a:xfrm rot="5400000">
            <a:off x="7704000" y="2700000"/>
            <a:ext cx="936000" cy="503237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46800" anchor="b" anchorCtr="1"/>
          <a:lstStyle/>
          <a:p>
            <a:pPr algn="ctr">
              <a:lnSpc>
                <a:spcPct val="75000"/>
              </a:lnSpc>
            </a:pPr>
            <a:r>
              <a:rPr lang="ru-RU" sz="1600" b="1" dirty="0" smtClean="0">
                <a:solidFill>
                  <a:srgbClr val="0000FF"/>
                </a:solidFill>
              </a:rPr>
              <a:t>Средний</a:t>
            </a:r>
            <a:r>
              <a:rPr lang="ru-RU" sz="1600" b="1" baseline="0" dirty="0" smtClean="0">
                <a:solidFill>
                  <a:srgbClr val="0000FF"/>
                </a:solidFill>
              </a:rPr>
              <a:t/>
            </a:r>
            <a:br>
              <a:rPr lang="ru-RU" sz="1600" b="1" baseline="0" dirty="0" smtClean="0">
                <a:solidFill>
                  <a:srgbClr val="0000FF"/>
                </a:solidFill>
              </a:rPr>
            </a:br>
            <a:r>
              <a:rPr lang="ru-RU" sz="1600" b="1" baseline="0" dirty="0" smtClean="0">
                <a:solidFill>
                  <a:srgbClr val="0000FF"/>
                </a:solidFill>
              </a:rPr>
              <a:t>термин</a:t>
            </a:r>
            <a:endParaRPr lang="ru-RU" sz="1600" b="1" baseline="0" dirty="0">
              <a:solidFill>
                <a:srgbClr val="0000FF"/>
              </a:solidFill>
            </a:endParaRPr>
          </a:p>
        </p:txBody>
      </p:sp>
      <p:sp>
        <p:nvSpPr>
          <p:cNvPr id="465935" name="Rectangle 15"/>
          <p:cNvSpPr>
            <a:spLocks noChangeArrowheads="1"/>
          </p:cNvSpPr>
          <p:nvPr/>
        </p:nvSpPr>
        <p:spPr bwMode="auto">
          <a:xfrm rot="-5400000">
            <a:off x="4464000" y="2700000"/>
            <a:ext cx="936000" cy="503238"/>
          </a:xfrm>
          <a:prstGeom prst="rect">
            <a:avLst/>
          </a:prstGeom>
          <a:solidFill>
            <a:schemeClr val="accent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tIns="0" anchor="ctr"/>
          <a:lstStyle/>
          <a:p>
            <a:pPr algn="ctr"/>
            <a:r>
              <a:rPr lang="ru-RU" sz="1600" b="1" dirty="0" smtClean="0">
                <a:solidFill>
                  <a:srgbClr val="0000CC"/>
                </a:solidFill>
              </a:rPr>
              <a:t>не есть</a:t>
            </a:r>
            <a:endParaRPr lang="ru-RU" sz="1600" b="1" baseline="0" dirty="0">
              <a:solidFill>
                <a:srgbClr val="0000CC"/>
              </a:solidFill>
            </a:endParaRPr>
          </a:p>
        </p:txBody>
      </p:sp>
      <p:sp>
        <p:nvSpPr>
          <p:cNvPr id="17" name="Rectangle 16"/>
          <p:cNvSpPr txBox="1">
            <a:spLocks noChangeArrowheads="1"/>
          </p:cNvSpPr>
          <p:nvPr/>
        </p:nvSpPr>
        <p:spPr bwMode="auto">
          <a:xfrm>
            <a:off x="216000" y="1620000"/>
            <a:ext cx="3744000" cy="12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000" indent="-252000" algn="l">
              <a:spcBef>
                <a:spcPct val="20000"/>
              </a:spcBef>
              <a:buClr>
                <a:schemeClr val="bg1"/>
              </a:buClr>
              <a:buFontTx/>
              <a:buChar char="•"/>
              <a:defRPr/>
            </a:pPr>
            <a:r>
              <a:rPr lang="ru-RU" sz="1600" b="1" kern="0" dirty="0" smtClean="0">
                <a:latin typeface="+mn-lt"/>
              </a:rPr>
              <a:t>Вид умозаключения</a:t>
            </a:r>
            <a:r>
              <a:rPr lang="en-US" sz="1600" b="1" kern="0" dirty="0" smtClean="0">
                <a:latin typeface="+mn-lt"/>
              </a:rPr>
              <a:t>:</a:t>
            </a:r>
            <a:r>
              <a:rPr lang="ru-RU" sz="1600" kern="0" dirty="0" smtClean="0">
                <a:latin typeface="+mn-lt"/>
              </a:rPr>
              <a:t> </a:t>
            </a:r>
            <a:r>
              <a:rPr lang="ru-RU" sz="1600" b="1" kern="0" dirty="0" smtClean="0">
                <a:solidFill>
                  <a:srgbClr val="00FFFF"/>
                </a:solidFill>
                <a:latin typeface="+mn-lt"/>
              </a:rPr>
              <a:t>простой категорический силлогизм</a:t>
            </a:r>
            <a:endParaRPr lang="en-US" sz="1600" b="1" kern="0" dirty="0" smtClean="0">
              <a:solidFill>
                <a:srgbClr val="00FFFF"/>
              </a:solidFill>
              <a:latin typeface="+mn-lt"/>
            </a:endParaRPr>
          </a:p>
          <a:p>
            <a:pPr marL="342000" indent="-252000" algn="l">
              <a:spcBef>
                <a:spcPct val="20000"/>
              </a:spcBef>
              <a:buClr>
                <a:schemeClr val="bg1"/>
              </a:buClr>
              <a:buFontTx/>
              <a:buChar char="•"/>
              <a:defRPr/>
            </a:pPr>
            <a:r>
              <a:rPr lang="ru-RU" sz="1600" b="1" kern="0" dirty="0" smtClean="0">
                <a:latin typeface="+mn-lt"/>
              </a:rPr>
              <a:t>Фигура</a:t>
            </a:r>
            <a:r>
              <a:rPr lang="en-US" sz="1600" b="1" kern="0" dirty="0" smtClean="0">
                <a:latin typeface="+mn-lt"/>
              </a:rPr>
              <a:t>: </a:t>
            </a:r>
            <a:r>
              <a:rPr lang="ru-RU" sz="1600" b="1" kern="0" dirty="0" smtClean="0">
                <a:solidFill>
                  <a:srgbClr val="00FFFF"/>
                </a:solidFill>
                <a:latin typeface="+mn-lt"/>
              </a:rPr>
              <a:t>вторая</a:t>
            </a:r>
            <a:endParaRPr lang="en-US" sz="1600" b="1" kern="0" dirty="0" smtClean="0">
              <a:solidFill>
                <a:srgbClr val="00FFFF"/>
              </a:solidFill>
              <a:latin typeface="+mn-lt"/>
            </a:endParaRPr>
          </a:p>
          <a:p>
            <a:pPr marL="342000" indent="-252000" algn="l">
              <a:spcBef>
                <a:spcPct val="20000"/>
              </a:spcBef>
              <a:buClr>
                <a:schemeClr val="bg1"/>
              </a:buClr>
              <a:buFontTx/>
              <a:buChar char="•"/>
              <a:defRPr/>
            </a:pPr>
            <a:r>
              <a:rPr lang="ru-RU" sz="1600" kern="0" dirty="0" smtClean="0"/>
              <a:t>Модус: </a:t>
            </a:r>
            <a:r>
              <a:rPr lang="en-US" sz="1600" kern="0" dirty="0" smtClean="0">
                <a:solidFill>
                  <a:srgbClr val="00FFFF"/>
                </a:solidFill>
              </a:rPr>
              <a:t>Camestres</a:t>
            </a:r>
            <a:endParaRPr lang="en-US" sz="1600" b="1" kern="0" dirty="0" smtClean="0">
              <a:solidFill>
                <a:srgbClr val="00FFFF"/>
              </a:solidFill>
              <a:latin typeface="+mn-lt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180000" y="4212000"/>
            <a:ext cx="3744000" cy="2340000"/>
          </a:xfrm>
          <a:prstGeom prst="rect">
            <a:avLst/>
          </a:prstGeom>
          <a:noFill/>
          <a:ln w="9525">
            <a:solidFill>
              <a:schemeClr val="accent3"/>
            </a:solidFill>
            <a:miter lim="800000"/>
            <a:headEnd/>
            <a:tailEnd/>
          </a:ln>
        </p:spPr>
        <p:txBody>
          <a:bodyPr wrap="square" lIns="36000" rIns="36000" bIns="46800" anchor="ctr" anchorCtr="1"/>
          <a:lstStyle/>
          <a:p>
            <a:pPr algn="ctr">
              <a:lnSpc>
                <a:spcPct val="90000"/>
              </a:lnSpc>
            </a:pPr>
            <a:r>
              <a:rPr lang="ru-RU" sz="1600" dirty="0" smtClean="0"/>
              <a:t>Назначение </a:t>
            </a:r>
            <a:r>
              <a:rPr lang="ru-RU" sz="1600" dirty="0" smtClean="0">
                <a:solidFill>
                  <a:srgbClr val="00FFFF"/>
                </a:solidFill>
              </a:rPr>
              <a:t>второй</a:t>
            </a:r>
            <a:r>
              <a:rPr lang="ru-RU" sz="1600" dirty="0" smtClean="0"/>
              <a:t> фигуры – </a:t>
            </a:r>
            <a:br>
              <a:rPr lang="ru-RU" sz="1600" dirty="0" smtClean="0"/>
            </a:br>
            <a:r>
              <a:rPr lang="ru-RU" sz="1600" dirty="0" smtClean="0"/>
              <a:t>отвержение ложного подчинения, </a:t>
            </a:r>
            <a:br>
              <a:rPr lang="ru-RU" sz="1600" dirty="0" smtClean="0"/>
            </a:br>
            <a:r>
              <a:rPr lang="ru-RU" sz="1600" dirty="0" smtClean="0"/>
              <a:t>в том числе обоснование </a:t>
            </a:r>
            <a:br>
              <a:rPr lang="ru-RU" sz="1600" dirty="0" smtClean="0"/>
            </a:br>
            <a:r>
              <a:rPr lang="ru-RU" sz="1600" dirty="0" smtClean="0">
                <a:solidFill>
                  <a:srgbClr val="00FF00"/>
                </a:solidFill>
              </a:rPr>
              <a:t>неправомерности подведения </a:t>
            </a:r>
            <a:br>
              <a:rPr lang="ru-RU" sz="1600" dirty="0" smtClean="0">
                <a:solidFill>
                  <a:srgbClr val="00FF00"/>
                </a:solidFill>
              </a:rPr>
            </a:br>
            <a:r>
              <a:rPr lang="ru-RU" sz="1600" dirty="0" smtClean="0">
                <a:solidFill>
                  <a:srgbClr val="00FF00"/>
                </a:solidFill>
              </a:rPr>
              <a:t>данного случая под данное </a:t>
            </a:r>
            <a:br>
              <a:rPr lang="ru-RU" sz="1600" dirty="0" smtClean="0">
                <a:solidFill>
                  <a:srgbClr val="00FF00"/>
                </a:solidFill>
              </a:rPr>
            </a:br>
            <a:r>
              <a:rPr lang="ru-RU" sz="1600" dirty="0" smtClean="0">
                <a:solidFill>
                  <a:srgbClr val="00FF00"/>
                </a:solidFill>
              </a:rPr>
              <a:t>правило</a:t>
            </a:r>
            <a:r>
              <a:rPr lang="ru-RU" sz="1600" dirty="0" smtClean="0"/>
              <a:t>: в б</a:t>
            </a:r>
            <a:r>
              <a:rPr lang="en-US" sz="1600" dirty="0" smtClean="0">
                <a:solidFill>
                  <a:schemeClr val="accent3"/>
                </a:solidFill>
                <a:cs typeface="Arial" charset="0"/>
              </a:rPr>
              <a:t>ó</a:t>
            </a:r>
            <a:r>
              <a:rPr lang="ru-RU" sz="1600" dirty="0" smtClean="0"/>
              <a:t>льшей (общей) </a:t>
            </a:r>
            <a:br>
              <a:rPr lang="ru-RU" sz="1600" dirty="0" smtClean="0"/>
            </a:br>
            <a:r>
              <a:rPr lang="ru-RU" sz="1600" dirty="0" smtClean="0"/>
              <a:t>посылке правило формулируется, </a:t>
            </a:r>
            <a:br>
              <a:rPr lang="ru-RU" sz="1600" dirty="0" smtClean="0"/>
            </a:br>
            <a:r>
              <a:rPr lang="ru-RU" sz="1600" dirty="0" smtClean="0"/>
              <a:t>меньшая (качеством отличающаяся </a:t>
            </a:r>
            <a:br>
              <a:rPr lang="ru-RU" sz="1600" dirty="0" smtClean="0"/>
            </a:br>
            <a:r>
              <a:rPr lang="ru-RU" sz="1600" dirty="0" smtClean="0"/>
              <a:t>от б</a:t>
            </a:r>
            <a:r>
              <a:rPr lang="en-US" sz="1600" dirty="0" smtClean="0">
                <a:solidFill>
                  <a:schemeClr val="accent3"/>
                </a:solidFill>
                <a:cs typeface="Arial" charset="0"/>
              </a:rPr>
              <a:t>ó</a:t>
            </a:r>
            <a:r>
              <a:rPr lang="ru-RU" sz="1600" dirty="0" smtClean="0"/>
              <a:t>льшей) обосновывает </a:t>
            </a:r>
            <a:br>
              <a:rPr lang="ru-RU" sz="1600" dirty="0" smtClean="0"/>
            </a:br>
            <a:r>
              <a:rPr lang="ru-RU" sz="1600" dirty="0" smtClean="0"/>
              <a:t>неправомерность подведения.</a:t>
            </a:r>
            <a:endParaRPr lang="ru-RU" sz="1600" dirty="0"/>
          </a:p>
        </p:txBody>
      </p:sp>
      <p:sp>
        <p:nvSpPr>
          <p:cNvPr id="2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 lIns="72000" rIns="72000"/>
          <a:lstStyle/>
          <a:p>
            <a:pPr eaLnBrk="1" hangingPunct="1"/>
            <a:r>
              <a:rPr lang="ru-RU" sz="3200" b="1" spc="-50" dirty="0" smtClean="0">
                <a:solidFill>
                  <a:schemeClr val="bg1"/>
                </a:solidFill>
              </a:rPr>
              <a:t>Прямое доказательство</a:t>
            </a:r>
            <a:r>
              <a:rPr lang="en-US" sz="3200" b="1" spc="-50" dirty="0" smtClean="0">
                <a:solidFill>
                  <a:schemeClr val="bg1"/>
                </a:solidFill>
              </a:rPr>
              <a:t> </a:t>
            </a:r>
            <a:r>
              <a:rPr lang="ru-RU" sz="3200" b="1" spc="-50" dirty="0" smtClean="0">
                <a:solidFill>
                  <a:srgbClr val="FFFF00"/>
                </a:solidFill>
              </a:rPr>
              <a:t/>
            </a:r>
            <a:br>
              <a:rPr lang="ru-RU" sz="3200" b="1" spc="-50" dirty="0" smtClean="0">
                <a:solidFill>
                  <a:srgbClr val="FFFF00"/>
                </a:solidFill>
              </a:rPr>
            </a:br>
            <a:r>
              <a:rPr lang="ru-RU" sz="2800" b="1" spc="-90" dirty="0" smtClean="0">
                <a:solidFill>
                  <a:schemeClr val="bg1"/>
                </a:solidFill>
              </a:rPr>
              <a:t>Неприменимость данного правила к данному случаю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1000"/>
                                        <p:tgtEl>
                                          <p:spTgt spid="465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659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659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659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65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1000"/>
                                        <p:tgtEl>
                                          <p:spTgt spid="4659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7" dur="1000"/>
                                        <p:tgtEl>
                                          <p:spTgt spid="4659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659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659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659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65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500"/>
                            </p:stCondLst>
                            <p:childTnLst>
                              <p:par>
                                <p:cTn id="5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8" dur="1000"/>
                                        <p:tgtEl>
                                          <p:spTgt spid="4659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500"/>
                            </p:stCondLst>
                            <p:childTnLst>
                              <p:par>
                                <p:cTn id="60" presetID="17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659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659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33872 0 " pathEditMode="relative" ptsTypes="AA">
                                      <p:cBhvr>
                                        <p:cTn id="67" dur="2000" fill="hold"/>
                                        <p:tgtEl>
                                          <p:spTgt spid="4659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000"/>
                            </p:stCondLst>
                            <p:childTnLst>
                              <p:par>
                                <p:cTn id="69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659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659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500"/>
                            </p:stCondLst>
                            <p:childTnLst>
                              <p:par>
                                <p:cTn id="76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659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659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000"/>
                            </p:stCondLst>
                            <p:childTnLst>
                              <p:par>
                                <p:cTn id="8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3" dur="1000"/>
                                        <p:tgtEl>
                                          <p:spTgt spid="465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000"/>
                            </p:stCondLst>
                            <p:childTnLst>
                              <p:par>
                                <p:cTn id="8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659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659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659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65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4500"/>
                            </p:stCondLst>
                            <p:childTnLst>
                              <p:par>
                                <p:cTn id="92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4" dur="1000"/>
                                        <p:tgtEl>
                                          <p:spTgt spid="4659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5922" grpId="0" animBg="1"/>
      <p:bldP spid="465923" grpId="0" animBg="1"/>
      <p:bldP spid="465924" grpId="0" animBg="1"/>
      <p:bldP spid="465926" grpId="0" animBg="1"/>
      <p:bldP spid="465927" grpId="0" animBg="1"/>
      <p:bldP spid="465928" grpId="0" animBg="1"/>
      <p:bldP spid="465930" grpId="0" animBg="1"/>
      <p:bldP spid="465931" grpId="0" animBg="1"/>
      <p:bldP spid="465932" grpId="0" animBg="1"/>
      <p:bldP spid="465933" grpId="0" animBg="1"/>
      <p:bldP spid="465934" grpId="0" animBg="1"/>
      <p:bldP spid="465934" grpId="1" animBg="1"/>
      <p:bldP spid="465934" grpId="2" animBg="1"/>
      <p:bldP spid="17" grpId="0" build="p"/>
      <p:bldP spid="22" grpId="0" animBg="1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Скругленный прямоугольник 18"/>
          <p:cNvSpPr>
            <a:spLocks noChangeArrowheads="1"/>
          </p:cNvSpPr>
          <p:nvPr/>
        </p:nvSpPr>
        <p:spPr bwMode="auto">
          <a:xfrm>
            <a:off x="4464000" y="1620000"/>
            <a:ext cx="4320000" cy="2052000"/>
          </a:xfrm>
          <a:prstGeom prst="roundRect">
            <a:avLst>
              <a:gd name="adj" fmla="val 16667"/>
            </a:avLst>
          </a:prstGeom>
          <a:solidFill>
            <a:srgbClr val="D1D1F0"/>
          </a:solidFill>
          <a:ln w="9525" algn="ctr">
            <a:solidFill>
              <a:schemeClr val="accent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endParaRPr lang="ru-RU" sz="1600" b="1" dirty="0"/>
          </a:p>
        </p:txBody>
      </p:sp>
      <p:sp>
        <p:nvSpPr>
          <p:cNvPr id="20" name="Rectangle 7"/>
          <p:cNvSpPr>
            <a:spLocks noChangeArrowheads="1"/>
          </p:cNvSpPr>
          <p:nvPr/>
        </p:nvSpPr>
        <p:spPr bwMode="auto">
          <a:xfrm>
            <a:off x="4644000" y="1728000"/>
            <a:ext cx="3960000" cy="432000"/>
          </a:xfrm>
          <a:prstGeom prst="rect">
            <a:avLst/>
          </a:prstGeom>
          <a:solidFill>
            <a:srgbClr val="BBE0E3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r>
              <a:rPr lang="ru-RU" sz="1600" dirty="0" smtClean="0">
                <a:solidFill>
                  <a:srgbClr val="0000FF"/>
                </a:solidFill>
              </a:rPr>
              <a:t>Если</a:t>
            </a:r>
            <a:r>
              <a:rPr lang="ru-RU" sz="1600" dirty="0" smtClean="0">
                <a:solidFill>
                  <a:srgbClr val="0000CC"/>
                </a:solidFill>
              </a:rPr>
              <a:t> </a:t>
            </a:r>
            <a:r>
              <a:rPr lang="ru-RU" sz="1600" dirty="0" smtClean="0">
                <a:solidFill>
                  <a:srgbClr val="FF0000"/>
                </a:solidFill>
              </a:rPr>
              <a:t>идёт дождь</a:t>
            </a:r>
            <a:r>
              <a:rPr lang="ru-RU" sz="1600" dirty="0" smtClean="0">
                <a:solidFill>
                  <a:srgbClr val="0000FF"/>
                </a:solidFill>
              </a:rPr>
              <a:t>, то</a:t>
            </a:r>
            <a:r>
              <a:rPr lang="ru-RU" sz="1600" dirty="0" smtClean="0">
                <a:solidFill>
                  <a:srgbClr val="0000CC"/>
                </a:solidFill>
              </a:rPr>
              <a:t> </a:t>
            </a:r>
            <a:r>
              <a:rPr lang="ru-RU" sz="1600" dirty="0" smtClean="0">
                <a:solidFill>
                  <a:srgbClr val="006600"/>
                </a:solidFill>
              </a:rPr>
              <a:t>крыши мокрые</a:t>
            </a:r>
            <a:r>
              <a:rPr lang="ru-RU" sz="1600" dirty="0" smtClean="0">
                <a:solidFill>
                  <a:srgbClr val="0000FF"/>
                </a:solidFill>
              </a:rPr>
              <a:t>.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25" name="Rectangle 7"/>
          <p:cNvSpPr>
            <a:spLocks noChangeArrowheads="1"/>
          </p:cNvSpPr>
          <p:nvPr/>
        </p:nvSpPr>
        <p:spPr bwMode="auto">
          <a:xfrm>
            <a:off x="4968000" y="2232000"/>
            <a:ext cx="3312000" cy="432000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r>
              <a:rPr lang="ru-RU" sz="1600" dirty="0" smtClean="0">
                <a:solidFill>
                  <a:srgbClr val="FF0000"/>
                </a:solidFill>
              </a:rPr>
              <a:t>Идёт дождь</a:t>
            </a:r>
            <a:r>
              <a:rPr lang="ru-RU" sz="1600" dirty="0" smtClean="0">
                <a:solidFill>
                  <a:srgbClr val="0000FF"/>
                </a:solidFill>
              </a:rPr>
              <a:t>.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26" name="Rectangle 7"/>
          <p:cNvSpPr>
            <a:spLocks noChangeArrowheads="1"/>
          </p:cNvSpPr>
          <p:nvPr/>
        </p:nvSpPr>
        <p:spPr bwMode="auto">
          <a:xfrm>
            <a:off x="5724000" y="2736000"/>
            <a:ext cx="1800000" cy="360000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b="1" dirty="0" smtClean="0">
                <a:solidFill>
                  <a:srgbClr val="0000FF"/>
                </a:solidFill>
              </a:rPr>
              <a:t>Следовательно,</a:t>
            </a:r>
            <a:endParaRPr lang="ru-RU" sz="1600" b="1" dirty="0">
              <a:solidFill>
                <a:srgbClr val="0000FF"/>
              </a:solidFill>
            </a:endParaRPr>
          </a:p>
        </p:txBody>
      </p:sp>
      <p:sp>
        <p:nvSpPr>
          <p:cNvPr id="27" name="Rectangle 7"/>
          <p:cNvSpPr>
            <a:spLocks noChangeArrowheads="1"/>
          </p:cNvSpPr>
          <p:nvPr/>
        </p:nvSpPr>
        <p:spPr bwMode="auto">
          <a:xfrm>
            <a:off x="4752000" y="3168000"/>
            <a:ext cx="3744000" cy="432000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r>
              <a:rPr lang="ru-RU" sz="1600" dirty="0" smtClean="0">
                <a:solidFill>
                  <a:srgbClr val="006600"/>
                </a:solidFill>
              </a:rPr>
              <a:t>крыши мокрые</a:t>
            </a:r>
            <a:r>
              <a:rPr lang="ru-RU" sz="1600" dirty="0" smtClean="0">
                <a:solidFill>
                  <a:srgbClr val="0000FF"/>
                </a:solidFill>
              </a:rPr>
              <a:t>.</a:t>
            </a:r>
          </a:p>
        </p:txBody>
      </p:sp>
      <p:sp>
        <p:nvSpPr>
          <p:cNvPr id="16" name="Rectangle 2"/>
          <p:cNvSpPr>
            <a:spLocks noGrp="1" noChangeArrowheads="1"/>
          </p:cNvSpPr>
          <p:nvPr>
            <p:ph type="title"/>
          </p:nvPr>
        </p:nvSpPr>
        <p:spPr>
          <a:xfrm>
            <a:off x="108000" y="274638"/>
            <a:ext cx="8928000" cy="1143000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Прямое доказательство</a:t>
            </a:r>
            <a:r>
              <a:rPr lang="ru-RU" sz="3200" b="1" dirty="0" smtClean="0">
                <a:solidFill>
                  <a:srgbClr val="FFFF00"/>
                </a:solidFill>
              </a:rPr>
              <a:t/>
            </a:r>
            <a:br>
              <a:rPr lang="ru-RU" sz="3200" b="1" dirty="0" smtClean="0">
                <a:solidFill>
                  <a:srgbClr val="FFFF00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Утверждение основания</a:t>
            </a:r>
          </a:p>
        </p:txBody>
      </p:sp>
      <p:sp>
        <p:nvSpPr>
          <p:cNvPr id="18" name="Rectangle 16"/>
          <p:cNvSpPr txBox="1">
            <a:spLocks noChangeArrowheads="1"/>
          </p:cNvSpPr>
          <p:nvPr/>
        </p:nvSpPr>
        <p:spPr bwMode="auto">
          <a:xfrm>
            <a:off x="216000" y="1620000"/>
            <a:ext cx="3744000" cy="9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000" indent="-252000" algn="l">
              <a:spcBef>
                <a:spcPct val="20000"/>
              </a:spcBef>
              <a:buClr>
                <a:schemeClr val="bg1"/>
              </a:buClr>
              <a:buFontTx/>
              <a:buChar char="•"/>
              <a:defRPr/>
            </a:pPr>
            <a:r>
              <a:rPr lang="ru-RU" sz="1600" b="1" kern="0" dirty="0" smtClean="0">
                <a:latin typeface="+mn-lt"/>
              </a:rPr>
              <a:t>Вид умозаключения</a:t>
            </a:r>
            <a:r>
              <a:rPr lang="en-US" sz="1600" b="1" kern="0" dirty="0" smtClean="0">
                <a:latin typeface="+mn-lt"/>
              </a:rPr>
              <a:t>:</a:t>
            </a:r>
            <a:r>
              <a:rPr lang="ru-RU" sz="1600" kern="0" dirty="0" smtClean="0">
                <a:latin typeface="+mn-lt"/>
              </a:rPr>
              <a:t> </a:t>
            </a:r>
            <a:r>
              <a:rPr lang="ru-RU" sz="1600" b="1" kern="0" dirty="0" smtClean="0">
                <a:solidFill>
                  <a:srgbClr val="00FFFF"/>
                </a:solidFill>
                <a:latin typeface="+mn-lt"/>
              </a:rPr>
              <a:t>условно- категорический силлогизм</a:t>
            </a:r>
            <a:endParaRPr lang="en-US" sz="1600" b="1" kern="0" dirty="0" smtClean="0">
              <a:solidFill>
                <a:srgbClr val="00FFFF"/>
              </a:solidFill>
              <a:latin typeface="+mn-lt"/>
            </a:endParaRPr>
          </a:p>
          <a:p>
            <a:pPr marL="342000" indent="-252000" algn="l">
              <a:spcBef>
                <a:spcPct val="20000"/>
              </a:spcBef>
              <a:buClr>
                <a:schemeClr val="bg1"/>
              </a:buClr>
              <a:buFontTx/>
              <a:buChar char="•"/>
              <a:defRPr/>
            </a:pPr>
            <a:r>
              <a:rPr lang="ru-RU" sz="1600" kern="0" dirty="0" smtClean="0"/>
              <a:t>Модус: </a:t>
            </a:r>
            <a:r>
              <a:rPr lang="en-US" sz="1600" kern="0" dirty="0" smtClean="0">
                <a:solidFill>
                  <a:srgbClr val="00FFFF"/>
                </a:solidFill>
              </a:rPr>
              <a:t>modus ponens</a:t>
            </a:r>
            <a:endParaRPr lang="en-US" sz="1600" b="1" kern="0" dirty="0" smtClean="0">
              <a:solidFill>
                <a:srgbClr val="00FFFF"/>
              </a:solidFill>
              <a:latin typeface="+mn-lt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88000" y="5400000"/>
            <a:ext cx="3888000" cy="9720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 anchor="ctr" anchorCtr="1">
            <a:noAutofit/>
          </a:bodyPr>
          <a:lstStyle/>
          <a:p>
            <a:pPr>
              <a:lnSpc>
                <a:spcPct val="95000"/>
              </a:lnSpc>
            </a:pPr>
            <a:r>
              <a:rPr lang="ru-RU" sz="1600" dirty="0" smtClean="0">
                <a:solidFill>
                  <a:srgbClr val="00FF00"/>
                </a:solidFill>
              </a:rPr>
              <a:t>Истинность</a:t>
            </a:r>
            <a:r>
              <a:rPr lang="ru-RU" sz="1600" dirty="0" smtClean="0"/>
              <a:t> </a:t>
            </a:r>
            <a:r>
              <a:rPr lang="ru-RU" sz="1600" dirty="0" smtClean="0">
                <a:solidFill>
                  <a:srgbClr val="FF9933"/>
                </a:solidFill>
              </a:rPr>
              <a:t>основания</a:t>
            </a:r>
            <a:r>
              <a:rPr lang="ru-RU" sz="1600" dirty="0" smtClean="0"/>
              <a:t> является </a:t>
            </a:r>
            <a:br>
              <a:rPr lang="ru-RU" sz="1600" dirty="0" smtClean="0"/>
            </a:br>
            <a:r>
              <a:rPr lang="ru-RU" sz="1600" dirty="0" smtClean="0">
                <a:solidFill>
                  <a:srgbClr val="00FFFF"/>
                </a:solidFill>
              </a:rPr>
              <a:t>достаточным условием</a:t>
            </a:r>
            <a:r>
              <a:rPr lang="ru-RU" sz="1600" dirty="0" smtClean="0"/>
              <a:t> </a:t>
            </a:r>
            <a:br>
              <a:rPr lang="ru-RU" sz="1600" dirty="0" smtClean="0"/>
            </a:br>
            <a:r>
              <a:rPr lang="ru-RU" sz="1600" dirty="0" smtClean="0">
                <a:solidFill>
                  <a:srgbClr val="00FF00"/>
                </a:solidFill>
              </a:rPr>
              <a:t>истинности</a:t>
            </a:r>
            <a:r>
              <a:rPr lang="ru-RU" sz="1600" dirty="0" smtClean="0"/>
              <a:t> </a:t>
            </a:r>
            <a:r>
              <a:rPr lang="ru-RU" sz="1600" dirty="0" smtClean="0">
                <a:solidFill>
                  <a:srgbClr val="FF9933"/>
                </a:solidFill>
              </a:rPr>
              <a:t>следствия</a:t>
            </a:r>
            <a:r>
              <a:rPr lang="ru-RU" sz="1600" dirty="0" smtClean="0"/>
              <a:t>.</a:t>
            </a:r>
            <a:endParaRPr lang="ru-RU" sz="1600" dirty="0"/>
          </a:p>
        </p:txBody>
      </p:sp>
      <p:sp>
        <p:nvSpPr>
          <p:cNvPr id="28" name="Скругленный прямоугольник 27"/>
          <p:cNvSpPr>
            <a:spLocks noChangeArrowheads="1"/>
          </p:cNvSpPr>
          <p:nvPr/>
        </p:nvSpPr>
        <p:spPr bwMode="auto">
          <a:xfrm>
            <a:off x="4464000" y="4320000"/>
            <a:ext cx="4320000" cy="2052000"/>
          </a:xfrm>
          <a:prstGeom prst="roundRect">
            <a:avLst>
              <a:gd name="adj" fmla="val 16667"/>
            </a:avLst>
          </a:prstGeom>
          <a:solidFill>
            <a:srgbClr val="D1D1F0"/>
          </a:solidFill>
          <a:ln w="9525" algn="ctr">
            <a:solidFill>
              <a:schemeClr val="accent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endParaRPr lang="ru-RU" sz="1600" b="1" dirty="0"/>
          </a:p>
        </p:txBody>
      </p:sp>
      <p:sp>
        <p:nvSpPr>
          <p:cNvPr id="29" name="Rectangle 7"/>
          <p:cNvSpPr>
            <a:spLocks noChangeArrowheads="1"/>
          </p:cNvSpPr>
          <p:nvPr/>
        </p:nvSpPr>
        <p:spPr bwMode="auto">
          <a:xfrm>
            <a:off x="4644000" y="4428000"/>
            <a:ext cx="3960000" cy="432000"/>
          </a:xfrm>
          <a:prstGeom prst="rect">
            <a:avLst/>
          </a:prstGeom>
          <a:solidFill>
            <a:srgbClr val="BBE0E3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>
              <a:lnSpc>
                <a:spcPct val="90000"/>
              </a:lnSpc>
            </a:pPr>
            <a:r>
              <a:rPr lang="ru-RU" sz="1600" dirty="0" smtClean="0">
                <a:solidFill>
                  <a:srgbClr val="0000FF"/>
                </a:solidFill>
              </a:rPr>
              <a:t>Если</a:t>
            </a:r>
            <a:r>
              <a:rPr lang="ru-RU" sz="1600" dirty="0" smtClean="0">
                <a:solidFill>
                  <a:srgbClr val="0000CC"/>
                </a:solidFill>
              </a:rPr>
              <a:t> </a:t>
            </a:r>
            <a:r>
              <a:rPr lang="ru-RU" sz="1600" dirty="0" smtClean="0">
                <a:solidFill>
                  <a:srgbClr val="FF0000"/>
                </a:solidFill>
              </a:rPr>
              <a:t>число кратно 6</a:t>
            </a:r>
            <a:r>
              <a:rPr lang="ru-RU" sz="1600" dirty="0" smtClean="0">
                <a:solidFill>
                  <a:srgbClr val="0000FF"/>
                </a:solidFill>
              </a:rPr>
              <a:t>, то</a:t>
            </a:r>
            <a:r>
              <a:rPr lang="ru-RU" sz="1600" dirty="0" smtClean="0">
                <a:solidFill>
                  <a:srgbClr val="0000CC"/>
                </a:solidFill>
              </a:rPr>
              <a:t> </a:t>
            </a:r>
            <a:r>
              <a:rPr lang="ru-RU" sz="1600" dirty="0" smtClean="0">
                <a:solidFill>
                  <a:srgbClr val="006600"/>
                </a:solidFill>
              </a:rPr>
              <a:t>оно кратно 2</a:t>
            </a:r>
            <a:r>
              <a:rPr lang="ru-RU" sz="1600" dirty="0" smtClean="0">
                <a:solidFill>
                  <a:srgbClr val="0000FF"/>
                </a:solidFill>
              </a:rPr>
              <a:t>.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30" name="Rectangle 7"/>
          <p:cNvSpPr>
            <a:spLocks noChangeArrowheads="1"/>
          </p:cNvSpPr>
          <p:nvPr/>
        </p:nvSpPr>
        <p:spPr bwMode="auto">
          <a:xfrm>
            <a:off x="4968000" y="4932000"/>
            <a:ext cx="3312000" cy="432000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r>
              <a:rPr lang="ru-RU" sz="1600" dirty="0" smtClean="0">
                <a:solidFill>
                  <a:srgbClr val="FF0000"/>
                </a:solidFill>
              </a:rPr>
              <a:t>18 кратно 6</a:t>
            </a:r>
            <a:r>
              <a:rPr lang="ru-RU" sz="1600" dirty="0" smtClean="0">
                <a:solidFill>
                  <a:srgbClr val="0000FF"/>
                </a:solidFill>
              </a:rPr>
              <a:t>.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31" name="Rectangle 7"/>
          <p:cNvSpPr>
            <a:spLocks noChangeArrowheads="1"/>
          </p:cNvSpPr>
          <p:nvPr/>
        </p:nvSpPr>
        <p:spPr bwMode="auto">
          <a:xfrm>
            <a:off x="5724000" y="5436000"/>
            <a:ext cx="1800000" cy="360000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b="1" dirty="0" smtClean="0">
                <a:solidFill>
                  <a:srgbClr val="0000FF"/>
                </a:solidFill>
              </a:rPr>
              <a:t>Следовательно,</a:t>
            </a:r>
            <a:endParaRPr lang="ru-RU" sz="1600" b="1" dirty="0">
              <a:solidFill>
                <a:srgbClr val="0000FF"/>
              </a:solidFill>
            </a:endParaRPr>
          </a:p>
        </p:txBody>
      </p:sp>
      <p:sp>
        <p:nvSpPr>
          <p:cNvPr id="32" name="Rectangle 7"/>
          <p:cNvSpPr>
            <a:spLocks noChangeArrowheads="1"/>
          </p:cNvSpPr>
          <p:nvPr/>
        </p:nvSpPr>
        <p:spPr bwMode="auto">
          <a:xfrm>
            <a:off x="4824000" y="5868000"/>
            <a:ext cx="3744000" cy="432000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r>
              <a:rPr lang="ru-RU" sz="1600" dirty="0" smtClean="0">
                <a:solidFill>
                  <a:srgbClr val="006600"/>
                </a:solidFill>
              </a:rPr>
              <a:t>18 кратно 2</a:t>
            </a:r>
            <a:r>
              <a:rPr lang="ru-RU" sz="1600" dirty="0" smtClean="0">
                <a:solidFill>
                  <a:srgbClr val="0000FF"/>
                </a:solidFill>
              </a:rPr>
              <a:t>.</a:t>
            </a:r>
            <a:endParaRPr lang="ru-RU" sz="16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5" grpId="0" animBg="1"/>
      <p:bldP spid="26" grpId="0" animBg="1"/>
      <p:bldP spid="27" grpId="0" animBg="1"/>
      <p:bldP spid="18" grpId="0" build="p"/>
      <p:bldP spid="21" grpId="0" animBg="1"/>
      <p:bldP spid="28" grpId="0" animBg="1"/>
      <p:bldP spid="29" grpId="0" animBg="1"/>
      <p:bldP spid="30" grpId="0" animBg="1"/>
      <p:bldP spid="31" grpId="0" animBg="1"/>
      <p:bldP spid="32" grpId="0" animBg="1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Скругленный прямоугольник 18"/>
          <p:cNvSpPr>
            <a:spLocks noChangeArrowheads="1"/>
          </p:cNvSpPr>
          <p:nvPr/>
        </p:nvSpPr>
        <p:spPr bwMode="auto">
          <a:xfrm>
            <a:off x="4464000" y="1620000"/>
            <a:ext cx="4320000" cy="2052000"/>
          </a:xfrm>
          <a:prstGeom prst="roundRect">
            <a:avLst>
              <a:gd name="adj" fmla="val 16667"/>
            </a:avLst>
          </a:prstGeom>
          <a:solidFill>
            <a:srgbClr val="D1D1F0"/>
          </a:solidFill>
          <a:ln w="9525" algn="ctr">
            <a:solidFill>
              <a:schemeClr val="accent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endParaRPr lang="ru-RU" sz="1600" b="1" dirty="0"/>
          </a:p>
        </p:txBody>
      </p:sp>
      <p:sp>
        <p:nvSpPr>
          <p:cNvPr id="20" name="Rectangle 7"/>
          <p:cNvSpPr>
            <a:spLocks noChangeArrowheads="1"/>
          </p:cNvSpPr>
          <p:nvPr/>
        </p:nvSpPr>
        <p:spPr bwMode="auto">
          <a:xfrm>
            <a:off x="4644000" y="1728000"/>
            <a:ext cx="3960000" cy="432000"/>
          </a:xfrm>
          <a:prstGeom prst="rect">
            <a:avLst/>
          </a:prstGeom>
          <a:solidFill>
            <a:srgbClr val="BBE0E3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r>
              <a:rPr lang="ru-RU" sz="1600" dirty="0" smtClean="0">
                <a:solidFill>
                  <a:srgbClr val="0000FF"/>
                </a:solidFill>
              </a:rPr>
              <a:t>Если</a:t>
            </a:r>
            <a:r>
              <a:rPr lang="ru-RU" sz="1600" dirty="0" smtClean="0">
                <a:solidFill>
                  <a:srgbClr val="0000CC"/>
                </a:solidFill>
              </a:rPr>
              <a:t> </a:t>
            </a:r>
            <a:r>
              <a:rPr lang="ru-RU" sz="1600" dirty="0" smtClean="0">
                <a:solidFill>
                  <a:srgbClr val="FF0000"/>
                </a:solidFill>
              </a:rPr>
              <a:t>идёт дождь</a:t>
            </a:r>
            <a:r>
              <a:rPr lang="ru-RU" sz="1600" dirty="0" smtClean="0">
                <a:solidFill>
                  <a:srgbClr val="0000FF"/>
                </a:solidFill>
              </a:rPr>
              <a:t>, то</a:t>
            </a:r>
            <a:r>
              <a:rPr lang="ru-RU" sz="1600" dirty="0" smtClean="0">
                <a:solidFill>
                  <a:srgbClr val="0000CC"/>
                </a:solidFill>
              </a:rPr>
              <a:t> </a:t>
            </a:r>
            <a:r>
              <a:rPr lang="ru-RU" sz="1600" dirty="0" smtClean="0">
                <a:solidFill>
                  <a:srgbClr val="006600"/>
                </a:solidFill>
              </a:rPr>
              <a:t>крыши мокрые</a:t>
            </a:r>
            <a:r>
              <a:rPr lang="ru-RU" sz="1600" dirty="0" smtClean="0">
                <a:solidFill>
                  <a:srgbClr val="0000FF"/>
                </a:solidFill>
              </a:rPr>
              <a:t>.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25" name="Rectangle 7"/>
          <p:cNvSpPr>
            <a:spLocks noChangeArrowheads="1"/>
          </p:cNvSpPr>
          <p:nvPr/>
        </p:nvSpPr>
        <p:spPr bwMode="auto">
          <a:xfrm>
            <a:off x="4968000" y="2232000"/>
            <a:ext cx="3312000" cy="432000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r>
              <a:rPr lang="ru-RU" sz="1600" dirty="0" smtClean="0">
                <a:solidFill>
                  <a:srgbClr val="006600"/>
                </a:solidFill>
              </a:rPr>
              <a:t>Крыши </a:t>
            </a:r>
            <a:r>
              <a:rPr lang="ru-RU" sz="1600" dirty="0" smtClean="0">
                <a:solidFill>
                  <a:srgbClr val="0000FF"/>
                </a:solidFill>
              </a:rPr>
              <a:t>не </a:t>
            </a:r>
            <a:r>
              <a:rPr lang="ru-RU" sz="1600" dirty="0" smtClean="0">
                <a:solidFill>
                  <a:srgbClr val="006600"/>
                </a:solidFill>
              </a:rPr>
              <a:t>мокрые</a:t>
            </a:r>
            <a:r>
              <a:rPr lang="ru-RU" sz="1600" dirty="0" smtClean="0">
                <a:solidFill>
                  <a:srgbClr val="0000FF"/>
                </a:solidFill>
              </a:rPr>
              <a:t>.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26" name="Rectangle 7"/>
          <p:cNvSpPr>
            <a:spLocks noChangeArrowheads="1"/>
          </p:cNvSpPr>
          <p:nvPr/>
        </p:nvSpPr>
        <p:spPr bwMode="auto">
          <a:xfrm>
            <a:off x="5724000" y="2736000"/>
            <a:ext cx="1800000" cy="360000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b="1" dirty="0" smtClean="0">
                <a:solidFill>
                  <a:srgbClr val="0000FF"/>
                </a:solidFill>
              </a:rPr>
              <a:t>Следовательно,</a:t>
            </a:r>
            <a:endParaRPr lang="ru-RU" sz="1600" b="1" dirty="0">
              <a:solidFill>
                <a:srgbClr val="0000FF"/>
              </a:solidFill>
            </a:endParaRPr>
          </a:p>
        </p:txBody>
      </p:sp>
      <p:sp>
        <p:nvSpPr>
          <p:cNvPr id="27" name="Rectangle 7"/>
          <p:cNvSpPr>
            <a:spLocks noChangeArrowheads="1"/>
          </p:cNvSpPr>
          <p:nvPr/>
        </p:nvSpPr>
        <p:spPr bwMode="auto">
          <a:xfrm>
            <a:off x="4752000" y="3168000"/>
            <a:ext cx="3744000" cy="432000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r>
              <a:rPr lang="ru-RU" sz="1600" dirty="0" smtClean="0">
                <a:solidFill>
                  <a:srgbClr val="FF0000"/>
                </a:solidFill>
              </a:rPr>
              <a:t>Дождя </a:t>
            </a:r>
            <a:r>
              <a:rPr lang="ru-RU" sz="1600" dirty="0" smtClean="0">
                <a:solidFill>
                  <a:srgbClr val="0000FF"/>
                </a:solidFill>
              </a:rPr>
              <a:t>нет.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16" name="Rectangle 2"/>
          <p:cNvSpPr>
            <a:spLocks noGrp="1" noChangeArrowheads="1"/>
          </p:cNvSpPr>
          <p:nvPr>
            <p:ph type="title"/>
          </p:nvPr>
        </p:nvSpPr>
        <p:spPr>
          <a:xfrm>
            <a:off x="108000" y="274638"/>
            <a:ext cx="8928000" cy="1143000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Прямое доказательство</a:t>
            </a:r>
            <a:r>
              <a:rPr lang="ru-RU" sz="3200" b="1" dirty="0" smtClean="0">
                <a:solidFill>
                  <a:srgbClr val="FFFF00"/>
                </a:solidFill>
              </a:rPr>
              <a:t/>
            </a:r>
            <a:br>
              <a:rPr lang="ru-RU" sz="3200" b="1" dirty="0" smtClean="0">
                <a:solidFill>
                  <a:srgbClr val="FFFF00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Отрицание следствия</a:t>
            </a:r>
          </a:p>
        </p:txBody>
      </p:sp>
      <p:sp>
        <p:nvSpPr>
          <p:cNvPr id="18" name="Rectangle 16"/>
          <p:cNvSpPr txBox="1">
            <a:spLocks noChangeArrowheads="1"/>
          </p:cNvSpPr>
          <p:nvPr/>
        </p:nvSpPr>
        <p:spPr bwMode="auto">
          <a:xfrm>
            <a:off x="216000" y="1620000"/>
            <a:ext cx="3744000" cy="9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000" indent="-252000" algn="l">
              <a:spcBef>
                <a:spcPct val="20000"/>
              </a:spcBef>
              <a:buClr>
                <a:schemeClr val="bg1"/>
              </a:buClr>
              <a:buFontTx/>
              <a:buChar char="•"/>
              <a:defRPr/>
            </a:pPr>
            <a:r>
              <a:rPr lang="ru-RU" sz="1600" b="1" kern="0" dirty="0" smtClean="0">
                <a:latin typeface="+mn-lt"/>
              </a:rPr>
              <a:t>Вид умозаключения</a:t>
            </a:r>
            <a:r>
              <a:rPr lang="en-US" sz="1600" b="1" kern="0" dirty="0" smtClean="0">
                <a:latin typeface="+mn-lt"/>
              </a:rPr>
              <a:t>:</a:t>
            </a:r>
            <a:r>
              <a:rPr lang="ru-RU" sz="1600" kern="0" dirty="0" smtClean="0">
                <a:latin typeface="+mn-lt"/>
              </a:rPr>
              <a:t> </a:t>
            </a:r>
            <a:r>
              <a:rPr lang="ru-RU" sz="1600" b="1" kern="0" dirty="0" smtClean="0">
                <a:solidFill>
                  <a:srgbClr val="00FFFF"/>
                </a:solidFill>
                <a:latin typeface="+mn-lt"/>
              </a:rPr>
              <a:t>условно- категорический силлогизм</a:t>
            </a:r>
            <a:endParaRPr lang="en-US" sz="1600" b="1" kern="0" dirty="0" smtClean="0">
              <a:solidFill>
                <a:srgbClr val="00FFFF"/>
              </a:solidFill>
              <a:latin typeface="+mn-lt"/>
            </a:endParaRPr>
          </a:p>
          <a:p>
            <a:pPr marL="342000" indent="-252000" algn="l">
              <a:spcBef>
                <a:spcPct val="20000"/>
              </a:spcBef>
              <a:buClr>
                <a:schemeClr val="bg1"/>
              </a:buClr>
              <a:buFontTx/>
              <a:buChar char="•"/>
              <a:defRPr/>
            </a:pPr>
            <a:r>
              <a:rPr lang="ru-RU" sz="1600" kern="0" dirty="0" smtClean="0"/>
              <a:t>Модус: </a:t>
            </a:r>
            <a:r>
              <a:rPr lang="en-US" sz="1600" kern="0" dirty="0" smtClean="0">
                <a:solidFill>
                  <a:srgbClr val="00FFFF"/>
                </a:solidFill>
              </a:rPr>
              <a:t>modus tollens</a:t>
            </a:r>
            <a:endParaRPr lang="en-US" sz="1600" b="1" kern="0" dirty="0" smtClean="0">
              <a:solidFill>
                <a:srgbClr val="00FFFF"/>
              </a:solidFill>
              <a:latin typeface="+mn-lt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88000" y="5400000"/>
            <a:ext cx="3888000" cy="9720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 anchor="ctr" anchorCtr="1">
            <a:noAutofit/>
          </a:bodyPr>
          <a:lstStyle/>
          <a:p>
            <a:pPr>
              <a:lnSpc>
                <a:spcPct val="95000"/>
              </a:lnSpc>
            </a:pPr>
            <a:r>
              <a:rPr lang="ru-RU" sz="1600" dirty="0" smtClean="0">
                <a:solidFill>
                  <a:srgbClr val="00FF00"/>
                </a:solidFill>
              </a:rPr>
              <a:t>Истинность</a:t>
            </a:r>
            <a:r>
              <a:rPr lang="ru-RU" sz="1600" dirty="0" smtClean="0"/>
              <a:t> </a:t>
            </a:r>
            <a:r>
              <a:rPr lang="ru-RU" sz="1600" dirty="0" smtClean="0">
                <a:solidFill>
                  <a:srgbClr val="FF9933"/>
                </a:solidFill>
              </a:rPr>
              <a:t>следствия</a:t>
            </a:r>
            <a:r>
              <a:rPr lang="ru-RU" sz="1600" dirty="0" smtClean="0"/>
              <a:t> является </a:t>
            </a:r>
            <a:br>
              <a:rPr lang="ru-RU" sz="1600" dirty="0" smtClean="0"/>
            </a:br>
            <a:r>
              <a:rPr lang="ru-RU" sz="1600" dirty="0" smtClean="0">
                <a:solidFill>
                  <a:srgbClr val="00FFFF"/>
                </a:solidFill>
              </a:rPr>
              <a:t>необходимым условием</a:t>
            </a:r>
            <a:r>
              <a:rPr lang="ru-RU" sz="1600" dirty="0" smtClean="0"/>
              <a:t> </a:t>
            </a:r>
            <a:br>
              <a:rPr lang="ru-RU" sz="1600" dirty="0" smtClean="0"/>
            </a:br>
            <a:r>
              <a:rPr lang="ru-RU" sz="1600" dirty="0" smtClean="0">
                <a:solidFill>
                  <a:srgbClr val="00FF00"/>
                </a:solidFill>
              </a:rPr>
              <a:t>истинности</a:t>
            </a:r>
            <a:r>
              <a:rPr lang="ru-RU" sz="1600" dirty="0" smtClean="0"/>
              <a:t> </a:t>
            </a:r>
            <a:r>
              <a:rPr lang="ru-RU" sz="1600" dirty="0" smtClean="0">
                <a:solidFill>
                  <a:srgbClr val="FF9933"/>
                </a:solidFill>
              </a:rPr>
              <a:t>основания</a:t>
            </a:r>
            <a:r>
              <a:rPr lang="ru-RU" sz="1600" dirty="0" smtClean="0"/>
              <a:t>.</a:t>
            </a:r>
            <a:endParaRPr lang="ru-RU" sz="1600" dirty="0"/>
          </a:p>
        </p:txBody>
      </p:sp>
      <p:sp>
        <p:nvSpPr>
          <p:cNvPr id="28" name="Скругленный прямоугольник 27"/>
          <p:cNvSpPr>
            <a:spLocks noChangeArrowheads="1"/>
          </p:cNvSpPr>
          <p:nvPr/>
        </p:nvSpPr>
        <p:spPr bwMode="auto">
          <a:xfrm>
            <a:off x="4464000" y="4320000"/>
            <a:ext cx="4320000" cy="2052000"/>
          </a:xfrm>
          <a:prstGeom prst="roundRect">
            <a:avLst>
              <a:gd name="adj" fmla="val 16667"/>
            </a:avLst>
          </a:prstGeom>
          <a:solidFill>
            <a:srgbClr val="D1D1F0"/>
          </a:solidFill>
          <a:ln w="9525" algn="ctr">
            <a:solidFill>
              <a:schemeClr val="accent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/>
            <a:endParaRPr lang="ru-RU" sz="1600" b="1" dirty="0"/>
          </a:p>
        </p:txBody>
      </p:sp>
      <p:sp>
        <p:nvSpPr>
          <p:cNvPr id="29" name="Rectangle 7"/>
          <p:cNvSpPr>
            <a:spLocks noChangeArrowheads="1"/>
          </p:cNvSpPr>
          <p:nvPr/>
        </p:nvSpPr>
        <p:spPr bwMode="auto">
          <a:xfrm>
            <a:off x="4644000" y="4428000"/>
            <a:ext cx="3960000" cy="432000"/>
          </a:xfrm>
          <a:prstGeom prst="rect">
            <a:avLst/>
          </a:prstGeom>
          <a:solidFill>
            <a:srgbClr val="BBE0E3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>
              <a:lnSpc>
                <a:spcPct val="90000"/>
              </a:lnSpc>
            </a:pPr>
            <a:r>
              <a:rPr lang="ru-RU" sz="1600" dirty="0" smtClean="0">
                <a:solidFill>
                  <a:srgbClr val="0000FF"/>
                </a:solidFill>
              </a:rPr>
              <a:t>Если</a:t>
            </a:r>
            <a:r>
              <a:rPr lang="ru-RU" sz="1600" dirty="0" smtClean="0">
                <a:solidFill>
                  <a:srgbClr val="0000CC"/>
                </a:solidFill>
              </a:rPr>
              <a:t> </a:t>
            </a:r>
            <a:r>
              <a:rPr lang="ru-RU" sz="1600" dirty="0" smtClean="0">
                <a:solidFill>
                  <a:srgbClr val="FF0000"/>
                </a:solidFill>
              </a:rPr>
              <a:t>число кратно 6</a:t>
            </a:r>
            <a:r>
              <a:rPr lang="ru-RU" sz="1600" dirty="0" smtClean="0">
                <a:solidFill>
                  <a:srgbClr val="0000FF"/>
                </a:solidFill>
              </a:rPr>
              <a:t>, то</a:t>
            </a:r>
            <a:r>
              <a:rPr lang="ru-RU" sz="1600" dirty="0" smtClean="0">
                <a:solidFill>
                  <a:srgbClr val="0000CC"/>
                </a:solidFill>
              </a:rPr>
              <a:t> </a:t>
            </a:r>
            <a:r>
              <a:rPr lang="ru-RU" sz="1600" dirty="0" smtClean="0">
                <a:solidFill>
                  <a:srgbClr val="006600"/>
                </a:solidFill>
              </a:rPr>
              <a:t>оно кратно 2</a:t>
            </a:r>
            <a:r>
              <a:rPr lang="ru-RU" sz="1600" dirty="0" smtClean="0">
                <a:solidFill>
                  <a:srgbClr val="0000FF"/>
                </a:solidFill>
              </a:rPr>
              <a:t>.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30" name="Rectangle 7"/>
          <p:cNvSpPr>
            <a:spLocks noChangeArrowheads="1"/>
          </p:cNvSpPr>
          <p:nvPr/>
        </p:nvSpPr>
        <p:spPr bwMode="auto">
          <a:xfrm>
            <a:off x="4968000" y="4932000"/>
            <a:ext cx="3312000" cy="432000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r>
              <a:rPr lang="ru-RU" sz="1600" dirty="0" smtClean="0">
                <a:solidFill>
                  <a:srgbClr val="006600"/>
                </a:solidFill>
              </a:rPr>
              <a:t>17 </a:t>
            </a:r>
            <a:r>
              <a:rPr lang="ru-RU" sz="1600" dirty="0" smtClean="0">
                <a:solidFill>
                  <a:srgbClr val="0000FF"/>
                </a:solidFill>
              </a:rPr>
              <a:t>не </a:t>
            </a:r>
            <a:r>
              <a:rPr lang="ru-RU" sz="1600" dirty="0" smtClean="0">
                <a:solidFill>
                  <a:srgbClr val="006600"/>
                </a:solidFill>
              </a:rPr>
              <a:t>кратно 2</a:t>
            </a:r>
            <a:r>
              <a:rPr lang="ru-RU" sz="1600" dirty="0" smtClean="0">
                <a:solidFill>
                  <a:srgbClr val="0000FF"/>
                </a:solidFill>
              </a:rPr>
              <a:t>.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31" name="Rectangle 7"/>
          <p:cNvSpPr>
            <a:spLocks noChangeArrowheads="1"/>
          </p:cNvSpPr>
          <p:nvPr/>
        </p:nvSpPr>
        <p:spPr bwMode="auto">
          <a:xfrm>
            <a:off x="5724000" y="5436000"/>
            <a:ext cx="1800000" cy="360000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pPr algn="ctr"/>
            <a:r>
              <a:rPr lang="ru-RU" sz="1600" b="1" dirty="0" smtClean="0">
                <a:solidFill>
                  <a:srgbClr val="0000FF"/>
                </a:solidFill>
              </a:rPr>
              <a:t>Следовательно,</a:t>
            </a:r>
            <a:endParaRPr lang="ru-RU" sz="1600" b="1" dirty="0">
              <a:solidFill>
                <a:srgbClr val="0000FF"/>
              </a:solidFill>
            </a:endParaRPr>
          </a:p>
        </p:txBody>
      </p:sp>
      <p:sp>
        <p:nvSpPr>
          <p:cNvPr id="32" name="Rectangle 7"/>
          <p:cNvSpPr>
            <a:spLocks noChangeArrowheads="1"/>
          </p:cNvSpPr>
          <p:nvPr/>
        </p:nvSpPr>
        <p:spPr bwMode="auto">
          <a:xfrm>
            <a:off x="4824000" y="5868000"/>
            <a:ext cx="3744000" cy="432000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tIns="46800" anchor="ctr"/>
          <a:lstStyle/>
          <a:p>
            <a:r>
              <a:rPr lang="ru-RU" sz="1600" dirty="0" smtClean="0">
                <a:solidFill>
                  <a:srgbClr val="FF0000"/>
                </a:solidFill>
              </a:rPr>
              <a:t>17 </a:t>
            </a:r>
            <a:r>
              <a:rPr lang="ru-RU" sz="1600" dirty="0" smtClean="0">
                <a:solidFill>
                  <a:srgbClr val="0000FF"/>
                </a:solidFill>
              </a:rPr>
              <a:t>не </a:t>
            </a:r>
            <a:r>
              <a:rPr lang="ru-RU" sz="1600" dirty="0" smtClean="0">
                <a:solidFill>
                  <a:srgbClr val="FF0000"/>
                </a:solidFill>
              </a:rPr>
              <a:t>кратно 6</a:t>
            </a:r>
            <a:r>
              <a:rPr lang="ru-RU" sz="1600" dirty="0" smtClean="0">
                <a:solidFill>
                  <a:srgbClr val="0000FF"/>
                </a:solidFill>
              </a:rPr>
              <a:t>.</a:t>
            </a:r>
            <a:endParaRPr lang="ru-RU" sz="16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5" grpId="0" animBg="1"/>
      <p:bldP spid="26" grpId="0" animBg="1"/>
      <p:bldP spid="27" grpId="0" animBg="1"/>
      <p:bldP spid="18" grpId="0" build="p"/>
      <p:bldP spid="21" grpId="0" animBg="1"/>
      <p:bldP spid="28" grpId="0" animBg="1"/>
      <p:bldP spid="29" grpId="0" animBg="1"/>
      <p:bldP spid="30" grpId="0" animBg="1"/>
      <p:bldP spid="31" grpId="0" animBg="1"/>
      <p:bldP spid="32" grpId="0" animBg="1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556" name="Text Box 4"/>
          <p:cNvSpPr txBox="1">
            <a:spLocks noChangeArrowheads="1"/>
          </p:cNvSpPr>
          <p:nvPr/>
        </p:nvSpPr>
        <p:spPr bwMode="auto">
          <a:xfrm>
            <a:off x="288000" y="1476000"/>
            <a:ext cx="4176000" cy="1980000"/>
          </a:xfrm>
          <a:prstGeom prst="rect">
            <a:avLst/>
          </a:prstGeom>
          <a:noFill/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r>
              <a:rPr lang="ru-RU" sz="2000" dirty="0" smtClean="0">
                <a:solidFill>
                  <a:srgbClr val="FFFF00"/>
                </a:solidFill>
              </a:rPr>
              <a:t>Прямое доказательство</a:t>
            </a:r>
            <a:r>
              <a:rPr lang="ru-RU" sz="2000" dirty="0" smtClean="0"/>
              <a:t> – </a:t>
            </a:r>
            <a:r>
              <a:rPr lang="ru-RU" sz="2000" dirty="0">
                <a:solidFill>
                  <a:srgbClr val="FFFF00"/>
                </a:solidFill>
              </a:rPr>
              <a:t/>
            </a:r>
            <a:br>
              <a:rPr lang="ru-RU" sz="2000" dirty="0">
                <a:solidFill>
                  <a:srgbClr val="FFFF00"/>
                </a:solidFill>
              </a:rPr>
            </a:br>
            <a:r>
              <a:rPr lang="ru-RU" dirty="0" smtClean="0"/>
              <a:t>доказательство, апеллирующее </a:t>
            </a:r>
            <a:br>
              <a:rPr lang="ru-RU" dirty="0" smtClean="0"/>
            </a:br>
            <a:r>
              <a:rPr lang="ru-RU" dirty="0" smtClean="0"/>
              <a:t>к </a:t>
            </a:r>
            <a:r>
              <a:rPr lang="ru-RU" dirty="0" smtClean="0">
                <a:solidFill>
                  <a:srgbClr val="00FFFF"/>
                </a:solidFill>
              </a:rPr>
              <a:t>закону достаточного основания</a:t>
            </a:r>
            <a:r>
              <a:rPr lang="ru-RU" dirty="0" smtClean="0"/>
              <a:t>: истинность тезиса выводится </a:t>
            </a:r>
            <a:br>
              <a:rPr lang="ru-RU" dirty="0" smtClean="0"/>
            </a:br>
            <a:r>
              <a:rPr lang="ru-RU" dirty="0" smtClean="0"/>
              <a:t>из совокупности каких-либо достоверных начал.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4680000" y="1476000"/>
            <a:ext cx="4176000" cy="1980000"/>
          </a:xfrm>
          <a:prstGeom prst="rect">
            <a:avLst/>
          </a:prstGeom>
          <a:noFill/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r>
              <a:rPr lang="ru-RU" sz="2000" dirty="0" smtClean="0">
                <a:solidFill>
                  <a:srgbClr val="FFFF00"/>
                </a:solidFill>
              </a:rPr>
              <a:t>Косвенное доказательство</a:t>
            </a:r>
            <a:r>
              <a:rPr lang="ru-RU" sz="2000" dirty="0" smtClean="0"/>
              <a:t> –</a:t>
            </a:r>
            <a:r>
              <a:rPr lang="ru-RU" sz="2000" dirty="0" smtClean="0">
                <a:solidFill>
                  <a:srgbClr val="FFFF00"/>
                </a:solidFill>
              </a:rPr>
              <a:t> </a:t>
            </a:r>
            <a:br>
              <a:rPr lang="ru-RU" sz="2000" dirty="0" smtClean="0">
                <a:solidFill>
                  <a:srgbClr val="FFFF00"/>
                </a:solidFill>
              </a:rPr>
            </a:br>
            <a:r>
              <a:rPr lang="ru-RU" dirty="0" smtClean="0"/>
              <a:t>доказательство, апеллирующее </a:t>
            </a:r>
            <a:br>
              <a:rPr lang="ru-RU" dirty="0" smtClean="0"/>
            </a:br>
            <a:r>
              <a:rPr lang="ru-RU" dirty="0" smtClean="0"/>
              <a:t>к </a:t>
            </a:r>
            <a:r>
              <a:rPr lang="ru-RU" dirty="0" smtClean="0">
                <a:solidFill>
                  <a:srgbClr val="00FFFF"/>
                </a:solidFill>
              </a:rPr>
              <a:t>закону исключённого третьего</a:t>
            </a:r>
            <a:r>
              <a:rPr lang="ru-RU" dirty="0" smtClean="0"/>
              <a:t>: истинность тезиса </a:t>
            </a:r>
            <a:br>
              <a:rPr lang="ru-RU" dirty="0" smtClean="0"/>
            </a:br>
            <a:r>
              <a:rPr lang="ru-RU" dirty="0" smtClean="0"/>
              <a:t>выводится из </a:t>
            </a:r>
            <a:r>
              <a:rPr lang="ru-RU" dirty="0" smtClean="0">
                <a:solidFill>
                  <a:srgbClr val="FF66FF"/>
                </a:solidFill>
              </a:rPr>
              <a:t>ложности</a:t>
            </a:r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/>
              <a:t>его отрицания.</a:t>
            </a:r>
            <a:endParaRPr lang="ru-RU" sz="1600" dirty="0">
              <a:solidFill>
                <a:srgbClr val="00FFFF"/>
              </a:solidFill>
            </a:endParaRP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288000" y="5076000"/>
            <a:ext cx="4176000" cy="1620000"/>
          </a:xfrm>
          <a:prstGeom prst="rect">
            <a:avLst/>
          </a:prstGeom>
          <a:noFill/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r>
              <a:rPr lang="ru-RU" dirty="0" smtClean="0">
                <a:solidFill>
                  <a:srgbClr val="FFFF00"/>
                </a:solidFill>
              </a:rPr>
              <a:t>Апагогическое доказательство </a:t>
            </a:r>
            <a:r>
              <a:rPr lang="ru-RU" dirty="0">
                <a:solidFill>
                  <a:srgbClr val="FFFF00"/>
                </a:solidFill>
              </a:rPr>
              <a:t/>
            </a:r>
            <a:br>
              <a:rPr lang="ru-RU" dirty="0">
                <a:solidFill>
                  <a:srgbClr val="FFFF00"/>
                </a:solidFill>
              </a:rPr>
            </a:br>
            <a:r>
              <a:rPr lang="ru-RU" dirty="0" smtClean="0"/>
              <a:t>(</a:t>
            </a:r>
            <a:r>
              <a:rPr lang="ru-RU" i="1" dirty="0" smtClean="0"/>
              <a:t>греч.</a:t>
            </a:r>
            <a:r>
              <a:rPr lang="ru-RU" dirty="0" smtClean="0"/>
              <a:t> </a:t>
            </a:r>
            <a:r>
              <a:rPr lang="el-GR" dirty="0" smtClean="0">
                <a:solidFill>
                  <a:srgbClr val="00FF00"/>
                </a:solidFill>
              </a:rPr>
              <a:t>απαγωγή</a:t>
            </a:r>
            <a:r>
              <a:rPr lang="ru-RU" dirty="0" smtClean="0"/>
              <a:t>, уводящий) – </a:t>
            </a:r>
            <a:br>
              <a:rPr lang="ru-RU" dirty="0" smtClean="0"/>
            </a:br>
            <a:r>
              <a:rPr lang="ru-RU" dirty="0" smtClean="0"/>
              <a:t>доказательство, основанное на том, что отрицание тезиса ведёт к </a:t>
            </a:r>
            <a:r>
              <a:rPr lang="ru-RU" dirty="0" smtClean="0">
                <a:solidFill>
                  <a:srgbClr val="FF66FF"/>
                </a:solidFill>
              </a:rPr>
              <a:t>нелепости</a:t>
            </a:r>
            <a:r>
              <a:rPr lang="ru-RU" dirty="0" smtClean="0"/>
              <a:t> или </a:t>
            </a:r>
            <a:r>
              <a:rPr lang="ru-RU" dirty="0" smtClean="0">
                <a:solidFill>
                  <a:srgbClr val="FF66FF"/>
                </a:solidFill>
              </a:rPr>
              <a:t>противоречию</a:t>
            </a:r>
            <a:r>
              <a:rPr lang="ru-RU" dirty="0" smtClean="0"/>
              <a:t>. 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9" name="AutoShape 4"/>
          <p:cNvSpPr>
            <a:spLocks noChangeArrowheads="1"/>
          </p:cNvSpPr>
          <p:nvPr/>
        </p:nvSpPr>
        <p:spPr bwMode="auto">
          <a:xfrm>
            <a:off x="360000" y="4392000"/>
            <a:ext cx="4032000" cy="504000"/>
          </a:xfrm>
          <a:prstGeom prst="bevel">
            <a:avLst>
              <a:gd name="adj" fmla="val 12500"/>
            </a:avLst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tIns="72000" anchor="ctr" anchorCtr="1"/>
          <a:lstStyle/>
          <a:p>
            <a:pPr>
              <a:lnSpc>
                <a:spcPct val="80000"/>
              </a:lnSpc>
            </a:pPr>
            <a:r>
              <a:rPr lang="ru-RU" dirty="0" smtClean="0">
                <a:solidFill>
                  <a:srgbClr val="0000FF"/>
                </a:solidFill>
              </a:rPr>
              <a:t>Апагогическое доказательство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11" name="Line 5"/>
          <p:cNvSpPr>
            <a:spLocks noChangeShapeType="1"/>
          </p:cNvSpPr>
          <p:nvPr/>
        </p:nvSpPr>
        <p:spPr bwMode="auto">
          <a:xfrm>
            <a:off x="2376000" y="3960000"/>
            <a:ext cx="288000" cy="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algn="ctr">
              <a:lnSpc>
                <a:spcPct val="80000"/>
              </a:lnSpc>
            </a:pPr>
            <a:endParaRPr lang="ru-RU" dirty="0"/>
          </a:p>
        </p:txBody>
      </p:sp>
      <p:cxnSp>
        <p:nvCxnSpPr>
          <p:cNvPr id="13" name="AutoShape 7"/>
          <p:cNvCxnSpPr>
            <a:cxnSpLocks noChangeShapeType="1"/>
          </p:cNvCxnSpPr>
          <p:nvPr/>
        </p:nvCxnSpPr>
        <p:spPr bwMode="auto">
          <a:xfrm>
            <a:off x="2376000" y="3960000"/>
            <a:ext cx="1588" cy="432000"/>
          </a:xfrm>
          <a:prstGeom prst="straightConnector1">
            <a:avLst/>
          </a:prstGeom>
          <a:noFill/>
          <a:ln w="25400">
            <a:solidFill>
              <a:schemeClr val="bg1"/>
            </a:solidFill>
            <a:round/>
            <a:headEnd/>
            <a:tailEnd type="triangle"/>
          </a:ln>
        </p:spPr>
      </p:cxnSp>
      <p:sp>
        <p:nvSpPr>
          <p:cNvPr id="1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Виды доказательства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Косвенное доказательство</a:t>
            </a:r>
          </a:p>
        </p:txBody>
      </p:sp>
      <p:sp>
        <p:nvSpPr>
          <p:cNvPr id="8" name="AutoShape 4"/>
          <p:cNvSpPr>
            <a:spLocks noChangeArrowheads="1"/>
          </p:cNvSpPr>
          <p:nvPr/>
        </p:nvSpPr>
        <p:spPr bwMode="auto">
          <a:xfrm>
            <a:off x="2664000" y="3636000"/>
            <a:ext cx="3816000" cy="576000"/>
          </a:xfrm>
          <a:prstGeom prst="bevel">
            <a:avLst>
              <a:gd name="adj" fmla="val 12500"/>
            </a:avLst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tIns="72000" anchor="ctr"/>
          <a:lstStyle/>
          <a:p>
            <a:pPr algn="ctr">
              <a:lnSpc>
                <a:spcPct val="80000"/>
              </a:lnSpc>
            </a:pPr>
            <a:r>
              <a:rPr lang="ru-RU" sz="2000" dirty="0" smtClean="0">
                <a:solidFill>
                  <a:srgbClr val="FF0000"/>
                </a:solidFill>
              </a:rPr>
              <a:t>Косвенное доказательство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1" grpId="0" animBg="1"/>
      <p:bldP spid="8" grpId="0" animBg="1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39750" y="2160588"/>
            <a:ext cx="2520950" cy="2519362"/>
          </a:xfrm>
          <a:prstGeom prst="rect">
            <a:avLst/>
          </a:prstGeom>
          <a:ln w="38100"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 b="1" dirty="0">
              <a:solidFill>
                <a:srgbClr val="0000CC"/>
              </a:solidFill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rot="5400000">
            <a:off x="540544" y="2159794"/>
            <a:ext cx="2519362" cy="2520950"/>
          </a:xfrm>
          <a:prstGeom prst="line">
            <a:avLst/>
          </a:prstGeom>
          <a:ln w="38100">
            <a:solidFill>
              <a:srgbClr val="00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/>
          <p:cNvSpPr/>
          <p:nvPr/>
        </p:nvSpPr>
        <p:spPr>
          <a:xfrm>
            <a:off x="1619250" y="4319588"/>
            <a:ext cx="360363" cy="2524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2400" b="1" dirty="0">
                <a:solidFill>
                  <a:srgbClr val="0000CC"/>
                </a:solidFill>
              </a:rPr>
              <a:t>n</a:t>
            </a:r>
            <a:endParaRPr lang="ru-RU" sz="2400" b="1" dirty="0">
              <a:solidFill>
                <a:srgbClr val="0000CC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 rot="18900000">
            <a:off x="1403350" y="3168650"/>
            <a:ext cx="360363" cy="2508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2400" b="1" dirty="0">
                <a:solidFill>
                  <a:srgbClr val="0000CC"/>
                </a:solidFill>
              </a:rPr>
              <a:t>m</a:t>
            </a:r>
            <a:endParaRPr lang="ru-RU" sz="2400" b="1" dirty="0">
              <a:solidFill>
                <a:srgbClr val="0000CC"/>
              </a:solidFill>
            </a:endParaRPr>
          </a:p>
        </p:txBody>
      </p:sp>
      <p:sp>
        <p:nvSpPr>
          <p:cNvPr id="12" name="Text Box 10"/>
          <p:cNvSpPr txBox="1">
            <a:spLocks noChangeArrowheads="1"/>
          </p:cNvSpPr>
          <p:nvPr/>
        </p:nvSpPr>
        <p:spPr bwMode="auto">
          <a:xfrm>
            <a:off x="180000" y="5400000"/>
            <a:ext cx="3240000" cy="1224000"/>
          </a:xfrm>
          <a:prstGeom prst="flowChartAlternateProcess">
            <a:avLst/>
          </a:prstGeom>
          <a:noFill/>
          <a:ln w="38100" cmpd="dbl">
            <a:solidFill>
              <a:srgbClr val="00FFFF"/>
            </a:solidFill>
            <a:miter lim="800000"/>
            <a:headEnd/>
            <a:tailEnd/>
          </a:ln>
        </p:spPr>
        <p:txBody>
          <a:bodyPr wrap="square" lIns="36000" rIns="36000" anchor="ctr" anchorCtr="1"/>
          <a:lstStyle/>
          <a:p>
            <a:pPr algn="ctr"/>
            <a:r>
              <a:rPr lang="ru-RU" b="1" dirty="0" smtClean="0">
                <a:solidFill>
                  <a:srgbClr val="00FFFF"/>
                </a:solidFill>
              </a:rPr>
              <a:t>Пифагорейское открытие существования чисел, отличных от натуральных </a:t>
            </a:r>
            <a:r>
              <a:rPr lang="ru-RU" b="1" dirty="0">
                <a:solidFill>
                  <a:srgbClr val="00FFFF"/>
                </a:solidFill>
              </a:rPr>
              <a:t/>
            </a:r>
            <a:br>
              <a:rPr lang="ru-RU" b="1" dirty="0">
                <a:solidFill>
                  <a:srgbClr val="00FFFF"/>
                </a:solidFill>
              </a:rPr>
            </a:br>
            <a:r>
              <a:rPr lang="ru-RU" b="1" dirty="0" smtClean="0">
                <a:solidFill>
                  <a:srgbClr val="00FFFF"/>
                </a:solidFill>
              </a:rPr>
              <a:t>(иррациональных чисел)</a:t>
            </a:r>
            <a:endParaRPr lang="ru-RU" sz="1600" b="1" dirty="0">
              <a:solidFill>
                <a:srgbClr val="00FFFF"/>
              </a:solidFill>
            </a:endParaRPr>
          </a:p>
        </p:txBody>
      </p:sp>
      <p:sp>
        <p:nvSpPr>
          <p:cNvPr id="1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Косвенное апагогическое доказательство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Несоизмеримость стороны и диагонали квадрата</a:t>
            </a:r>
          </a:p>
        </p:txBody>
      </p:sp>
      <p:sp>
        <p:nvSpPr>
          <p:cNvPr id="13" name="Содержимое 5"/>
          <p:cNvSpPr>
            <a:spLocks noGrp="1"/>
          </p:cNvSpPr>
          <p:nvPr>
            <p:ph idx="1"/>
          </p:nvPr>
        </p:nvSpPr>
        <p:spPr>
          <a:xfrm>
            <a:off x="3564000" y="1476000"/>
            <a:ext cx="5472000" cy="5256000"/>
          </a:xfrm>
        </p:spPr>
        <p:txBody>
          <a:bodyPr/>
          <a:lstStyle/>
          <a:p>
            <a:pPr>
              <a:lnSpc>
                <a:spcPct val="95000"/>
              </a:lnSpc>
              <a:buFont typeface="Wingdings" pitchFamily="2" charset="2"/>
              <a:buChar char="q"/>
            </a:pPr>
            <a:r>
              <a:rPr lang="ru-RU" sz="1700" b="1" dirty="0" smtClean="0">
                <a:solidFill>
                  <a:srgbClr val="FFFFFF"/>
                </a:solidFill>
              </a:rPr>
              <a:t>Допустим, что диагональ квадрата </a:t>
            </a:r>
            <a:r>
              <a:rPr lang="en-US" sz="1700" b="1" dirty="0" smtClean="0">
                <a:solidFill>
                  <a:srgbClr val="00FFFF"/>
                </a:solidFill>
              </a:rPr>
              <a:t>m</a:t>
            </a:r>
            <a:r>
              <a:rPr lang="ru-RU" sz="1700" b="1" dirty="0" smtClean="0">
                <a:solidFill>
                  <a:srgbClr val="FFFFFF"/>
                </a:solidFill>
              </a:rPr>
              <a:t> и его </a:t>
            </a:r>
            <a:br>
              <a:rPr lang="ru-RU" sz="1700" b="1" dirty="0" smtClean="0">
                <a:solidFill>
                  <a:srgbClr val="FFFFFF"/>
                </a:solidFill>
              </a:rPr>
            </a:br>
            <a:r>
              <a:rPr lang="ru-RU" sz="1700" b="1" dirty="0" smtClean="0">
                <a:solidFill>
                  <a:srgbClr val="FFFFFF"/>
                </a:solidFill>
              </a:rPr>
              <a:t>сторона </a:t>
            </a:r>
            <a:r>
              <a:rPr lang="en-US" sz="1700" b="1" dirty="0" smtClean="0">
                <a:solidFill>
                  <a:srgbClr val="00FFFF"/>
                </a:solidFill>
              </a:rPr>
              <a:t>n</a:t>
            </a:r>
            <a:r>
              <a:rPr lang="ru-RU" sz="1700" b="1" dirty="0" smtClean="0">
                <a:solidFill>
                  <a:srgbClr val="FFFFFF"/>
                </a:solidFill>
              </a:rPr>
              <a:t> соизмеримы, т.</a:t>
            </a:r>
            <a:r>
              <a:rPr lang="en-US" sz="1700" b="1" dirty="0" smtClean="0">
                <a:solidFill>
                  <a:srgbClr val="FFFFFF"/>
                </a:solidFill>
              </a:rPr>
              <a:t> </a:t>
            </a:r>
            <a:r>
              <a:rPr lang="ru-RU" sz="1700" b="1" dirty="0" smtClean="0">
                <a:solidFill>
                  <a:srgbClr val="FFFFFF"/>
                </a:solidFill>
              </a:rPr>
              <a:t>е. их отношение равно отношению двух натуральных чисел </a:t>
            </a:r>
            <a:br>
              <a:rPr lang="ru-RU" sz="1700" b="1" dirty="0" smtClean="0">
                <a:solidFill>
                  <a:srgbClr val="FFFFFF"/>
                </a:solidFill>
              </a:rPr>
            </a:br>
            <a:r>
              <a:rPr lang="en-US" sz="1700" b="1" dirty="0" smtClean="0">
                <a:solidFill>
                  <a:srgbClr val="00FFFF"/>
                </a:solidFill>
              </a:rPr>
              <a:t>m : n</a:t>
            </a:r>
            <a:r>
              <a:rPr lang="en-US" sz="1700" b="1" dirty="0" smtClean="0">
                <a:solidFill>
                  <a:srgbClr val="FFFFFF"/>
                </a:solidFill>
              </a:rPr>
              <a:t> (</a:t>
            </a:r>
            <a:r>
              <a:rPr lang="ru-RU" sz="1700" b="1" dirty="0" smtClean="0">
                <a:solidFill>
                  <a:srgbClr val="FFFFFF"/>
                </a:solidFill>
              </a:rPr>
              <a:t>предполагается, что </a:t>
            </a:r>
            <a:r>
              <a:rPr lang="en-US" sz="1700" b="1" dirty="0" smtClean="0">
                <a:solidFill>
                  <a:srgbClr val="00FFFF"/>
                </a:solidFill>
              </a:rPr>
              <a:t>m</a:t>
            </a:r>
            <a:r>
              <a:rPr lang="en-US" sz="1700" b="1" dirty="0" smtClean="0">
                <a:solidFill>
                  <a:srgbClr val="FFFFFF"/>
                </a:solidFill>
              </a:rPr>
              <a:t> </a:t>
            </a:r>
            <a:r>
              <a:rPr lang="ru-RU" sz="1700" b="1" dirty="0" smtClean="0">
                <a:solidFill>
                  <a:srgbClr val="FFFFFF"/>
                </a:solidFill>
              </a:rPr>
              <a:t>и </a:t>
            </a:r>
            <a:r>
              <a:rPr lang="en-US" sz="1700" b="1" dirty="0" smtClean="0">
                <a:solidFill>
                  <a:srgbClr val="00FFFF"/>
                </a:solidFill>
              </a:rPr>
              <a:t>n</a:t>
            </a:r>
            <a:r>
              <a:rPr lang="ru-RU" sz="1700" b="1" dirty="0" smtClean="0">
                <a:solidFill>
                  <a:srgbClr val="FFFFFF"/>
                </a:solidFill>
              </a:rPr>
              <a:t> </a:t>
            </a:r>
            <a:r>
              <a:rPr lang="ru-RU" sz="1700" b="1" dirty="0" smtClean="0">
                <a:solidFill>
                  <a:srgbClr val="FFFF00"/>
                </a:solidFill>
              </a:rPr>
              <a:t>не являются </a:t>
            </a:r>
            <a:br>
              <a:rPr lang="ru-RU" sz="1700" b="1" dirty="0" smtClean="0">
                <a:solidFill>
                  <a:srgbClr val="FFFF00"/>
                </a:solidFill>
              </a:rPr>
            </a:br>
            <a:r>
              <a:rPr lang="ru-RU" sz="1700" b="1" dirty="0" smtClean="0">
                <a:solidFill>
                  <a:srgbClr val="FFFF00"/>
                </a:solidFill>
              </a:rPr>
              <a:t>оба чётными</a:t>
            </a:r>
            <a:r>
              <a:rPr lang="ru-RU" sz="1700" b="1" dirty="0" smtClean="0">
                <a:solidFill>
                  <a:schemeClr val="bg1"/>
                </a:solidFill>
              </a:rPr>
              <a:t>,</a:t>
            </a:r>
            <a:r>
              <a:rPr lang="ru-RU" sz="1700" b="1" dirty="0" smtClean="0">
                <a:solidFill>
                  <a:srgbClr val="FFFFFF"/>
                </a:solidFill>
              </a:rPr>
              <a:t> иначе дробь можно было бы сократить на два</a:t>
            </a:r>
            <a:r>
              <a:rPr lang="en-US" sz="1700" b="1" dirty="0" smtClean="0">
                <a:solidFill>
                  <a:srgbClr val="FFFFFF"/>
                </a:solidFill>
              </a:rPr>
              <a:t>).</a:t>
            </a:r>
            <a:endParaRPr lang="ru-RU" sz="1700" b="1" dirty="0" smtClean="0">
              <a:solidFill>
                <a:srgbClr val="FFFFFF"/>
              </a:solidFill>
            </a:endParaRPr>
          </a:p>
          <a:p>
            <a:pPr>
              <a:lnSpc>
                <a:spcPct val="95000"/>
              </a:lnSpc>
              <a:buFont typeface="Wingdings" pitchFamily="2" charset="2"/>
              <a:buChar char="q"/>
            </a:pPr>
            <a:r>
              <a:rPr lang="ru-RU" sz="1700" b="1" dirty="0" smtClean="0">
                <a:solidFill>
                  <a:srgbClr val="FFFFFF"/>
                </a:solidFill>
              </a:rPr>
              <a:t>Тогда площадь квадрата, построенного на </a:t>
            </a:r>
            <a:br>
              <a:rPr lang="ru-RU" sz="1700" b="1" dirty="0" smtClean="0">
                <a:solidFill>
                  <a:srgbClr val="FFFFFF"/>
                </a:solidFill>
              </a:rPr>
            </a:br>
            <a:r>
              <a:rPr lang="ru-RU" sz="1700" b="1" dirty="0" smtClean="0">
                <a:solidFill>
                  <a:srgbClr val="FFFFFF"/>
                </a:solidFill>
              </a:rPr>
              <a:t>диагонали </a:t>
            </a:r>
            <a:r>
              <a:rPr lang="en-US" sz="1700" b="1" dirty="0" smtClean="0">
                <a:solidFill>
                  <a:srgbClr val="00FFFF"/>
                </a:solidFill>
              </a:rPr>
              <a:t>m</a:t>
            </a:r>
            <a:r>
              <a:rPr lang="ru-RU" sz="1700" b="1" dirty="0" smtClean="0">
                <a:solidFill>
                  <a:srgbClr val="FFFFFF"/>
                </a:solidFill>
              </a:rPr>
              <a:t>, будет относиться к площади </a:t>
            </a:r>
            <a:br>
              <a:rPr lang="ru-RU" sz="1700" b="1" dirty="0" smtClean="0">
                <a:solidFill>
                  <a:srgbClr val="FFFFFF"/>
                </a:solidFill>
              </a:rPr>
            </a:br>
            <a:r>
              <a:rPr lang="ru-RU" sz="1700" b="1" dirty="0" smtClean="0">
                <a:solidFill>
                  <a:srgbClr val="FFFFFF"/>
                </a:solidFill>
              </a:rPr>
              <a:t>исходного квадрата со стороной </a:t>
            </a:r>
            <a:r>
              <a:rPr lang="en-US" sz="1700" b="1" dirty="0" smtClean="0">
                <a:solidFill>
                  <a:srgbClr val="00FFFF"/>
                </a:solidFill>
              </a:rPr>
              <a:t>n</a:t>
            </a:r>
            <a:r>
              <a:rPr lang="en-US" sz="1700" b="1" dirty="0" smtClean="0">
                <a:solidFill>
                  <a:srgbClr val="FFFFFF"/>
                </a:solidFill>
              </a:rPr>
              <a:t> </a:t>
            </a:r>
            <a:r>
              <a:rPr lang="ru-RU" sz="1700" b="1" dirty="0" smtClean="0">
                <a:solidFill>
                  <a:srgbClr val="FFFFFF"/>
                </a:solidFill>
              </a:rPr>
              <a:t>как </a:t>
            </a:r>
            <a:r>
              <a:rPr lang="en-US" sz="1700" b="1" dirty="0" smtClean="0">
                <a:solidFill>
                  <a:srgbClr val="00FFFF"/>
                </a:solidFill>
              </a:rPr>
              <a:t>m</a:t>
            </a:r>
            <a:r>
              <a:rPr lang="en-US" sz="1700" b="1" baseline="30000" dirty="0" smtClean="0">
                <a:solidFill>
                  <a:srgbClr val="00FFFF"/>
                </a:solidFill>
              </a:rPr>
              <a:t>2</a:t>
            </a:r>
            <a:r>
              <a:rPr lang="en-US" sz="1700" b="1" dirty="0" smtClean="0">
                <a:solidFill>
                  <a:srgbClr val="00FFFF"/>
                </a:solidFill>
              </a:rPr>
              <a:t> : n</a:t>
            </a:r>
            <a:r>
              <a:rPr lang="en-US" sz="1700" b="1" baseline="30000" dirty="0" smtClean="0">
                <a:solidFill>
                  <a:srgbClr val="00FFFF"/>
                </a:solidFill>
              </a:rPr>
              <a:t>2</a:t>
            </a:r>
            <a:r>
              <a:rPr lang="ru-RU" sz="1700" b="1" dirty="0" smtClean="0">
                <a:solidFill>
                  <a:srgbClr val="FFFFFF"/>
                </a:solidFill>
              </a:rPr>
              <a:t>.</a:t>
            </a:r>
          </a:p>
          <a:p>
            <a:pPr>
              <a:lnSpc>
                <a:spcPct val="95000"/>
              </a:lnSpc>
              <a:buFont typeface="Wingdings" pitchFamily="2" charset="2"/>
              <a:buChar char="q"/>
            </a:pPr>
            <a:r>
              <a:rPr lang="ru-RU" sz="1700" b="1" dirty="0" smtClean="0">
                <a:solidFill>
                  <a:srgbClr val="FFFFFF"/>
                </a:solidFill>
              </a:rPr>
              <a:t>Но по теореме Пифагора </a:t>
            </a:r>
            <a:r>
              <a:rPr lang="en-US" sz="1700" b="1" dirty="0" smtClean="0">
                <a:solidFill>
                  <a:srgbClr val="00FFFF"/>
                </a:solidFill>
              </a:rPr>
              <a:t>m</a:t>
            </a:r>
            <a:r>
              <a:rPr lang="en-US" sz="1700" b="1" baseline="30000" dirty="0" smtClean="0">
                <a:solidFill>
                  <a:srgbClr val="00FFFF"/>
                </a:solidFill>
              </a:rPr>
              <a:t>2</a:t>
            </a:r>
            <a:r>
              <a:rPr lang="en-US" sz="1700" b="1" dirty="0" smtClean="0">
                <a:solidFill>
                  <a:srgbClr val="00FFFF"/>
                </a:solidFill>
              </a:rPr>
              <a:t> = 2n</a:t>
            </a:r>
            <a:r>
              <a:rPr lang="en-US" sz="1700" b="1" baseline="30000" dirty="0" smtClean="0">
                <a:solidFill>
                  <a:srgbClr val="00FFFF"/>
                </a:solidFill>
              </a:rPr>
              <a:t>2</a:t>
            </a:r>
            <a:r>
              <a:rPr lang="ru-RU" sz="1700" b="1" dirty="0" smtClean="0">
                <a:solidFill>
                  <a:srgbClr val="FFFFFF"/>
                </a:solidFill>
              </a:rPr>
              <a:t>; значит,</a:t>
            </a:r>
            <a:br>
              <a:rPr lang="ru-RU" sz="1700" b="1" dirty="0" smtClean="0">
                <a:solidFill>
                  <a:srgbClr val="FFFFFF"/>
                </a:solidFill>
              </a:rPr>
            </a:br>
            <a:r>
              <a:rPr lang="en-US" sz="1700" b="1" dirty="0" smtClean="0">
                <a:solidFill>
                  <a:srgbClr val="00FFFF"/>
                </a:solidFill>
              </a:rPr>
              <a:t>m</a:t>
            </a:r>
            <a:r>
              <a:rPr lang="en-US" sz="1700" b="1" baseline="30000" dirty="0" smtClean="0">
                <a:solidFill>
                  <a:srgbClr val="00FFFF"/>
                </a:solidFill>
              </a:rPr>
              <a:t>2</a:t>
            </a:r>
            <a:r>
              <a:rPr lang="en-US" sz="1700" b="1" dirty="0" smtClean="0">
                <a:solidFill>
                  <a:srgbClr val="FFFFFF"/>
                </a:solidFill>
              </a:rPr>
              <a:t> </a:t>
            </a:r>
            <a:r>
              <a:rPr lang="ru-RU" sz="1700" b="1" dirty="0" smtClean="0">
                <a:solidFill>
                  <a:srgbClr val="FFFFFF"/>
                </a:solidFill>
              </a:rPr>
              <a:t>– чётно. </a:t>
            </a:r>
            <a:r>
              <a:rPr lang="ru-RU" sz="1700" b="1" dirty="0" smtClean="0">
                <a:solidFill>
                  <a:srgbClr val="FFFFFF"/>
                </a:solidFill>
              </a:rPr>
              <a:t>Следовательно, </a:t>
            </a:r>
            <a:r>
              <a:rPr lang="ru-RU" sz="1700" b="1" dirty="0" smtClean="0">
                <a:solidFill>
                  <a:srgbClr val="FFFFFF"/>
                </a:solidFill>
              </a:rPr>
              <a:t>и </a:t>
            </a:r>
            <a:r>
              <a:rPr lang="en-US" sz="1700" b="1" dirty="0" smtClean="0">
                <a:solidFill>
                  <a:srgbClr val="00FFFF"/>
                </a:solidFill>
              </a:rPr>
              <a:t>m</a:t>
            </a:r>
            <a:r>
              <a:rPr lang="en-US" sz="1700" b="1" dirty="0" smtClean="0">
                <a:solidFill>
                  <a:srgbClr val="FFFFFF"/>
                </a:solidFill>
              </a:rPr>
              <a:t> –</a:t>
            </a:r>
            <a:r>
              <a:rPr lang="ru-RU" sz="1700" b="1" dirty="0" smtClean="0">
                <a:solidFill>
                  <a:srgbClr val="FFFFFF"/>
                </a:solidFill>
              </a:rPr>
              <a:t> </a:t>
            </a:r>
            <a:r>
              <a:rPr lang="ru-RU" sz="1700" b="1" dirty="0" smtClean="0">
                <a:solidFill>
                  <a:srgbClr val="FFFF00"/>
                </a:solidFill>
              </a:rPr>
              <a:t>чётно </a:t>
            </a:r>
            <a:r>
              <a:rPr lang="ru-RU" sz="1700" b="1" dirty="0" smtClean="0">
                <a:solidFill>
                  <a:srgbClr val="FFFFFF"/>
                </a:solidFill>
              </a:rPr>
              <a:t/>
            </a:r>
            <a:br>
              <a:rPr lang="ru-RU" sz="1700" b="1" dirty="0" smtClean="0">
                <a:solidFill>
                  <a:srgbClr val="FFFFFF"/>
                </a:solidFill>
              </a:rPr>
            </a:br>
            <a:r>
              <a:rPr lang="ru-RU" sz="1700" b="1" dirty="0" smtClean="0">
                <a:solidFill>
                  <a:srgbClr val="FFFFFF"/>
                </a:solidFill>
              </a:rPr>
              <a:t>(так как произведение двух нечётных чисел</a:t>
            </a:r>
            <a:br>
              <a:rPr lang="ru-RU" sz="1700" b="1" dirty="0" smtClean="0">
                <a:solidFill>
                  <a:srgbClr val="FFFFFF"/>
                </a:solidFill>
              </a:rPr>
            </a:br>
            <a:r>
              <a:rPr lang="ru-RU" sz="1700" b="1" dirty="0" smtClean="0">
                <a:solidFill>
                  <a:srgbClr val="FFFFFF"/>
                </a:solidFill>
              </a:rPr>
              <a:t>нечётно). Но тогда </a:t>
            </a:r>
            <a:r>
              <a:rPr lang="en-US" sz="1700" b="1" dirty="0" smtClean="0">
                <a:solidFill>
                  <a:srgbClr val="00FFFF"/>
                </a:solidFill>
              </a:rPr>
              <a:t>n</a:t>
            </a:r>
            <a:r>
              <a:rPr lang="en-US" sz="1700" b="1" dirty="0" smtClean="0">
                <a:solidFill>
                  <a:srgbClr val="FFFFFF"/>
                </a:solidFill>
              </a:rPr>
              <a:t> – </a:t>
            </a:r>
            <a:r>
              <a:rPr lang="ru-RU" sz="1700" b="1" dirty="0" smtClean="0">
                <a:solidFill>
                  <a:srgbClr val="FFFF00"/>
                </a:solidFill>
              </a:rPr>
              <a:t>нечётно</a:t>
            </a:r>
            <a:r>
              <a:rPr lang="ru-RU" sz="1700" b="1" dirty="0" smtClean="0">
                <a:solidFill>
                  <a:schemeClr val="bg1"/>
                </a:solidFill>
              </a:rPr>
              <a:t>.</a:t>
            </a:r>
          </a:p>
          <a:p>
            <a:pPr>
              <a:lnSpc>
                <a:spcPct val="95000"/>
              </a:lnSpc>
              <a:buFont typeface="Wingdings" pitchFamily="2" charset="2"/>
              <a:buChar char="q"/>
            </a:pPr>
            <a:r>
              <a:rPr lang="ru-RU" sz="1700" b="1" dirty="0" smtClean="0">
                <a:solidFill>
                  <a:srgbClr val="FFFFFF"/>
                </a:solidFill>
              </a:rPr>
              <a:t>Поскольку </a:t>
            </a:r>
            <a:r>
              <a:rPr lang="en-US" sz="1700" b="1" dirty="0" smtClean="0">
                <a:solidFill>
                  <a:srgbClr val="00FFFF"/>
                </a:solidFill>
              </a:rPr>
              <a:t>m</a:t>
            </a:r>
            <a:r>
              <a:rPr lang="en-US" sz="1700" b="1" dirty="0" smtClean="0">
                <a:solidFill>
                  <a:srgbClr val="FFFFFF"/>
                </a:solidFill>
              </a:rPr>
              <a:t> – </a:t>
            </a:r>
            <a:r>
              <a:rPr lang="ru-RU" sz="1700" b="1" dirty="0" smtClean="0">
                <a:solidFill>
                  <a:srgbClr val="FFFFFF"/>
                </a:solidFill>
              </a:rPr>
              <a:t>чётно, запишем его как </a:t>
            </a:r>
            <a:r>
              <a:rPr lang="en-US" sz="1700" b="1" dirty="0" smtClean="0">
                <a:solidFill>
                  <a:srgbClr val="00FFFF"/>
                </a:solidFill>
              </a:rPr>
              <a:t>m = 2t</a:t>
            </a:r>
            <a:r>
              <a:rPr lang="en-US" sz="1700" b="1" dirty="0" smtClean="0">
                <a:solidFill>
                  <a:srgbClr val="FFFFFF"/>
                </a:solidFill>
              </a:rPr>
              <a:t>.</a:t>
            </a:r>
            <a:br>
              <a:rPr lang="en-US" sz="1700" b="1" dirty="0" smtClean="0">
                <a:solidFill>
                  <a:srgbClr val="FFFFFF"/>
                </a:solidFill>
              </a:rPr>
            </a:br>
            <a:r>
              <a:rPr lang="ru-RU" sz="1700" b="1" dirty="0" smtClean="0">
                <a:solidFill>
                  <a:srgbClr val="FFFFFF"/>
                </a:solidFill>
              </a:rPr>
              <a:t>Тогда </a:t>
            </a:r>
            <a:r>
              <a:rPr lang="en-US" sz="1700" b="1" dirty="0" smtClean="0">
                <a:solidFill>
                  <a:srgbClr val="00FFFF"/>
                </a:solidFill>
              </a:rPr>
              <a:t>m</a:t>
            </a:r>
            <a:r>
              <a:rPr lang="en-US" sz="1700" b="1" baseline="30000" dirty="0" smtClean="0">
                <a:solidFill>
                  <a:srgbClr val="00FFFF"/>
                </a:solidFill>
              </a:rPr>
              <a:t>2</a:t>
            </a:r>
            <a:r>
              <a:rPr lang="en-US" sz="1700" b="1" dirty="0" smtClean="0">
                <a:solidFill>
                  <a:srgbClr val="00FFFF"/>
                </a:solidFill>
              </a:rPr>
              <a:t> = 4t</a:t>
            </a:r>
            <a:r>
              <a:rPr lang="en-US" sz="1700" b="1" baseline="30000" dirty="0" smtClean="0">
                <a:solidFill>
                  <a:srgbClr val="00FFFF"/>
                </a:solidFill>
              </a:rPr>
              <a:t>2</a:t>
            </a:r>
            <a:r>
              <a:rPr lang="ru-RU" sz="1700" b="1" dirty="0" smtClean="0">
                <a:solidFill>
                  <a:srgbClr val="00FFFF"/>
                </a:solidFill>
              </a:rPr>
              <a:t> = </a:t>
            </a:r>
            <a:r>
              <a:rPr lang="en-US" sz="1700" b="1" dirty="0" smtClean="0">
                <a:solidFill>
                  <a:srgbClr val="00FFFF"/>
                </a:solidFill>
              </a:rPr>
              <a:t>2n</a:t>
            </a:r>
            <a:r>
              <a:rPr lang="en-US" sz="1700" b="1" baseline="30000" dirty="0" smtClean="0">
                <a:solidFill>
                  <a:srgbClr val="00FFFF"/>
                </a:solidFill>
              </a:rPr>
              <a:t>2</a:t>
            </a:r>
            <a:r>
              <a:rPr lang="ru-RU" sz="1700" b="1" dirty="0" smtClean="0">
                <a:solidFill>
                  <a:srgbClr val="FFFFFF"/>
                </a:solidFill>
              </a:rPr>
              <a:t>, или </a:t>
            </a:r>
            <a:r>
              <a:rPr lang="en-US" sz="1700" b="1" dirty="0" smtClean="0">
                <a:solidFill>
                  <a:srgbClr val="00FFFF"/>
                </a:solidFill>
              </a:rPr>
              <a:t>n</a:t>
            </a:r>
            <a:r>
              <a:rPr lang="en-US" sz="1700" b="1" baseline="30000" dirty="0" smtClean="0">
                <a:solidFill>
                  <a:srgbClr val="00FFFF"/>
                </a:solidFill>
              </a:rPr>
              <a:t>2</a:t>
            </a:r>
            <a:r>
              <a:rPr lang="en-US" sz="1700" b="1" dirty="0" smtClean="0">
                <a:solidFill>
                  <a:srgbClr val="00FFFF"/>
                </a:solidFill>
              </a:rPr>
              <a:t> = 2t</a:t>
            </a:r>
            <a:r>
              <a:rPr lang="en-US" sz="1700" b="1" baseline="30000" dirty="0" smtClean="0">
                <a:solidFill>
                  <a:srgbClr val="00FFFF"/>
                </a:solidFill>
              </a:rPr>
              <a:t>2</a:t>
            </a:r>
            <a:r>
              <a:rPr lang="ru-RU" sz="1700" b="1" dirty="0" smtClean="0">
                <a:solidFill>
                  <a:srgbClr val="FFFFFF"/>
                </a:solidFill>
              </a:rPr>
              <a:t>, т. е. </a:t>
            </a:r>
            <a:r>
              <a:rPr lang="en-US" sz="1700" b="1" dirty="0" smtClean="0">
                <a:solidFill>
                  <a:srgbClr val="00FFFF"/>
                </a:solidFill>
              </a:rPr>
              <a:t>n</a:t>
            </a:r>
            <a:r>
              <a:rPr lang="en-US" sz="1700" b="1" baseline="30000" dirty="0" smtClean="0">
                <a:solidFill>
                  <a:srgbClr val="00FFFF"/>
                </a:solidFill>
              </a:rPr>
              <a:t>2</a:t>
            </a:r>
            <a:r>
              <a:rPr lang="en-US" sz="1700" b="1" dirty="0" smtClean="0">
                <a:solidFill>
                  <a:srgbClr val="FFFFFF"/>
                </a:solidFill>
              </a:rPr>
              <a:t> – </a:t>
            </a:r>
            <a:r>
              <a:rPr lang="ru-RU" sz="1700" b="1" dirty="0" smtClean="0">
                <a:solidFill>
                  <a:srgbClr val="FFFFFF"/>
                </a:solidFill>
              </a:rPr>
              <a:t>чётно, </a:t>
            </a:r>
            <a:r>
              <a:rPr lang="ru-RU" sz="1700" b="1" dirty="0" smtClean="0">
                <a:solidFill>
                  <a:srgbClr val="FFFFFF"/>
                </a:solidFill>
              </a:rPr>
              <a:t>следовательно, </a:t>
            </a:r>
            <a:r>
              <a:rPr lang="ru-RU" sz="1700" b="1" dirty="0" smtClean="0">
                <a:solidFill>
                  <a:srgbClr val="FFFFFF"/>
                </a:solidFill>
              </a:rPr>
              <a:t>и </a:t>
            </a:r>
            <a:r>
              <a:rPr lang="en-US" sz="1700" b="1" dirty="0" smtClean="0">
                <a:solidFill>
                  <a:srgbClr val="00FFFF"/>
                </a:solidFill>
              </a:rPr>
              <a:t>n</a:t>
            </a:r>
            <a:r>
              <a:rPr lang="ru-RU" sz="1700" b="1" dirty="0" smtClean="0">
                <a:solidFill>
                  <a:srgbClr val="FFFFFF"/>
                </a:solidFill>
              </a:rPr>
              <a:t> должно быть </a:t>
            </a:r>
            <a:r>
              <a:rPr lang="ru-RU" sz="1700" b="1" dirty="0" smtClean="0">
                <a:solidFill>
                  <a:srgbClr val="FFFF00"/>
                </a:solidFill>
              </a:rPr>
              <a:t>чётным</a:t>
            </a:r>
            <a:r>
              <a:rPr lang="ru-RU" sz="1700" b="1" dirty="0" smtClean="0">
                <a:solidFill>
                  <a:schemeClr val="bg1"/>
                </a:solidFill>
              </a:rPr>
              <a:t>, </a:t>
            </a:r>
            <a:r>
              <a:rPr lang="ru-RU" sz="1700" b="1" dirty="0" smtClean="0">
                <a:solidFill>
                  <a:srgbClr val="FFFFFF"/>
                </a:solidFill>
              </a:rPr>
              <a:t>что приводит к противоречию. Следовательно, </a:t>
            </a:r>
            <a:r>
              <a:rPr lang="en-US" sz="1700" b="1" dirty="0" smtClean="0">
                <a:solidFill>
                  <a:srgbClr val="00FFFF"/>
                </a:solidFill>
              </a:rPr>
              <a:t>m</a:t>
            </a:r>
            <a:r>
              <a:rPr lang="en-US" sz="1700" b="1" dirty="0" smtClean="0">
                <a:solidFill>
                  <a:srgbClr val="FFFFFF"/>
                </a:solidFill>
              </a:rPr>
              <a:t> </a:t>
            </a:r>
            <a:r>
              <a:rPr lang="ru-RU" sz="1700" b="1" dirty="0" smtClean="0">
                <a:solidFill>
                  <a:srgbClr val="FFFFFF"/>
                </a:solidFill>
              </a:rPr>
              <a:t>и </a:t>
            </a:r>
            <a:r>
              <a:rPr lang="en-US" sz="1700" b="1" dirty="0" smtClean="0">
                <a:solidFill>
                  <a:srgbClr val="00FFFF"/>
                </a:solidFill>
              </a:rPr>
              <a:t>n</a:t>
            </a:r>
            <a:r>
              <a:rPr lang="en-US" sz="1700" b="1" dirty="0" smtClean="0">
                <a:solidFill>
                  <a:srgbClr val="FFFFFF"/>
                </a:solidFill>
              </a:rPr>
              <a:t> </a:t>
            </a:r>
            <a:r>
              <a:rPr lang="ru-RU" sz="1700" b="1" dirty="0" smtClean="0">
                <a:solidFill>
                  <a:srgbClr val="FFFFFF"/>
                </a:solidFill>
              </a:rPr>
              <a:t>несоизмеримы.</a:t>
            </a:r>
          </a:p>
          <a:p>
            <a:pPr>
              <a:lnSpc>
                <a:spcPct val="95000"/>
              </a:lnSpc>
              <a:buFont typeface="Wingdings" pitchFamily="2" charset="2"/>
              <a:buChar char="q"/>
            </a:pPr>
            <a:r>
              <a:rPr lang="ru-RU" sz="1700" b="1" dirty="0" smtClean="0">
                <a:solidFill>
                  <a:srgbClr val="FFFFFF"/>
                </a:solidFill>
              </a:rPr>
              <a:t>Следовательно, как минимум, одно из них </a:t>
            </a:r>
            <a:br>
              <a:rPr lang="ru-RU" sz="1700" b="1" dirty="0" smtClean="0">
                <a:solidFill>
                  <a:srgbClr val="FFFFFF"/>
                </a:solidFill>
              </a:rPr>
            </a:br>
            <a:r>
              <a:rPr lang="ru-RU" sz="1700" b="1" dirty="0" smtClean="0">
                <a:solidFill>
                  <a:srgbClr val="FF7C80"/>
                </a:solidFill>
              </a:rPr>
              <a:t>не является натуральным числом</a:t>
            </a:r>
            <a:r>
              <a:rPr lang="ru-RU" sz="1700" b="1" dirty="0" smtClean="0">
                <a:solidFill>
                  <a:schemeClr val="bg1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/>
      <p:bldP spid="11" grpId="0"/>
      <p:bldP spid="12" grpId="0" animBg="1"/>
      <p:bldP spid="13" grpId="0" build="p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5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69863" y="1440000"/>
            <a:ext cx="8877300" cy="5292725"/>
          </a:xfrm>
        </p:spPr>
        <p:txBody>
          <a:bodyPr/>
          <a:lstStyle/>
          <a:p>
            <a:pPr eaLnBrk="1" hangingPunct="1">
              <a:defRPr/>
            </a:pPr>
            <a:r>
              <a:rPr lang="ru-RU" sz="2000" b="1" dirty="0" smtClean="0">
                <a:solidFill>
                  <a:srgbClr val="00FFFF"/>
                </a:solidFill>
              </a:rPr>
              <a:t>Меньшая посылка должна быть утвердительным суждением.</a:t>
            </a:r>
          </a:p>
          <a:p>
            <a:pPr lvl="1" eaLnBrk="1" hangingPunct="1">
              <a:buFont typeface="Wingdings" pitchFamily="2" charset="2"/>
              <a:buChar char="§"/>
              <a:defRPr/>
            </a:pPr>
            <a:r>
              <a:rPr lang="ru-RU" sz="1800" b="1" dirty="0" smtClean="0">
                <a:solidFill>
                  <a:schemeClr val="bg1"/>
                </a:solidFill>
              </a:rPr>
              <a:t>Допустим, что меньшая посылка – отрицательное суждение</a:t>
            </a:r>
            <a:r>
              <a:rPr lang="ru-RU" sz="1800" b="1" dirty="0" smtClean="0">
                <a:solidFill>
                  <a:schemeClr val="accent3"/>
                </a:solidFill>
              </a:rPr>
              <a:t>.</a:t>
            </a:r>
          </a:p>
          <a:p>
            <a:pPr lvl="1" eaLnBrk="1" hangingPunct="1">
              <a:buFont typeface="Wingdings" pitchFamily="2" charset="2"/>
              <a:buChar char="§"/>
              <a:defRPr/>
            </a:pPr>
            <a:r>
              <a:rPr lang="ru-RU" sz="1800" b="1" dirty="0" smtClean="0">
                <a:solidFill>
                  <a:schemeClr val="accent3"/>
                </a:solidFill>
              </a:rPr>
              <a:t>Тогда</a:t>
            </a:r>
            <a:r>
              <a:rPr lang="ru-RU" sz="1800" b="1" dirty="0" smtClean="0">
                <a:solidFill>
                  <a:schemeClr val="bg1"/>
                </a:solidFill>
              </a:rPr>
              <a:t> </a:t>
            </a:r>
            <a:r>
              <a:rPr lang="ru-RU" sz="1800" b="1" dirty="0" smtClean="0">
                <a:solidFill>
                  <a:srgbClr val="FFFF00"/>
                </a:solidFill>
              </a:rPr>
              <a:t>(по правилу отрицательной посылки)</a:t>
            </a:r>
            <a:r>
              <a:rPr lang="ru-RU" sz="1800" b="1" dirty="0" smtClean="0">
                <a:solidFill>
                  <a:schemeClr val="accent3"/>
                </a:solidFill>
              </a:rPr>
              <a:t> отрицательным будет </a:t>
            </a:r>
            <a:br>
              <a:rPr lang="ru-RU" sz="1800" b="1" dirty="0" smtClean="0">
                <a:solidFill>
                  <a:schemeClr val="accent3"/>
                </a:solidFill>
              </a:rPr>
            </a:br>
            <a:r>
              <a:rPr lang="ru-RU" sz="1800" b="1" dirty="0" smtClean="0">
                <a:solidFill>
                  <a:schemeClr val="accent3"/>
                </a:solidFill>
              </a:rPr>
              <a:t>и вывод.</a:t>
            </a:r>
          </a:p>
          <a:p>
            <a:pPr lvl="1" eaLnBrk="1" hangingPunct="1">
              <a:buFont typeface="Wingdings" pitchFamily="2" charset="2"/>
              <a:buChar char="§"/>
              <a:defRPr/>
            </a:pPr>
            <a:r>
              <a:rPr lang="ru-RU" sz="1800" b="1" dirty="0" smtClean="0">
                <a:solidFill>
                  <a:schemeClr val="accent3"/>
                </a:solidFill>
              </a:rPr>
              <a:t>Следовательно, б</a:t>
            </a:r>
            <a:r>
              <a:rPr lang="en-US" sz="1800" b="1" dirty="0" smtClean="0">
                <a:solidFill>
                  <a:schemeClr val="accent3"/>
                </a:solidFill>
                <a:cs typeface="Arial" charset="0"/>
              </a:rPr>
              <a:t>ó</a:t>
            </a:r>
            <a:r>
              <a:rPr lang="ru-RU" sz="1800" b="1" dirty="0" smtClean="0">
                <a:solidFill>
                  <a:schemeClr val="accent3"/>
                </a:solidFill>
              </a:rPr>
              <a:t>льший термин (</a:t>
            </a:r>
            <a:r>
              <a:rPr lang="ru-RU" sz="1800" b="1" dirty="0" smtClean="0">
                <a:solidFill>
                  <a:srgbClr val="FFFF00"/>
                </a:solidFill>
              </a:rPr>
              <a:t>по определению</a:t>
            </a:r>
            <a:r>
              <a:rPr lang="ru-RU" sz="1800" b="1" dirty="0" smtClean="0">
                <a:solidFill>
                  <a:schemeClr val="accent3"/>
                </a:solidFill>
              </a:rPr>
              <a:t> – предикат вывода) в выводе будет распределён.</a:t>
            </a:r>
          </a:p>
          <a:p>
            <a:pPr lvl="1" eaLnBrk="1" hangingPunct="1">
              <a:buFont typeface="Wingdings" pitchFamily="2" charset="2"/>
              <a:buChar char="§"/>
              <a:defRPr/>
            </a:pPr>
            <a:r>
              <a:rPr lang="ru-RU" sz="1800" b="1" dirty="0" smtClean="0">
                <a:solidFill>
                  <a:schemeClr val="accent3"/>
                </a:solidFill>
              </a:rPr>
              <a:t>В этом случае он должен </a:t>
            </a:r>
            <a:r>
              <a:rPr lang="ru-RU" sz="1800" b="1" dirty="0" smtClean="0">
                <a:solidFill>
                  <a:srgbClr val="FFFF00"/>
                </a:solidFill>
              </a:rPr>
              <a:t>(по правилу крайних терминов)</a:t>
            </a:r>
            <a:r>
              <a:rPr lang="ru-RU" sz="1800" b="1" dirty="0" smtClean="0">
                <a:solidFill>
                  <a:schemeClr val="bg1"/>
                </a:solidFill>
              </a:rPr>
              <a:t> </a:t>
            </a:r>
            <a:r>
              <a:rPr lang="ru-RU" sz="1800" b="1" dirty="0" smtClean="0">
                <a:solidFill>
                  <a:schemeClr val="accent3"/>
                </a:solidFill>
              </a:rPr>
              <a:t>быть распределён и в посылке (</a:t>
            </a:r>
            <a:r>
              <a:rPr lang="ru-RU" sz="1800" b="1" dirty="0" smtClean="0">
                <a:solidFill>
                  <a:srgbClr val="FFFF00"/>
                </a:solidFill>
              </a:rPr>
              <a:t>по определению</a:t>
            </a:r>
            <a:r>
              <a:rPr lang="ru-RU" sz="1800" b="1" dirty="0" smtClean="0">
                <a:solidFill>
                  <a:schemeClr val="accent3"/>
                </a:solidFill>
              </a:rPr>
              <a:t> – б</a:t>
            </a:r>
            <a:r>
              <a:rPr lang="en-US" sz="1800" b="1" dirty="0" smtClean="0">
                <a:solidFill>
                  <a:schemeClr val="accent3"/>
                </a:solidFill>
                <a:cs typeface="Arial" charset="0"/>
              </a:rPr>
              <a:t>ó</a:t>
            </a:r>
            <a:r>
              <a:rPr lang="ru-RU" sz="1800" b="1" dirty="0" smtClean="0">
                <a:solidFill>
                  <a:schemeClr val="accent3"/>
                </a:solidFill>
              </a:rPr>
              <a:t>льшей).</a:t>
            </a:r>
          </a:p>
          <a:p>
            <a:pPr lvl="1" eaLnBrk="1" hangingPunct="1">
              <a:buFont typeface="Wingdings" pitchFamily="2" charset="2"/>
              <a:buChar char="§"/>
              <a:defRPr/>
            </a:pPr>
            <a:r>
              <a:rPr lang="ru-RU" sz="1800" b="1" dirty="0" smtClean="0">
                <a:solidFill>
                  <a:schemeClr val="accent3"/>
                </a:solidFill>
              </a:rPr>
              <a:t>Но в первой фигуре б</a:t>
            </a:r>
            <a:r>
              <a:rPr lang="en-US" sz="1800" b="1" dirty="0" smtClean="0">
                <a:solidFill>
                  <a:schemeClr val="accent3"/>
                </a:solidFill>
                <a:cs typeface="Arial" charset="0"/>
              </a:rPr>
              <a:t>ó</a:t>
            </a:r>
            <a:r>
              <a:rPr lang="ru-RU" sz="1800" b="1" dirty="0" smtClean="0">
                <a:solidFill>
                  <a:schemeClr val="accent3"/>
                </a:solidFill>
              </a:rPr>
              <a:t>льший термин является </a:t>
            </a:r>
            <a:r>
              <a:rPr lang="ru-RU" sz="1800" b="1" dirty="0" smtClean="0">
                <a:solidFill>
                  <a:srgbClr val="FFFF00"/>
                </a:solidFill>
              </a:rPr>
              <a:t>(по определению фигуры)</a:t>
            </a:r>
            <a:r>
              <a:rPr lang="ru-RU" sz="1800" b="1" dirty="0" smtClean="0">
                <a:solidFill>
                  <a:schemeClr val="bg1"/>
                </a:solidFill>
              </a:rPr>
              <a:t> </a:t>
            </a:r>
            <a:r>
              <a:rPr lang="ru-RU" sz="1800" b="1" dirty="0" smtClean="0">
                <a:solidFill>
                  <a:schemeClr val="accent3"/>
                </a:solidFill>
              </a:rPr>
              <a:t>предикатом б</a:t>
            </a:r>
            <a:r>
              <a:rPr lang="en-US" sz="1800" b="1" dirty="0" smtClean="0">
                <a:solidFill>
                  <a:schemeClr val="accent3"/>
                </a:solidFill>
                <a:cs typeface="Arial" charset="0"/>
              </a:rPr>
              <a:t>ó</a:t>
            </a:r>
            <a:r>
              <a:rPr lang="ru-RU" sz="1800" b="1" dirty="0" smtClean="0">
                <a:solidFill>
                  <a:schemeClr val="accent3"/>
                </a:solidFill>
              </a:rPr>
              <a:t>льшей посылки, предикаты же распределены в отрицательных суждениях.</a:t>
            </a:r>
          </a:p>
          <a:p>
            <a:pPr lvl="1" eaLnBrk="1" hangingPunct="1">
              <a:buFont typeface="Wingdings" pitchFamily="2" charset="2"/>
              <a:buChar char="§"/>
              <a:defRPr/>
            </a:pPr>
            <a:r>
              <a:rPr lang="ru-RU" sz="1800" b="1" dirty="0" smtClean="0">
                <a:solidFill>
                  <a:schemeClr val="accent3"/>
                </a:solidFill>
              </a:rPr>
              <a:t>Следовательно, б</a:t>
            </a:r>
            <a:r>
              <a:rPr lang="en-US" sz="1800" b="1" dirty="0" smtClean="0">
                <a:solidFill>
                  <a:schemeClr val="accent3"/>
                </a:solidFill>
                <a:cs typeface="Arial" charset="0"/>
              </a:rPr>
              <a:t>ó</a:t>
            </a:r>
            <a:r>
              <a:rPr lang="ru-RU" sz="1800" b="1" dirty="0" smtClean="0">
                <a:solidFill>
                  <a:schemeClr val="accent3"/>
                </a:solidFill>
              </a:rPr>
              <a:t>льшая посылка должна быть отрицательным суждением.</a:t>
            </a:r>
          </a:p>
          <a:p>
            <a:pPr lvl="1" eaLnBrk="1" hangingPunct="1">
              <a:buFont typeface="Wingdings" pitchFamily="2" charset="2"/>
              <a:buChar char="§"/>
              <a:defRPr/>
            </a:pPr>
            <a:r>
              <a:rPr lang="ru-RU" sz="1800" b="1" dirty="0" smtClean="0">
                <a:solidFill>
                  <a:schemeClr val="accent3"/>
                </a:solidFill>
              </a:rPr>
              <a:t>Но тогда обе посылки окажутся отрицательными суждениями, </a:t>
            </a:r>
            <a:br>
              <a:rPr lang="ru-RU" sz="1800" b="1" dirty="0" smtClean="0">
                <a:solidFill>
                  <a:schemeClr val="accent3"/>
                </a:solidFill>
              </a:rPr>
            </a:br>
            <a:r>
              <a:rPr lang="ru-RU" sz="1800" b="1" dirty="0" smtClean="0">
                <a:solidFill>
                  <a:schemeClr val="accent3"/>
                </a:solidFill>
              </a:rPr>
              <a:t>что противоречит </a:t>
            </a:r>
            <a:r>
              <a:rPr lang="ru-RU" sz="1800" b="1" dirty="0" smtClean="0">
                <a:solidFill>
                  <a:srgbClr val="FFFF00"/>
                </a:solidFill>
              </a:rPr>
              <a:t>правилу утвердительной посылки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</a:p>
          <a:p>
            <a:pPr lvl="1" eaLnBrk="1" hangingPunct="1">
              <a:buFont typeface="Wingdings" pitchFamily="2" charset="2"/>
              <a:buChar char="§"/>
              <a:defRPr/>
            </a:pPr>
            <a:r>
              <a:rPr lang="ru-RU" sz="1800" b="1" dirty="0" smtClean="0">
                <a:solidFill>
                  <a:schemeClr val="accent3"/>
                </a:solidFill>
              </a:rPr>
              <a:t>Следовательно, исходное допущение неверно, и </a:t>
            </a:r>
            <a:r>
              <a:rPr lang="ru-RU" sz="1800" b="1" dirty="0" smtClean="0">
                <a:solidFill>
                  <a:srgbClr val="00FFFF"/>
                </a:solidFill>
              </a:rPr>
              <a:t>меньшая посылка должна быть утвердительным суждением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Косвенное апагогическое доказательство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Доказательство правила первой фигуры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9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9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49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49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9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49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49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49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495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495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495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495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495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495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495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495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495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495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1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1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29282</TotalTime>
  <Words>5581</Words>
  <Application>Microsoft Office PowerPoint</Application>
  <PresentationFormat>Экран (4:3)</PresentationFormat>
  <Paragraphs>1307</Paragraphs>
  <Slides>106</Slides>
  <Notes>34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106</vt:i4>
      </vt:variant>
    </vt:vector>
  </HeadingPairs>
  <TitlesOfParts>
    <vt:vector size="107" baseType="lpstr">
      <vt:lpstr>Оформление по умолчанию</vt:lpstr>
      <vt:lpstr>Н. И. Бирюков, Д. С Горшенёв, О. М. Решетова  Основы формальной логики</vt:lpstr>
      <vt:lpstr>Доказательство и опровержение</vt:lpstr>
      <vt:lpstr>Доказательство Понятие и логическая сущность доказательства</vt:lpstr>
      <vt:lpstr>Понятие доказательства  Структура доказательства</vt:lpstr>
      <vt:lpstr>Структура доказательства  Тезис</vt:lpstr>
      <vt:lpstr>Структура доказательства  Тезис</vt:lpstr>
      <vt:lpstr>Тезис</vt:lpstr>
      <vt:lpstr>Тезис</vt:lpstr>
      <vt:lpstr>Тезис</vt:lpstr>
      <vt:lpstr>Тезис</vt:lpstr>
      <vt:lpstr>Тезис</vt:lpstr>
      <vt:lpstr>Тезис</vt:lpstr>
      <vt:lpstr>Тезис</vt:lpstr>
      <vt:lpstr>Тезис</vt:lpstr>
      <vt:lpstr>Структура доказательства  Довод</vt:lpstr>
      <vt:lpstr>Структура доказательства  Довод</vt:lpstr>
      <vt:lpstr>Довод</vt:lpstr>
      <vt:lpstr>Довод</vt:lpstr>
      <vt:lpstr>Ошибки аргументации  Ошибка в основании</vt:lpstr>
      <vt:lpstr>Ошибки аргументации  Ошибка в основании</vt:lpstr>
      <vt:lpstr>Ошибки аргументации  Ошибка в основании</vt:lpstr>
      <vt:lpstr>Ошибки аргументации  Ошибка в основании</vt:lpstr>
      <vt:lpstr>Довод</vt:lpstr>
      <vt:lpstr>Ошибки аргументации  Предвосхищение основания</vt:lpstr>
      <vt:lpstr>Ошибки аргументации  Предвосхищение основания</vt:lpstr>
      <vt:lpstr>Довод</vt:lpstr>
      <vt:lpstr>Ошибки аргументации  «Не следует»</vt:lpstr>
      <vt:lpstr>«Не следует»  Ошибка учетверения терминов</vt:lpstr>
      <vt:lpstr>«Не следует»  Ошибка учетверения терминов</vt:lpstr>
      <vt:lpstr>«Не следует»  Ошибка учетверения терминов</vt:lpstr>
      <vt:lpstr>«Не следует»  Употребление квантора общности  в собирательном смысле</vt:lpstr>
      <vt:lpstr>«Не следует»  Употребление квантора общности  в собирательном смысле</vt:lpstr>
      <vt:lpstr>«Не следует»  Употребление квантора общности  в собирательном смысле</vt:lpstr>
      <vt:lpstr>«Не следует»  Употребление квантора общности  в собирательном смысле</vt:lpstr>
      <vt:lpstr>Употребление квантора общности  в собирательном смысле</vt:lpstr>
      <vt:lpstr>«Не следует»  Ошибка нераспределённого среднего термина</vt:lpstr>
      <vt:lpstr>«Не следует»  Ошибка нераспределённого среднего термина</vt:lpstr>
      <vt:lpstr>«Не следует»  Ошибка нераспределённого среднего термина</vt:lpstr>
      <vt:lpstr>«Не следует»  Ошибка нераспределённого среднего термина</vt:lpstr>
      <vt:lpstr>«Не следует»  Недозволительное расширение бóльшего термина</vt:lpstr>
      <vt:lpstr>«Не следует»  Недозволительное расширение бóльшего термина</vt:lpstr>
      <vt:lpstr>«Не следует»  Недозволительное расширение бóльшего термина</vt:lpstr>
      <vt:lpstr>«Не следует»  Недозволительное расширение бóльшего термина</vt:lpstr>
      <vt:lpstr>«Не следует»  Недозволительное расширение меньшего термина</vt:lpstr>
      <vt:lpstr>«Не следует»  Недозволительное расширение меньшего термина</vt:lpstr>
      <vt:lpstr>«Не следует»  Недозволительное расширение меньшего термина</vt:lpstr>
      <vt:lpstr>«Не следует»  Недозволительное расширение меньшего термина</vt:lpstr>
      <vt:lpstr>«Не следует»  Ошибка двух отрицательных посылок</vt:lpstr>
      <vt:lpstr>«Не следует»  Ошибка неправомерного отрицательного вывода</vt:lpstr>
      <vt:lpstr>«Не следует»  Ошибка неправомерного отрицательного вывода</vt:lpstr>
      <vt:lpstr>«Не следует»  Ошибка неправомерного отрицательного вывода</vt:lpstr>
      <vt:lpstr>«Не следует»  Ошибка неправомерного отрицательного вывода</vt:lpstr>
      <vt:lpstr>«Не следует»  Ошибка неправомерного отрицательного вывода</vt:lpstr>
      <vt:lpstr>«Не следует»  Ошибка неправомерного отрицательного вывода</vt:lpstr>
      <vt:lpstr>«Не следует»  Ошибка неправомерного утвердительного вывода</vt:lpstr>
      <vt:lpstr>«Не следует»  Ошибка неправомерного утвердительного вывода</vt:lpstr>
      <vt:lpstr>«Не следует»  Ошибка неправомерного утвердительного вывода</vt:lpstr>
      <vt:lpstr>«Не следует»  Ошибка неправомерного утвердительного вывода</vt:lpstr>
      <vt:lpstr>«Не следует»  Ошибка неправомерного утвердительного вывода</vt:lpstr>
      <vt:lpstr>Ошибки аргументации  «Не следует»</vt:lpstr>
      <vt:lpstr>«Не следует»  Ошибка инверсии, или отрицание основания</vt:lpstr>
      <vt:lpstr>«Не следует»  Ошибка конверсии, или утверждение следствия</vt:lpstr>
      <vt:lpstr>Ошибки аргументации  «Не следует»</vt:lpstr>
      <vt:lpstr>«Не следует»  Употребление разделительного союза  в соединительно-разделительном смысле</vt:lpstr>
      <vt:lpstr>Ошибки аргументации  «Не следует»</vt:lpstr>
      <vt:lpstr>«Не следует»  Утверждение дизъюнкта</vt:lpstr>
      <vt:lpstr>«Не следует»  Отрицание конъюнкта</vt:lpstr>
      <vt:lpstr>«Не следует»  Неправомерная коммутативность</vt:lpstr>
      <vt:lpstr>Довод</vt:lpstr>
      <vt:lpstr>Довод</vt:lpstr>
      <vt:lpstr>Довод</vt:lpstr>
      <vt:lpstr>Довод</vt:lpstr>
      <vt:lpstr>Довод</vt:lpstr>
      <vt:lpstr>Довод</vt:lpstr>
      <vt:lpstr>Довод</vt:lpstr>
      <vt:lpstr>Довод</vt:lpstr>
      <vt:lpstr>Сомнительные приёмы аргументации </vt:lpstr>
      <vt:lpstr>Сомнительные приёмы аргументации Аргумент к человеку</vt:lpstr>
      <vt:lpstr>Сомнительные приёмы аргументации Аргумент к человеку</vt:lpstr>
      <vt:lpstr>Сомнительные приёмы аргументации Аргумент к человеку</vt:lpstr>
      <vt:lpstr>Сомнительные приёмы аргументации Аргумент к человеку</vt:lpstr>
      <vt:lpstr>Сомнительные приёмы аргументации  Аргумент к незнанию</vt:lpstr>
      <vt:lpstr>Сомнительные приёмы аргументации  Апелляция к авторитету</vt:lpstr>
      <vt:lpstr>Сомнительные приёмы аргументации  Апелляция к мнению народа</vt:lpstr>
      <vt:lpstr>Сомнительные приёмы аргументации  «Палочный» аргумент</vt:lpstr>
      <vt:lpstr>Сомнительные приёмы аргументации  Апелляция к эмоциям</vt:lpstr>
      <vt:lpstr>Сомнительные приёмы аргументации  Уклонение от сути</vt:lpstr>
      <vt:lpstr>Сомнительные приёмы аргументации  «Соломенное чучело»</vt:lpstr>
      <vt:lpstr>Структура доказательства  Демонстрация</vt:lpstr>
      <vt:lpstr>Демонстрация Правила, используемые в доказательстве</vt:lpstr>
      <vt:lpstr>Виды доказательства Прямое доказательство</vt:lpstr>
      <vt:lpstr>Прямое доказательство  Доказательство правил второй фигуры</vt:lpstr>
      <vt:lpstr>Прямое доказательство  Подведение данного случая под данное правило</vt:lpstr>
      <vt:lpstr>Прямое доказательство  Неприменимость данного правила к данному случаю</vt:lpstr>
      <vt:lpstr>Прямое доказательство Утверждение основания</vt:lpstr>
      <vt:lpstr>Прямое доказательство Отрицание следствия</vt:lpstr>
      <vt:lpstr>Виды доказательства Косвенное доказательство</vt:lpstr>
      <vt:lpstr>Косвенное апагогическое доказательство Несоизмеримость стороны и диагонали квадрата</vt:lpstr>
      <vt:lpstr>Косвенное апагогическое доказательство Доказательство правила первой фигуры</vt:lpstr>
      <vt:lpstr>Косвенное доказательство Апагогическое косвенное доказательство</vt:lpstr>
      <vt:lpstr>Виды доказательства Косвенное доказательство</vt:lpstr>
      <vt:lpstr>Косвенное доказательство Разделительное косвенное доказательство</vt:lpstr>
      <vt:lpstr>Виды доказательства Индуктивное и дедуктивное доказательства</vt:lpstr>
      <vt:lpstr>Опровержение Понятие и логическая сущность опровержения</vt:lpstr>
      <vt:lpstr>Опровержение Основные способы опровержения</vt:lpstr>
      <vt:lpstr>Слайд 106</vt:lpstr>
    </vt:vector>
  </TitlesOfParts>
  <Company>МГИМО / MGIMO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Основы формальной логики: мультимедийное учебное пособие</dc:title>
  <dc:subject>Тема 10. Доказательство и опровержение</dc:subject>
  <dc:creator>Николай Бирюков, Дмитрий Горшенев, Ольга Решетова</dc:creator>
  <dc:description>Редакция марта 2025 г.</dc:description>
  <cp:lastModifiedBy>NICK</cp:lastModifiedBy>
  <cp:revision>1676</cp:revision>
  <cp:lastPrinted>2025-02-14T20:16:57Z</cp:lastPrinted>
  <dcterms:created xsi:type="dcterms:W3CDTF">2004-09-28T22:15:44Z</dcterms:created>
  <dcterms:modified xsi:type="dcterms:W3CDTF">2025-03-25T22:27:46Z</dcterms:modified>
</cp:coreProperties>
</file>